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1"/>
  </p:notesMasterIdLst>
  <p:sldIdLst>
    <p:sldId id="257" r:id="rId2"/>
    <p:sldId id="262" r:id="rId3"/>
    <p:sldId id="340" r:id="rId4"/>
    <p:sldId id="263" r:id="rId5"/>
    <p:sldId id="264" r:id="rId6"/>
    <p:sldId id="339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350" r:id="rId20"/>
    <p:sldId id="341" r:id="rId21"/>
    <p:sldId id="342" r:id="rId22"/>
    <p:sldId id="273" r:id="rId23"/>
    <p:sldId id="343" r:id="rId24"/>
    <p:sldId id="344" r:id="rId25"/>
    <p:sldId id="345" r:id="rId26"/>
    <p:sldId id="347" r:id="rId27"/>
    <p:sldId id="348" r:id="rId28"/>
    <p:sldId id="346" r:id="rId29"/>
    <p:sldId id="349" r:id="rId30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6" autoAdjust="0"/>
    <p:restoredTop sz="93427" autoAdjust="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l-G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l-GR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l-G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774C7CF-1A38-4BB6-B70D-8E6A870F9B0A}" type="slidenum">
              <a:rPr lang="el-GR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A3663-A4B5-4CE7-BAC6-46E57709A56F}" type="slidenum">
              <a:rPr lang="el-GR"/>
              <a:pPr/>
              <a:t>1</a:t>
            </a:fld>
            <a:endParaRPr lang="el-GR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E06B7-DE82-4919-A038-955D7CCBA60C}" type="slidenum">
              <a:rPr lang="el-GR"/>
              <a:pPr/>
              <a:t>4</a:t>
            </a:fld>
            <a:endParaRPr lang="el-GR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426AD-05D2-48F0-9B4D-8DE5E85B2724}" type="slidenum">
              <a:rPr lang="el-GR"/>
              <a:pPr/>
              <a:t>17</a:t>
            </a:fld>
            <a:endParaRPr lang="el-GR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zh-TW"/>
              <a:t>Program is to read data from P0 and then send data to P1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1571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571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1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1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1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2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72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11572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11572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11572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687712-ECA2-44FA-BD91-1C23E6574760}" type="slidenum">
              <a:rPr lang="el-GR"/>
              <a:pPr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44C9FB-82A4-4844-BCF2-175BDF5E4781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8FF3BA-F163-4895-AD85-C4F552395CEE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C88C897-2EE1-4873-AF35-6ABCA6384EC8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6D041B-1A43-435B-A778-55541397190C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DA2C8D-68B6-4C75-9C77-DB37E751B120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A7D04D-855C-42D8-BDE3-5587A2F726C7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AF691-201F-4345-BEFF-9E867EED6AE4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6AC61-F7F4-4C0D-9A91-AC09E9397152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92AA81-588D-4A65-82E0-8DDEB4E58B3E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A7B8E5-42CC-4E0A-BF37-5299E83DC395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81318D-6053-4996-A95D-D0E87080DED7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5DA070-2F3C-4487-AD0F-5869BF870D2C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FF23B6-0807-4BEF-BF6E-ADDD335C5B50}" type="slidenum">
              <a:rPr lang="el-GR"/>
              <a:pPr/>
              <a:t>‹#›</a:t>
            </a:fld>
            <a:endParaRPr lang="el-G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l-G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5BEBFD8-C577-4E6F-AEBA-54366C86FB94}" type="slidenum">
              <a:rPr lang="el-GR"/>
              <a:pPr/>
              <a:t>‹#›</a:t>
            </a:fld>
            <a:endParaRPr lang="el-GR"/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1469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469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9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69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0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0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επεξεργασία του τίτλου</a:t>
            </a:r>
          </a:p>
        </p:txBody>
      </p:sp>
      <p:sp>
        <p:nvSpPr>
          <p:cNvPr id="1147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endParaRPr lang="el-GR"/>
          </a:p>
        </p:txBody>
      </p:sp>
      <p:sp>
        <p:nvSpPr>
          <p:cNvPr id="1147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f/SAB-C515-LN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slide" Target="slide8.x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controller" TargetMode="External"/><Relationship Id="rId2" Type="http://schemas.openxmlformats.org/officeDocument/2006/relationships/hyperlink" Target="http://en.wikipedia.org/wiki/Harvard_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Embedded_system" TargetMode="External"/><Relationship Id="rId4" Type="http://schemas.openxmlformats.org/officeDocument/2006/relationships/hyperlink" Target="http://en.wikipedia.org/wiki/Int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>
                <a:latin typeface="Times New Roman" pitchFamily="18" charset="0"/>
                <a:ea typeface="굴림" pitchFamily="34" charset="-127"/>
              </a:rPr>
              <a:t>Study of 8051 microcontroller and its architecture:</a:t>
            </a:r>
            <a:endParaRPr lang="en-US" b="0" dirty="0">
              <a:latin typeface="Times New Roman" pitchFamily="18" charset="0"/>
            </a:endParaRPr>
          </a:p>
        </p:txBody>
      </p:sp>
      <p:pic>
        <p:nvPicPr>
          <p:cNvPr id="5127" name="Picture 7" descr="Αρχείο:SAB-C515-LN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676400"/>
            <a:ext cx="5105400" cy="4411355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of 8051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3/4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/EA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31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external access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There is no on-chip ROM in 8031 and 8032 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/EA pin is connected to GND to indicate the code is stored externally.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/PSEN 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＆ 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ALE are used for external ROM.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For 8051, /EA pin is connected to Vcc.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“/” means active low.</a:t>
            </a:r>
          </a:p>
          <a:p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/PSEN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29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program store enable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This is an output pin and is connected to the OE pin of the ROM.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See Chapter 14.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of 8051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4/4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ALE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30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address latch enable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It is an output pin and is active high.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8051 port 0 provides both address and data.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ALE pin is used for de-multiplexing the address and data by connecting to the G pin of the 74LS373 latch.</a:t>
            </a:r>
          </a:p>
          <a:p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I/O port pins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four ports P0, P1, P2, and P3.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Each port uses 8 pins.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All I/O pins are bi-directional.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77838"/>
            <a:ext cx="8229600" cy="719137"/>
          </a:xfrm>
        </p:spPr>
        <p:txBody>
          <a:bodyPr/>
          <a:lstStyle/>
          <a:p>
            <a:r>
              <a:rPr lang="en-US" altLang="zh-TW" sz="25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4-2 (a). XTAL Connection to 8051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28600" y="-1219200"/>
            <a:ext cx="380391988" cy="11114088"/>
            <a:chOff x="-117806" y="-2935"/>
            <a:chExt cx="239617" cy="7001"/>
          </a:xfrm>
        </p:grpSpPr>
        <p:grpSp>
          <p:nvGrpSpPr>
            <p:cNvPr id="25604" name="Group 4"/>
            <p:cNvGrpSpPr>
              <a:grpSpLocks/>
            </p:cNvGrpSpPr>
            <p:nvPr/>
          </p:nvGrpSpPr>
          <p:grpSpPr bwMode="auto">
            <a:xfrm>
              <a:off x="1770" y="1072"/>
              <a:ext cx="170" cy="360"/>
              <a:chOff x="2784" y="1406"/>
              <a:chExt cx="170" cy="360"/>
            </a:xfrm>
          </p:grpSpPr>
          <p:sp>
            <p:nvSpPr>
              <p:cNvPr id="25605" name="Line 5"/>
              <p:cNvSpPr>
                <a:spLocks noChangeShapeType="1"/>
              </p:cNvSpPr>
              <p:nvPr/>
            </p:nvSpPr>
            <p:spPr bwMode="auto">
              <a:xfrm>
                <a:off x="2954" y="1491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606" name="Object 6"/>
              <p:cNvGraphicFramePr>
                <a:graphicFrameLocks noChangeAspect="1"/>
              </p:cNvGraphicFramePr>
              <p:nvPr/>
            </p:nvGraphicFramePr>
            <p:xfrm>
              <a:off x="2784" y="1406"/>
              <a:ext cx="96" cy="360"/>
            </p:xfrm>
            <a:graphic>
              <a:graphicData uri="http://schemas.openxmlformats.org/presentationml/2006/ole">
                <p:oleObj spid="_x0000_s25606" name="Bitmap Image" r:id="rId3" imgW="152260" imgH="571731" progId="Paint.Picture">
                  <p:embed/>
                </p:oleObj>
              </a:graphicData>
            </a:graphic>
          </p:graphicFrame>
        </p:grp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1158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2836" y="1163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1157" y="3431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>
              <a:off x="1249" y="1254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1929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2927" y="1254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1770" y="2345"/>
              <a:ext cx="170" cy="360"/>
              <a:chOff x="1770" y="2345"/>
              <a:chExt cx="170" cy="360"/>
            </a:xfrm>
          </p:grpSpPr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1940" y="2430"/>
                <a:ext cx="0" cy="181"/>
              </a:xfrm>
              <a:prstGeom prst="line">
                <a:avLst/>
              </a:prstGeom>
              <a:noFill/>
              <a:ln w="4064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5615" name="Object 15"/>
              <p:cNvGraphicFramePr>
                <a:graphicFrameLocks noChangeAspect="1"/>
              </p:cNvGraphicFramePr>
              <p:nvPr/>
            </p:nvGraphicFramePr>
            <p:xfrm>
              <a:off x="1770" y="2345"/>
              <a:ext cx="96" cy="360"/>
            </p:xfrm>
            <a:graphic>
              <a:graphicData uri="http://schemas.openxmlformats.org/presentationml/2006/ole">
                <p:oleObj spid="_x0000_s25615" name="點陣圖影像" r:id="rId4" imgW="152260" imgH="571731" progId="Paint.Picture">
                  <p:embed/>
                </p:oleObj>
              </a:graphicData>
            </a:graphic>
          </p:graphicFrame>
        </p:grpSp>
        <p:sp>
          <p:nvSpPr>
            <p:cNvPr id="25616" name="Oval 16"/>
            <p:cNvSpPr>
              <a:spLocks noChangeArrowheads="1"/>
            </p:cNvSpPr>
            <p:nvPr/>
          </p:nvSpPr>
          <p:spPr bwMode="auto">
            <a:xfrm>
              <a:off x="2836" y="2436"/>
              <a:ext cx="181" cy="181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>
              <a:off x="1249" y="2527"/>
              <a:ext cx="58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929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927" y="2527"/>
              <a:ext cx="95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1249" y="1254"/>
              <a:ext cx="0" cy="22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1249" y="3522"/>
              <a:ext cx="2631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3880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1249" y="3521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24" name="Group 24"/>
            <p:cNvGrpSpPr>
              <a:grpSpLocks/>
            </p:cNvGrpSpPr>
            <p:nvPr/>
          </p:nvGrpSpPr>
          <p:grpSpPr bwMode="auto">
            <a:xfrm>
              <a:off x="2835" y="1565"/>
              <a:ext cx="182" cy="590"/>
              <a:chOff x="2835" y="1565"/>
              <a:chExt cx="182" cy="590"/>
            </a:xfrm>
          </p:grpSpPr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>
                <a:off x="2835" y="156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26"/>
              <p:cNvSpPr>
                <a:spLocks noChangeShapeType="1"/>
              </p:cNvSpPr>
              <p:nvPr/>
            </p:nvSpPr>
            <p:spPr bwMode="auto">
              <a:xfrm>
                <a:off x="2836" y="2155"/>
                <a:ext cx="181" cy="0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Rectangle 27"/>
              <p:cNvSpPr>
                <a:spLocks noChangeArrowheads="1"/>
              </p:cNvSpPr>
              <p:nvPr/>
            </p:nvSpPr>
            <p:spPr bwMode="auto">
              <a:xfrm>
                <a:off x="2853" y="1701"/>
                <a:ext cx="159" cy="327"/>
              </a:xfrm>
              <a:prstGeom prst="rect">
                <a:avLst/>
              </a:prstGeom>
              <a:noFill/>
              <a:ln w="2921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2927" y="1253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2927" y="2160"/>
              <a:ext cx="0" cy="31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-117748" y="-2906"/>
              <a:ext cx="2375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C2</a:t>
              </a:r>
            </a:p>
          </p:txBody>
        </p:sp>
        <p:sp>
          <p:nvSpPr>
            <p:cNvPr id="25631" name="Text Box 31"/>
            <p:cNvSpPr txBox="1">
              <a:spLocks noChangeArrowheads="1"/>
            </p:cNvSpPr>
            <p:nvPr/>
          </p:nvSpPr>
          <p:spPr bwMode="auto">
            <a:xfrm>
              <a:off x="-117748" y="-2261"/>
              <a:ext cx="2375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itchFamily="18" charset="0"/>
                  <a:ea typeface="PMingLiU" pitchFamily="18" charset="-120"/>
                </a:rPr>
                <a:t>30pF</a:t>
              </a:r>
            </a:p>
          </p:txBody>
        </p:sp>
        <p:sp>
          <p:nvSpPr>
            <p:cNvPr id="25632" name="Text Box 32"/>
            <p:cNvSpPr txBox="1">
              <a:spLocks noChangeArrowheads="1"/>
            </p:cNvSpPr>
            <p:nvPr/>
          </p:nvSpPr>
          <p:spPr bwMode="auto">
            <a:xfrm>
              <a:off x="-117748" y="-1744"/>
              <a:ext cx="2375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C1</a:t>
              </a:r>
            </a:p>
          </p:txBody>
        </p:sp>
        <p:sp>
          <p:nvSpPr>
            <p:cNvPr id="25633" name="Text Box 33"/>
            <p:cNvSpPr txBox="1">
              <a:spLocks noChangeArrowheads="1"/>
            </p:cNvSpPr>
            <p:nvPr/>
          </p:nvSpPr>
          <p:spPr bwMode="auto">
            <a:xfrm>
              <a:off x="-117748" y="-970"/>
              <a:ext cx="2375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itchFamily="18" charset="0"/>
                  <a:ea typeface="PMingLiU" pitchFamily="18" charset="-120"/>
                </a:rPr>
                <a:t>30pF</a:t>
              </a:r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-115700" y="-2519"/>
              <a:ext cx="2375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XTAL2</a:t>
              </a:r>
            </a:p>
          </p:txBody>
        </p:sp>
        <p:sp>
          <p:nvSpPr>
            <p:cNvPr id="25635" name="Text Box 35"/>
            <p:cNvSpPr txBox="1">
              <a:spLocks noChangeArrowheads="1"/>
            </p:cNvSpPr>
            <p:nvPr/>
          </p:nvSpPr>
          <p:spPr bwMode="auto">
            <a:xfrm>
              <a:off x="-115700" y="-1228"/>
              <a:ext cx="23751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XTAL1</a:t>
              </a:r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-117806" y="-2935"/>
              <a:ext cx="116" cy="6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GND</a:t>
              </a:r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1008" y="384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>
              <a:off x="1104" y="39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>
              <a:off x="1152" y="40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40" name="Rectangle 4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Using a quartz crystal oscillator</a:t>
            </a:r>
          </a:p>
          <a:p>
            <a:r>
              <a:rPr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We can observe the frequency on the XTAL2 pin.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7848600" y="6019800"/>
            <a:ext cx="777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Arial" charset="0"/>
                <a:ea typeface="PMingLiU" pitchFamily="18" charset="-120"/>
              </a:rPr>
              <a:t> </a:t>
            </a:r>
            <a:r>
              <a:rPr lang="en-US" altLang="zh-TW" sz="3200">
                <a:latin typeface="Times" pitchFamily="18" charset="0"/>
                <a:ea typeface="PMingLiU" pitchFamily="18" charset="-120"/>
                <a:sym typeface="Wingdings" pitchFamily="2" charset="2"/>
                <a:hlinkClick r:id="rId5" action="ppaction://hlinksldjump"/>
              </a:rPr>
              <a:t></a:t>
            </a:r>
            <a:endParaRPr lang="en-US" altLang="zh-TW" sz="3200">
              <a:latin typeface="Times" pitchFamily="18" charset="0"/>
              <a:ea typeface="PMingLiU" pitchFamily="18" charset="-120"/>
              <a:sym typeface="Wingdings" pitchFamily="2" charset="2"/>
            </a:endParaRPr>
          </a:p>
        </p:txBody>
      </p:sp>
      <p:grpSp>
        <p:nvGrpSpPr>
          <p:cNvPr id="25642" name="Group 42"/>
          <p:cNvGrpSpPr>
            <a:grpSpLocks/>
          </p:cNvGrpSpPr>
          <p:nvPr/>
        </p:nvGrpSpPr>
        <p:grpSpPr bwMode="auto">
          <a:xfrm>
            <a:off x="5715000" y="3276600"/>
            <a:ext cx="1143000" cy="228600"/>
            <a:chOff x="3360" y="2928"/>
            <a:chExt cx="1152" cy="144"/>
          </a:xfrm>
        </p:grpSpPr>
        <p:sp>
          <p:nvSpPr>
            <p:cNvPr id="25643" name="Line 43"/>
            <p:cNvSpPr>
              <a:spLocks noChangeShapeType="1"/>
            </p:cNvSpPr>
            <p:nvPr/>
          </p:nvSpPr>
          <p:spPr bwMode="auto">
            <a:xfrm>
              <a:off x="336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>
              <a:off x="3504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>
              <a:off x="350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>
              <a:off x="364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48"/>
            <p:cNvSpPr>
              <a:spLocks noChangeShapeType="1"/>
            </p:cNvSpPr>
            <p:nvPr/>
          </p:nvSpPr>
          <p:spPr bwMode="auto">
            <a:xfrm>
              <a:off x="379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49"/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50"/>
            <p:cNvSpPr>
              <a:spLocks noChangeShapeType="1"/>
            </p:cNvSpPr>
            <p:nvPr/>
          </p:nvSpPr>
          <p:spPr bwMode="auto">
            <a:xfrm>
              <a:off x="3936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51"/>
            <p:cNvSpPr>
              <a:spLocks noChangeShapeType="1"/>
            </p:cNvSpPr>
            <p:nvPr/>
          </p:nvSpPr>
          <p:spPr bwMode="auto">
            <a:xfrm>
              <a:off x="393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52"/>
            <p:cNvSpPr>
              <a:spLocks noChangeShapeType="1"/>
            </p:cNvSpPr>
            <p:nvPr/>
          </p:nvSpPr>
          <p:spPr bwMode="auto">
            <a:xfrm>
              <a:off x="4080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>
              <a:off x="4080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>
              <a:off x="422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55"/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56"/>
            <p:cNvSpPr>
              <a:spLocks noChangeShapeType="1"/>
            </p:cNvSpPr>
            <p:nvPr/>
          </p:nvSpPr>
          <p:spPr bwMode="auto">
            <a:xfrm>
              <a:off x="436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57"/>
            <p:cNvSpPr>
              <a:spLocks noChangeShapeType="1"/>
            </p:cNvSpPr>
            <p:nvPr/>
          </p:nvSpPr>
          <p:spPr bwMode="auto">
            <a:xfrm>
              <a:off x="436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58"/>
            <p:cNvSpPr>
              <a:spLocks noChangeShapeType="1"/>
            </p:cNvSpPr>
            <p:nvPr/>
          </p:nvSpPr>
          <p:spPr bwMode="auto">
            <a:xfrm>
              <a:off x="451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139825"/>
          </a:xfrm>
        </p:spPr>
        <p:txBody>
          <a:bodyPr/>
          <a:lstStyle/>
          <a:p>
            <a:r>
              <a:rPr lang="en-US" altLang="zh-TW" sz="25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4-2 (b). XTAL Connection to an External Clock Source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924300" y="1844675"/>
            <a:ext cx="4175125" cy="3455988"/>
            <a:chOff x="748" y="890"/>
            <a:chExt cx="4355" cy="3176"/>
          </a:xfrm>
        </p:grpSpPr>
        <p:sp>
          <p:nvSpPr>
            <p:cNvPr id="26628" name="Line 4"/>
            <p:cNvSpPr>
              <a:spLocks noChangeShapeType="1"/>
            </p:cNvSpPr>
            <p:nvPr/>
          </p:nvSpPr>
          <p:spPr bwMode="auto">
            <a:xfrm>
              <a:off x="1684" y="1254"/>
              <a:ext cx="226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2699" y="2432"/>
              <a:ext cx="12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2693" y="3418"/>
              <a:ext cx="12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952" y="890"/>
              <a:ext cx="0" cy="317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2699" y="3413"/>
              <a:ext cx="0" cy="363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992" y="1050"/>
              <a:ext cx="544" cy="6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NC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748" y="1889"/>
              <a:ext cx="1860" cy="8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TW">
                  <a:latin typeface="Arial" charset="0"/>
                  <a:ea typeface="PMingLiU" pitchFamily="18" charset="-120"/>
                </a:rPr>
                <a:t>EXTERNAL</a:t>
              </a:r>
            </a:p>
            <a:p>
              <a:r>
                <a:rPr kumimoji="1" lang="en-US" altLang="zh-TW">
                  <a:latin typeface="Arial" charset="0"/>
                  <a:ea typeface="PMingLiU" pitchFamily="18" charset="-120"/>
                </a:rPr>
                <a:t>OSCILLATOR</a:t>
              </a:r>
            </a:p>
            <a:p>
              <a:r>
                <a:rPr kumimoji="1" lang="en-US" altLang="zh-TW">
                  <a:latin typeface="Arial" charset="0"/>
                  <a:ea typeface="PMingLiU" pitchFamily="18" charset="-120"/>
                </a:rPr>
                <a:t>SIGNAL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4014" y="1043"/>
              <a:ext cx="1043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XTAL2</a:t>
              </a:r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4014" y="2266"/>
              <a:ext cx="1089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XTAL1</a:t>
              </a:r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4016" y="3267"/>
              <a:ext cx="861" cy="3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2000">
                  <a:latin typeface="Arial" charset="0"/>
                  <a:ea typeface="PMingLiU" pitchFamily="18" charset="-120"/>
                </a:rPr>
                <a:t>GND</a:t>
              </a: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2448" y="37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544" y="38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2592" y="39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1" name="Rectangle 1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TW" sz="200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endParaRPr lang="en-US" altLang="zh-TW" sz="200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endParaRPr lang="en-US" altLang="zh-TW" sz="2000"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r>
              <a:rPr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Using a TTL oscillator</a:t>
            </a:r>
          </a:p>
          <a:p>
            <a:r>
              <a:rPr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XTAL2 is unconnected.</a:t>
            </a:r>
          </a:p>
        </p:txBody>
      </p:sp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3995738" y="4005263"/>
            <a:ext cx="1143000" cy="228600"/>
            <a:chOff x="3360" y="2928"/>
            <a:chExt cx="1152" cy="144"/>
          </a:xfrm>
        </p:grpSpPr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336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350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364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364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379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3936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393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4080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080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422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4224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4368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36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>
              <a:off x="451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889875" y="6019800"/>
            <a:ext cx="693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latin typeface="Times" pitchFamily="18" charset="0"/>
                <a:ea typeface="PMingLiU" pitchFamily="18" charset="-120"/>
                <a:sym typeface="Wingdings" pitchFamily="2" charset="2"/>
                <a:hlinkClick r:id="rId2" action="ppaction://hlinksldjump"/>
              </a:rPr>
              <a:t></a:t>
            </a:r>
            <a:endParaRPr lang="en-US" altLang="zh-TW" sz="3200">
              <a:latin typeface="Times" pitchFamily="18" charset="0"/>
              <a:ea typeface="PMingLiU" pitchFamily="18" charset="-12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6425" y="501650"/>
            <a:ext cx="7959725" cy="857250"/>
          </a:xfrm>
        </p:spPr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RESET Value of Some 8051 Registers: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385888" y="1711325"/>
            <a:ext cx="3762375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385888" y="17113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7804150" y="17113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148263" y="1711325"/>
            <a:ext cx="26558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85888" y="22288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7804150" y="22288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385888" y="27463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7804150" y="27463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385888" y="326390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7804150" y="326390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385888" y="37814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7804150" y="378142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1385888" y="42989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7804150" y="4298950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1385888" y="48164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7804150" y="4816475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5095875" y="502126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0000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333500" y="502126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DPTR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095875" y="4503738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0007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1333500" y="4503738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SP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095875" y="398621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0000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333500" y="398621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PSW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5095875" y="3468688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0000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1333500" y="3468688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B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5095875" y="295116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0000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1333500" y="295116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ACC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95875" y="2433638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0000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1333500" y="2433638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PC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95875" y="1916113"/>
            <a:ext cx="2655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Reset Value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333500" y="1916113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Register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1333500" y="29511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1333500" y="34686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1333500" y="398621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1333500" y="450373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1333500" y="5021263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1333500" y="5538788"/>
            <a:ext cx="6418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1331913" y="2443163"/>
            <a:ext cx="6408737" cy="0"/>
          </a:xfrm>
          <a:prstGeom prst="line">
            <a:avLst/>
          </a:prstGeom>
          <a:noFill/>
          <a:ln w="6985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1371600" y="5638800"/>
            <a:ext cx="37623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RAM are all zero.</a:t>
            </a:r>
          </a:p>
        </p:txBody>
      </p:sp>
      <p:sp>
        <p:nvSpPr>
          <p:cNvPr id="28713" name="Rectangle 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924800" y="5943600"/>
            <a:ext cx="693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  <a:hlinkClick r:id="rId2" action="ppaction://hlinksldjump"/>
              </a:rPr>
              <a:t></a:t>
            </a:r>
            <a:endParaRPr lang="en-US" altLang="zh-TW" sz="3200"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4-3 (a). Power-On RESET Circuit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2771775" y="2854325"/>
          <a:ext cx="304800" cy="388938"/>
        </p:xfrm>
        <a:graphic>
          <a:graphicData uri="http://schemas.openxmlformats.org/presentationml/2006/ole">
            <p:oleObj spid="_x0000_s29699" name="Bitmap Image" r:id="rId3" imgW="304923" imgH="390580" progId="Paint.Picture">
              <p:embed/>
            </p:oleObj>
          </a:graphicData>
        </a:graphic>
      </p:graphicFrame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700213" y="1539875"/>
            <a:ext cx="0" cy="881063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617788" y="3054350"/>
            <a:ext cx="0" cy="1042988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484313" y="2838450"/>
            <a:ext cx="433387" cy="1265238"/>
            <a:chOff x="1201" y="1616"/>
            <a:chExt cx="273" cy="797"/>
          </a:xfrm>
        </p:grpSpPr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1338" y="1827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1338" y="1616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>
              <a:off x="1202" y="1854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1202" y="1905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H="1">
              <a:off x="1201" y="1950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H="1">
              <a:off x="1202" y="2045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 flipH="1">
              <a:off x="1201" y="213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1202" y="199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>
              <a:off x="1202" y="2091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>
              <a:off x="1202" y="2186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1338" y="2209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700213" y="2540000"/>
            <a:ext cx="0" cy="287338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1649413" y="1433513"/>
            <a:ext cx="107950" cy="107950"/>
          </a:xfrm>
          <a:prstGeom prst="ellipse">
            <a:avLst/>
          </a:prstGeom>
          <a:noFill/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1685925" y="2820988"/>
            <a:ext cx="36513" cy="36512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1685925" y="1687513"/>
            <a:ext cx="36513" cy="36512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2600325" y="4097338"/>
            <a:ext cx="36513" cy="36512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85925" y="4097338"/>
            <a:ext cx="36513" cy="36512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1700213" y="4135438"/>
            <a:ext cx="0" cy="43180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1555750" y="4567238"/>
            <a:ext cx="287338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1700213" y="4567238"/>
            <a:ext cx="144462" cy="288925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1555750" y="4567238"/>
            <a:ext cx="144463" cy="288925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1700213" y="1706563"/>
            <a:ext cx="3243262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1700213" y="4114800"/>
            <a:ext cx="1223962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2619375" y="3054350"/>
            <a:ext cx="252413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048000" y="4114800"/>
            <a:ext cx="3095625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6130925" y="2693988"/>
            <a:ext cx="1617663" cy="3887787"/>
          </a:xfrm>
          <a:prstGeom prst="rect">
            <a:avLst/>
          </a:prstGeom>
          <a:noFill/>
          <a:ln w="2921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3030538" y="3054350"/>
            <a:ext cx="1655762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4686300" y="3270250"/>
            <a:ext cx="1439863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4940300" y="3054350"/>
            <a:ext cx="1187450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940300" y="1706563"/>
            <a:ext cx="0" cy="1366837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4686300" y="3041650"/>
            <a:ext cx="0" cy="233363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>
            <a:off x="1143000" y="2838450"/>
            <a:ext cx="539750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1123950" y="2824163"/>
            <a:ext cx="0" cy="2303462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>
            <a:off x="1123950" y="5110163"/>
            <a:ext cx="1800225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2924175" y="4640263"/>
            <a:ext cx="0" cy="468312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2924175" y="4640263"/>
            <a:ext cx="3203575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3462338" y="3486150"/>
            <a:ext cx="360362" cy="288925"/>
          </a:xfrm>
          <a:prstGeom prst="rect">
            <a:avLst/>
          </a:prstGeom>
          <a:noFill/>
          <a:ln w="2921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497263" y="3414713"/>
            <a:ext cx="287337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500438" y="3846513"/>
            <a:ext cx="287337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3624263" y="3054350"/>
            <a:ext cx="0" cy="32385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3" name="Line 47"/>
          <p:cNvSpPr>
            <a:spLocks noChangeShapeType="1"/>
          </p:cNvSpPr>
          <p:nvPr/>
        </p:nvSpPr>
        <p:spPr bwMode="auto">
          <a:xfrm>
            <a:off x="3624263" y="3846513"/>
            <a:ext cx="0" cy="252412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2582863" y="3198813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30 pF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2549525" y="4225925"/>
            <a:ext cx="898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30 pF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1660525" y="3665538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8.2 K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1790700" y="2586038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10 uF</a:t>
            </a:r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1050925" y="2046288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+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1338263" y="1044575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Vcc</a:t>
            </a:r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3787775" y="3433763"/>
            <a:ext cx="18018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11.0592 MHz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6162675" y="2840038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EA/VPP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6164263" y="3108325"/>
            <a:ext cx="1154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X1</a:t>
            </a:r>
          </a:p>
        </p:txBody>
      </p: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6164263" y="3900488"/>
            <a:ext cx="1154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X2</a:t>
            </a:r>
          </a:p>
        </p:txBody>
      </p:sp>
      <p:sp>
        <p:nvSpPr>
          <p:cNvPr id="29754" name="Text Box 58"/>
          <p:cNvSpPr txBox="1">
            <a:spLocks noChangeArrowheads="1"/>
          </p:cNvSpPr>
          <p:nvPr/>
        </p:nvSpPr>
        <p:spPr bwMode="auto">
          <a:xfrm>
            <a:off x="6164263" y="4529138"/>
            <a:ext cx="1154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RST</a:t>
            </a:r>
          </a:p>
        </p:txBody>
      </p:sp>
      <p:sp>
        <p:nvSpPr>
          <p:cNvPr id="29755" name="Text Box 59"/>
          <p:cNvSpPr txBox="1">
            <a:spLocks noChangeArrowheads="1"/>
          </p:cNvSpPr>
          <p:nvPr/>
        </p:nvSpPr>
        <p:spPr bwMode="auto">
          <a:xfrm>
            <a:off x="5370513" y="2657475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31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5370513" y="3270250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19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5372100" y="4097338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18</a:t>
            </a:r>
          </a:p>
        </p:txBody>
      </p:sp>
      <p:sp>
        <p:nvSpPr>
          <p:cNvPr id="29758" name="Text Box 62"/>
          <p:cNvSpPr txBox="1">
            <a:spLocks noChangeArrowheads="1"/>
          </p:cNvSpPr>
          <p:nvPr/>
        </p:nvSpPr>
        <p:spPr bwMode="auto">
          <a:xfrm>
            <a:off x="5372100" y="4637088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TW" sz="20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9759" name="Oval 63"/>
          <p:cNvSpPr>
            <a:spLocks noChangeArrowheads="1"/>
          </p:cNvSpPr>
          <p:nvPr/>
        </p:nvSpPr>
        <p:spPr bwMode="auto">
          <a:xfrm>
            <a:off x="3608388" y="4097338"/>
            <a:ext cx="36512" cy="36512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0" name="Oval 64"/>
          <p:cNvSpPr>
            <a:spLocks noChangeArrowheads="1"/>
          </p:cNvSpPr>
          <p:nvPr/>
        </p:nvSpPr>
        <p:spPr bwMode="auto">
          <a:xfrm>
            <a:off x="3608388" y="3017838"/>
            <a:ext cx="36512" cy="36512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Line 65"/>
          <p:cNvSpPr>
            <a:spLocks noChangeShapeType="1"/>
          </p:cNvSpPr>
          <p:nvPr/>
        </p:nvSpPr>
        <p:spPr bwMode="auto">
          <a:xfrm>
            <a:off x="6275388" y="28765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7889875" y="6019800"/>
            <a:ext cx="693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  <a:hlinkClick r:id="rId4" action="ppaction://hlinksldjump"/>
              </a:rPr>
              <a:t></a:t>
            </a:r>
            <a:endParaRPr lang="en-US" altLang="zh-TW" sz="3200"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29763" name="Object 67"/>
          <p:cNvGraphicFramePr>
            <a:graphicFrameLocks noChangeAspect="1"/>
          </p:cNvGraphicFramePr>
          <p:nvPr/>
        </p:nvGraphicFramePr>
        <p:xfrm>
          <a:off x="2771775" y="3933825"/>
          <a:ext cx="304800" cy="390525"/>
        </p:xfrm>
        <a:graphic>
          <a:graphicData uri="http://schemas.openxmlformats.org/presentationml/2006/ole">
            <p:oleObj spid="_x0000_s29763" name="Bitmap Image" r:id="rId5" imgW="304923" imgH="390580" progId="Paint.Picture">
              <p:embed/>
            </p:oleObj>
          </a:graphicData>
        </a:graphic>
      </p:graphicFrame>
      <p:graphicFrame>
        <p:nvGraphicFramePr>
          <p:cNvPr id="29764" name="Object 68"/>
          <p:cNvGraphicFramePr>
            <a:graphicFrameLocks noChangeAspect="1"/>
          </p:cNvGraphicFramePr>
          <p:nvPr>
            <p:ph sz="half" idx="1"/>
          </p:nvPr>
        </p:nvGraphicFramePr>
        <p:xfrm>
          <a:off x="1476375" y="2349500"/>
          <a:ext cx="446088" cy="276225"/>
        </p:xfrm>
        <a:graphic>
          <a:graphicData uri="http://schemas.openxmlformats.org/presentationml/2006/ole">
            <p:oleObj spid="_x0000_s29764" name="Bitmap Image" r:id="rId6" imgW="447856" imgH="276117" progId="Paint.Pictur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Figure 4-3 (b). Power-On RESET with Debounce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197100" y="3286125"/>
          <a:ext cx="436563" cy="263525"/>
        </p:xfrm>
        <a:graphic>
          <a:graphicData uri="http://schemas.openxmlformats.org/presentationml/2006/ole">
            <p:oleObj spid="_x0000_s30723" name="Bitmap Image" r:id="rId3" imgW="438095" imgH="266737" progId="Paint.Picture">
              <p:embed/>
            </p:oleObj>
          </a:graphicData>
        </a:graphic>
      </p:graphicFrame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033838" y="3140075"/>
            <a:ext cx="0" cy="107950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4575175" y="4214813"/>
            <a:ext cx="935038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557713" y="3154363"/>
            <a:ext cx="935037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989513" y="3586163"/>
            <a:ext cx="360362" cy="288925"/>
          </a:xfrm>
          <a:prstGeom prst="rect">
            <a:avLst/>
          </a:prstGeom>
          <a:noFill/>
          <a:ln w="2921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024438" y="3514725"/>
            <a:ext cx="287337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027613" y="3946525"/>
            <a:ext cx="287337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5151438" y="3154363"/>
            <a:ext cx="0" cy="32385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151438" y="3946525"/>
            <a:ext cx="0" cy="252413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5111750" y="4179888"/>
            <a:ext cx="71438" cy="71437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5111750" y="3117850"/>
            <a:ext cx="71438" cy="71438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029075" y="4216400"/>
            <a:ext cx="395288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038600" y="3155950"/>
            <a:ext cx="360363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529263" y="2668588"/>
            <a:ext cx="1619250" cy="3851275"/>
          </a:xfrm>
          <a:prstGeom prst="rect">
            <a:avLst/>
          </a:prstGeom>
          <a:noFill/>
          <a:ln w="2921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561013" y="2703513"/>
            <a:ext cx="1154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EA/VPP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562600" y="3036888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X1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562600" y="4000500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X2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562600" y="4267200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RST</a:t>
            </a: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4141788" y="2886075"/>
            <a:ext cx="1368425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3475038" y="3946525"/>
            <a:ext cx="431800" cy="204788"/>
            <a:chOff x="994" y="3839"/>
            <a:chExt cx="499" cy="198"/>
          </a:xfrm>
        </p:grpSpPr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994" y="3839"/>
              <a:ext cx="499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1073" y="3907"/>
              <a:ext cx="340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1130" y="3975"/>
              <a:ext cx="22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>
              <a:off x="1181" y="4037"/>
              <a:ext cx="113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7" name="Line 27"/>
          <p:cNvSpPr>
            <a:spLocks noChangeShapeType="1"/>
          </p:cNvSpPr>
          <p:nvPr/>
        </p:nvSpPr>
        <p:spPr bwMode="auto">
          <a:xfrm flipV="1">
            <a:off x="3690938" y="3730625"/>
            <a:ext cx="0" cy="179388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3690938" y="3730625"/>
            <a:ext cx="323850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2397125" y="1911350"/>
            <a:ext cx="0" cy="1439863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2181225" y="4467225"/>
            <a:ext cx="433388" cy="1265238"/>
            <a:chOff x="1201" y="1616"/>
            <a:chExt cx="273" cy="797"/>
          </a:xfrm>
        </p:grpSpPr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>
              <a:off x="1338" y="1827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1338" y="1616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 flipH="1">
              <a:off x="1202" y="1854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1202" y="1905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>
              <a:off x="1201" y="1950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H="1">
              <a:off x="1202" y="2045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 flipH="1">
              <a:off x="1201" y="213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1202" y="199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1202" y="2091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1202" y="2186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1338" y="2209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2411413" y="3429000"/>
            <a:ext cx="0" cy="1025525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2346325" y="1797050"/>
            <a:ext cx="107950" cy="107950"/>
          </a:xfrm>
          <a:prstGeom prst="ellipse">
            <a:avLst/>
          </a:prstGeom>
          <a:noFill/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2357438" y="4438650"/>
            <a:ext cx="71437" cy="71438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2357438" y="2344738"/>
            <a:ext cx="71437" cy="71437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Oval 46"/>
          <p:cNvSpPr>
            <a:spLocks noChangeArrowheads="1"/>
          </p:cNvSpPr>
          <p:nvPr/>
        </p:nvSpPr>
        <p:spPr bwMode="auto">
          <a:xfrm>
            <a:off x="2357438" y="2776538"/>
            <a:ext cx="71437" cy="71437"/>
          </a:xfrm>
          <a:prstGeom prst="ellipse">
            <a:avLst/>
          </a:prstGeom>
          <a:solidFill>
            <a:schemeClr val="tx1"/>
          </a:solidFill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>
            <a:off x="1243013" y="3983038"/>
            <a:ext cx="0" cy="485775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2035175" y="1408113"/>
            <a:ext cx="79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Vcc</a:t>
            </a:r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>
            <a:off x="2395538" y="2381250"/>
            <a:ext cx="1763712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>
            <a:off x="4141788" y="2395538"/>
            <a:ext cx="0" cy="504825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 flipH="1">
            <a:off x="1243013" y="2813050"/>
            <a:ext cx="1152525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1243013" y="2813050"/>
            <a:ext cx="0" cy="64770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3" name="Oval 53"/>
          <p:cNvSpPr>
            <a:spLocks noChangeArrowheads="1"/>
          </p:cNvSpPr>
          <p:nvPr/>
        </p:nvSpPr>
        <p:spPr bwMode="auto">
          <a:xfrm>
            <a:off x="1187450" y="3459163"/>
            <a:ext cx="107950" cy="107950"/>
          </a:xfrm>
          <a:prstGeom prst="ellipse">
            <a:avLst/>
          </a:prstGeom>
          <a:noFill/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4" name="Oval 54"/>
          <p:cNvSpPr>
            <a:spLocks noChangeArrowheads="1"/>
          </p:cNvSpPr>
          <p:nvPr/>
        </p:nvSpPr>
        <p:spPr bwMode="auto">
          <a:xfrm>
            <a:off x="1187450" y="3857625"/>
            <a:ext cx="107950" cy="107950"/>
          </a:xfrm>
          <a:prstGeom prst="ellipse">
            <a:avLst/>
          </a:prstGeom>
          <a:noFill/>
          <a:ln w="2921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5" name="Line 55"/>
          <p:cNvSpPr>
            <a:spLocks noChangeShapeType="1"/>
          </p:cNvSpPr>
          <p:nvPr/>
        </p:nvSpPr>
        <p:spPr bwMode="auto">
          <a:xfrm>
            <a:off x="1223963" y="4468813"/>
            <a:ext cx="4300537" cy="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6" name="Line 56"/>
          <p:cNvSpPr>
            <a:spLocks noChangeShapeType="1"/>
          </p:cNvSpPr>
          <p:nvPr/>
        </p:nvSpPr>
        <p:spPr bwMode="auto">
          <a:xfrm>
            <a:off x="1046163" y="3389313"/>
            <a:ext cx="0" cy="647700"/>
          </a:xfrm>
          <a:prstGeom prst="line">
            <a:avLst/>
          </a:prstGeom>
          <a:noFill/>
          <a:ln w="2921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811213" y="3533775"/>
            <a:ext cx="176212" cy="37465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>
            <a:off x="5668963" y="27606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79" name="Text Box 59"/>
          <p:cNvSpPr txBox="1">
            <a:spLocks noChangeArrowheads="1"/>
          </p:cNvSpPr>
          <p:nvPr/>
        </p:nvSpPr>
        <p:spPr bwMode="auto">
          <a:xfrm>
            <a:off x="2609850" y="3208338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10 uF</a:t>
            </a:r>
          </a:p>
        </p:txBody>
      </p:sp>
      <p:sp>
        <p:nvSpPr>
          <p:cNvPr id="30780" name="Text Box 60"/>
          <p:cNvSpPr txBox="1">
            <a:spLocks noChangeArrowheads="1"/>
          </p:cNvSpPr>
          <p:nvPr/>
        </p:nvSpPr>
        <p:spPr bwMode="auto">
          <a:xfrm>
            <a:off x="2611438" y="4935538"/>
            <a:ext cx="1154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8.2 K</a:t>
            </a:r>
          </a:p>
        </p:txBody>
      </p:sp>
      <p:sp>
        <p:nvSpPr>
          <p:cNvPr id="30781" name="Text Box 61"/>
          <p:cNvSpPr txBox="1">
            <a:spLocks noChangeArrowheads="1"/>
          </p:cNvSpPr>
          <p:nvPr/>
        </p:nvSpPr>
        <p:spPr bwMode="auto">
          <a:xfrm>
            <a:off x="4156075" y="3314700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30 pF</a:t>
            </a:r>
          </a:p>
        </p:txBody>
      </p: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5202238" y="4538663"/>
            <a:ext cx="1154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9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5130800" y="2487613"/>
            <a:ext cx="11541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000">
                <a:latin typeface="Arial" charset="0"/>
                <a:ea typeface="PMingLiU" pitchFamily="18" charset="-120"/>
              </a:rPr>
              <a:t>31</a:t>
            </a:r>
          </a:p>
        </p:txBody>
      </p:sp>
      <p:sp>
        <p:nvSpPr>
          <p:cNvPr id="30784" name="Line 64"/>
          <p:cNvSpPr>
            <a:spLocks noChangeShapeType="1"/>
          </p:cNvSpPr>
          <p:nvPr/>
        </p:nvSpPr>
        <p:spPr bwMode="auto">
          <a:xfrm>
            <a:off x="2151063" y="57054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5" name="Line 65"/>
          <p:cNvSpPr>
            <a:spLocks noChangeShapeType="1"/>
          </p:cNvSpPr>
          <p:nvPr/>
        </p:nvSpPr>
        <p:spPr bwMode="auto">
          <a:xfrm>
            <a:off x="2227263" y="57816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6" name="Line 66"/>
          <p:cNvSpPr>
            <a:spLocks noChangeShapeType="1"/>
          </p:cNvSpPr>
          <p:nvPr/>
        </p:nvSpPr>
        <p:spPr bwMode="auto">
          <a:xfrm>
            <a:off x="2303463" y="585787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7889875" y="6019800"/>
            <a:ext cx="693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latin typeface="Times" pitchFamily="18" charset="0"/>
                <a:ea typeface="PMingLiU" pitchFamily="18" charset="-120"/>
                <a:sym typeface="Wingdings" pitchFamily="2" charset="2"/>
                <a:hlinkClick r:id="rId4" action="ppaction://hlinksldjump"/>
              </a:rPr>
              <a:t></a:t>
            </a:r>
            <a:endParaRPr lang="en-US" altLang="zh-TW" sz="3200">
              <a:latin typeface="Times" pitchFamily="18" charset="0"/>
              <a:ea typeface="PMingLiU" pitchFamily="18" charset="-120"/>
              <a:sym typeface="Wingdings" pitchFamily="2" charset="2"/>
            </a:endParaRPr>
          </a:p>
        </p:txBody>
      </p:sp>
      <p:graphicFrame>
        <p:nvGraphicFramePr>
          <p:cNvPr id="30788" name="Object 68"/>
          <p:cNvGraphicFramePr>
            <a:graphicFrameLocks noChangeAspect="1"/>
          </p:cNvGraphicFramePr>
          <p:nvPr>
            <p:ph sz="half" idx="2"/>
          </p:nvPr>
        </p:nvGraphicFramePr>
        <p:xfrm>
          <a:off x="4356100" y="2998788"/>
          <a:ext cx="303213" cy="387350"/>
        </p:xfrm>
        <a:graphic>
          <a:graphicData uri="http://schemas.openxmlformats.org/presentationml/2006/ole">
            <p:oleObj spid="_x0000_s30788" name="Bitmap Image" r:id="rId5" imgW="304923" imgH="390580" progId="Paint.Picture">
              <p:embed/>
            </p:oleObj>
          </a:graphicData>
        </a:graphic>
      </p:graphicFrame>
      <p:graphicFrame>
        <p:nvGraphicFramePr>
          <p:cNvPr id="30789" name="Object 69"/>
          <p:cNvGraphicFramePr>
            <a:graphicFrameLocks noChangeAspect="1"/>
          </p:cNvGraphicFramePr>
          <p:nvPr/>
        </p:nvGraphicFramePr>
        <p:xfrm>
          <a:off x="4356100" y="4005263"/>
          <a:ext cx="304800" cy="390525"/>
        </p:xfrm>
        <a:graphic>
          <a:graphicData uri="http://schemas.openxmlformats.org/presentationml/2006/ole">
            <p:oleObj spid="_x0000_s30789" name="Bitmap Image" r:id="rId6" imgW="304923" imgH="390580" progId="Paint.Pictur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of I/O Port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8051 has four I/O ports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Port 0 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pins 32-39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P0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P0.0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～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P0.7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Port 1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pins 1-8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  <a:r>
              <a:rPr lang="ar-SA" altLang="fa-IR" sz="2200">
                <a:latin typeface="Times New Roman" pitchFamily="18" charset="0"/>
                <a:ea typeface="PMingLiU" pitchFamily="18" charset="-120"/>
              </a:rPr>
              <a:t>    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P1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P1.0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～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P1.7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Port 2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pins 21-28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P2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P2.0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～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P2.7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Port 3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pins 10-17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P3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P3.0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～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P3.7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Each port has </a:t>
            </a:r>
            <a:r>
              <a:rPr lang="en-US" altLang="zh-TW" sz="220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8 pins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.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Named P0.X 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X=0,1,...,7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, P1.X, P2.X, P3.X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Ex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P0.0 is the bit 0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LSB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of P0 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Ex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P0.7 is the bit 7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MSB</a:t>
            </a:r>
            <a:r>
              <a:rPr lang="zh-TW" altLang="en-US" sz="2200">
                <a:latin typeface="Times New Roman" pitchFamily="18" charset="0"/>
                <a:ea typeface="PMingLiU" pitchFamily="18" charset="-120"/>
              </a:rPr>
              <a:t>）</a:t>
            </a: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of P0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These 8 bits form a byte.</a:t>
            </a:r>
          </a:p>
          <a:p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Each port can be used as input or output (bi-direction).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812088" y="5876925"/>
            <a:ext cx="4699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  <a:hlinkClick r:id="" action="ppaction://noaction"/>
              </a:rPr>
              <a:t></a:t>
            </a:r>
            <a:endParaRPr lang="en-US"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11413" y="687492"/>
            <a:ext cx="32273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4000" b="1" dirty="0">
                <a:solidFill>
                  <a:srgbClr val="FFFF00"/>
                </a:solidFill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Registers</a:t>
            </a:r>
            <a:endParaRPr lang="en-US" altLang="ko-KR" sz="4000" dirty="0">
              <a:solidFill>
                <a:srgbClr val="FFFF00"/>
              </a:solidFill>
              <a:latin typeface="Arial" charset="0"/>
              <a:ea typeface="Batang" pitchFamily="18" charset="-127"/>
              <a:cs typeface="Times New Roman" pitchFamily="18" charset="0"/>
            </a:endParaRPr>
          </a:p>
        </p:txBody>
      </p:sp>
      <p:grpSp>
        <p:nvGrpSpPr>
          <p:cNvPr id="33795" name="Group 3"/>
          <p:cNvGrpSpPr>
            <a:grpSpLocks noChangeAspect="1"/>
          </p:cNvGrpSpPr>
          <p:nvPr/>
        </p:nvGrpSpPr>
        <p:grpSpPr bwMode="auto">
          <a:xfrm>
            <a:off x="611048" y="1524000"/>
            <a:ext cx="7542352" cy="4789722"/>
            <a:chOff x="1800" y="2460"/>
            <a:chExt cx="8640" cy="5488"/>
          </a:xfrm>
        </p:grpSpPr>
        <p:sp>
          <p:nvSpPr>
            <p:cNvPr id="3379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00" y="2460"/>
              <a:ext cx="8640" cy="5488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878" y="2620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A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78" y="3034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B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2878" y="3440"/>
              <a:ext cx="1620" cy="4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R0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2878" y="3846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R1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2878" y="4686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R3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878" y="5106"/>
              <a:ext cx="1620" cy="41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R4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878" y="4266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R2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878" y="5526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R5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878" y="6366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R7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2878" y="5946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R6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5454" y="3594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DPH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7078" y="3594"/>
              <a:ext cx="162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DPL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5426" y="4364"/>
              <a:ext cx="3290" cy="4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PC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502" y="3594"/>
              <a:ext cx="9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DPTR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4698" y="4336"/>
              <a:ext cx="91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PC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5328" y="5078"/>
              <a:ext cx="3416" cy="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Some 8051 16-bit Register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738" y="6912"/>
              <a:ext cx="2422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200">
                  <a:latin typeface="Times New Roman" pitchFamily="18" charset="0"/>
                  <a:ea typeface="Batang" pitchFamily="18" charset="-127"/>
                  <a:cs typeface="Times New Roman" pitchFamily="18" charset="0"/>
                </a:rPr>
                <a:t>Some 8-bitt Registers of the 8051</a:t>
              </a:r>
              <a:endParaRPr lang="en-US" altLang="ko-KR">
                <a:latin typeface="Arial" charset="0"/>
                <a:ea typeface="Batang" pitchFamily="18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/>
              <a:t>Memory Map (RAM)</a:t>
            </a:r>
            <a:endParaRPr lang="el-GR" dirty="0"/>
          </a:p>
        </p:txBody>
      </p:sp>
      <p:pic>
        <p:nvPicPr>
          <p:cNvPr id="129030" name="Picture 6" descr="8051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2999"/>
            <a:ext cx="6553200" cy="5617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meeting the computing needs of the task efficiently and cost effectively</a:t>
            </a:r>
          </a:p>
          <a:p>
            <a:pPr marL="914400" lvl="1" indent="-457200">
              <a:buFontTx/>
              <a:buChar char="•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speed, the amount of ROM and RAM, the number of I/O ports and timers, size, packaging, power consumption</a:t>
            </a:r>
          </a:p>
          <a:p>
            <a:pPr marL="914400" lvl="1" indent="-457200">
              <a:buFontTx/>
              <a:buChar char="•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easy to upgrade</a:t>
            </a:r>
          </a:p>
          <a:p>
            <a:pPr marL="914400" lvl="1" indent="-457200">
              <a:buFontTx/>
              <a:buChar char="•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cost per unit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availability of software development tools</a:t>
            </a:r>
          </a:p>
          <a:p>
            <a:pPr marL="914400" lvl="1" indent="-457200">
              <a:buFontTx/>
              <a:buChar char="•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assemblers, debuggers, C compilers, emulator, simulator, technical support</a:t>
            </a:r>
          </a:p>
          <a:p>
            <a:pPr marL="533400" indent="-533400">
              <a:buFontTx/>
              <a:buAutoNum type="arabicPeriod"/>
            </a:pPr>
            <a:r>
              <a:rPr lang="en-US" altLang="zh-TW" sz="2200">
                <a:latin typeface="Times New Roman" pitchFamily="18" charset="0"/>
                <a:ea typeface="PMingLiU" pitchFamily="18" charset="-120"/>
              </a:rPr>
              <a:t>wide availability and reliable sources of the microcontrollers.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4213" y="549275"/>
            <a:ext cx="6977062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30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Three criteria in Choosing a Microcontroller</a:t>
            </a:r>
            <a:endParaRPr lang="en-US" sz="3000">
              <a:solidFill>
                <a:schemeClr val="tx2"/>
              </a:solidFill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timing</a:t>
            </a:r>
            <a:endParaRPr lang="el-G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 sz="2400">
                <a:effectLst/>
              </a:rPr>
              <a:t>Most </a:t>
            </a:r>
            <a:r>
              <a:rPr lang="en-US" sz="2400">
                <a:effectLst/>
              </a:rPr>
              <a:t>8051</a:t>
            </a:r>
            <a:r>
              <a:rPr lang="el-GR" sz="2400">
                <a:effectLst/>
              </a:rPr>
              <a:t> instructions are executed in one cycle. </a:t>
            </a: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r>
              <a:rPr lang="el-GR" sz="2400">
                <a:effectLst/>
              </a:rPr>
              <a:t>MUL (multiply) and DIV (divide) are the only</a:t>
            </a:r>
          </a:p>
          <a:p>
            <a:pPr>
              <a:lnSpc>
                <a:spcPct val="90000"/>
              </a:lnSpc>
            </a:pPr>
            <a:r>
              <a:rPr lang="el-GR" sz="2400">
                <a:effectLst/>
              </a:rPr>
              <a:t>instructions that take more than two cycles to complete</a:t>
            </a:r>
            <a:r>
              <a:rPr lang="en-US" sz="2400">
                <a:effectLst/>
              </a:rPr>
              <a:t> (</a:t>
            </a:r>
            <a:r>
              <a:rPr lang="el-GR" sz="2400">
                <a:effectLst/>
              </a:rPr>
              <a:t>four cycles</a:t>
            </a:r>
            <a:r>
              <a:rPr lang="en-US" sz="2400">
                <a:effectLst/>
              </a:rPr>
              <a:t>)</a:t>
            </a:r>
            <a:r>
              <a:rPr lang="el-GR" sz="2400">
                <a:effectLst/>
              </a:rPr>
              <a:t> </a:t>
            </a: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r>
              <a:rPr lang="el-GR" sz="2400">
                <a:effectLst/>
              </a:rPr>
              <a:t>Normally two code</a:t>
            </a:r>
            <a:r>
              <a:rPr lang="en-US" sz="2400">
                <a:effectLst/>
              </a:rPr>
              <a:t> </a:t>
            </a:r>
            <a:r>
              <a:rPr lang="el-GR" sz="2400">
                <a:effectLst/>
              </a:rPr>
              <a:t>bytes are fetched from the program memory during every machine cycle. </a:t>
            </a: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r>
              <a:rPr lang="el-GR" sz="2400">
                <a:effectLst/>
              </a:rPr>
              <a:t>The only exception to this</a:t>
            </a:r>
            <a:r>
              <a:rPr lang="en-US" sz="2400">
                <a:effectLst/>
              </a:rPr>
              <a:t> </a:t>
            </a:r>
            <a:r>
              <a:rPr lang="el-GR" sz="2400">
                <a:effectLst/>
              </a:rPr>
              <a:t>is when a MOVX instruction is executed. MOVX is a one-byte, 2-cycle instruction that accesses</a:t>
            </a:r>
            <a:r>
              <a:rPr lang="en-US" sz="2400">
                <a:effectLst/>
              </a:rPr>
              <a:t> </a:t>
            </a:r>
            <a:r>
              <a:rPr lang="el-GR" sz="2400">
                <a:effectLst/>
              </a:rPr>
              <a:t>external data memory. </a:t>
            </a:r>
            <a:endParaRPr lang="en-US" sz="2400">
              <a:effectLst/>
            </a:endParaRPr>
          </a:p>
          <a:p>
            <a:pPr>
              <a:lnSpc>
                <a:spcPct val="90000"/>
              </a:lnSpc>
            </a:pPr>
            <a:r>
              <a:rPr lang="el-GR" sz="2400">
                <a:effectLst/>
              </a:rPr>
              <a:t>During a MOVX, the two fetches in the second cycle are skipped while the</a:t>
            </a:r>
            <a:r>
              <a:rPr lang="en-US" sz="2400">
                <a:effectLst/>
              </a:rPr>
              <a:t> </a:t>
            </a:r>
            <a:r>
              <a:rPr lang="el-GR" sz="2400">
                <a:effectLst/>
              </a:rPr>
              <a:t>external data memory is being addressed and strobed. </a:t>
            </a:r>
            <a:endParaRPr lang="el-G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8051 machine cycle</a:t>
            </a:r>
            <a:endParaRPr lang="el-GR"/>
          </a:p>
        </p:txBody>
      </p:sp>
      <p:pic>
        <p:nvPicPr>
          <p:cNvPr id="12083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39888" y="838200"/>
            <a:ext cx="5827712" cy="5867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Example :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24800" y="6019800"/>
            <a:ext cx="6937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3200"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  <a:hlinkClick r:id="rId2" action="ppaction://hlinksldjump"/>
              </a:rPr>
              <a:t></a:t>
            </a:r>
            <a:endParaRPr lang="en-US" altLang="zh-TW" sz="3200"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9750" y="1700213"/>
            <a:ext cx="7920038" cy="3889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Find the machine cycle for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(a) XTAL = 11.0592 MHz 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(b) XTAL = 16 MHz.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TW" sz="22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Solution: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en-US" altLang="zh-TW" sz="2200" b="1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PMingLiU" pitchFamily="18" charset="-12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(a) 11.0592 MHz / 12 = 921.6 kHz;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     machine cycle = 1 / 921.6 kHz = 1.085 </a:t>
            </a:r>
            <a:r>
              <a:rPr lang="el-GR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(b) 16 MHz / 12 = 1.333 MHz;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     machine cycle = 1 / 1.333 MHz = 0.75 </a:t>
            </a:r>
            <a:r>
              <a:rPr lang="el-GR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TW" sz="2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  <a:cs typeface="Times New Roman" pitchFamily="18" charset="0"/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/>
              <a:t>Edsim51 emulator diagram</a:t>
            </a:r>
            <a:endParaRPr lang="el-GR"/>
          </a:p>
        </p:txBody>
      </p:sp>
      <p:pic>
        <p:nvPicPr>
          <p:cNvPr id="121861" name="Picture 5" descr="logicDiagramB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6575"/>
            <a:ext cx="8686800" cy="6300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KitCON-515 schematic</a:t>
            </a:r>
            <a:endParaRPr lang="el-GR"/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12800"/>
            <a:ext cx="9144000" cy="604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  <a:endParaRPr lang="el-GR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8051 has two </a:t>
            </a:r>
            <a:r>
              <a:rPr lang="en-US"/>
              <a:t>16-bit </a:t>
            </a:r>
            <a:r>
              <a:rPr lang="el-GR"/>
              <a:t>on-chip timers that can be used for timing durations or for counting external events</a:t>
            </a:r>
            <a:endParaRPr lang="en-US"/>
          </a:p>
          <a:p>
            <a:pPr>
              <a:lnSpc>
                <a:spcPct val="90000"/>
              </a:lnSpc>
            </a:pPr>
            <a:r>
              <a:rPr lang="el-GR"/>
              <a:t>The high byte for timer 1 (TH1) is at address 8DH while the low byte (TL1) is at 8BH</a:t>
            </a:r>
            <a:endParaRPr lang="en-US"/>
          </a:p>
          <a:p>
            <a:pPr>
              <a:lnSpc>
                <a:spcPct val="90000"/>
              </a:lnSpc>
            </a:pPr>
            <a:r>
              <a:rPr lang="el-GR"/>
              <a:t>The high byte for timer 0 (TH0) is at 8CH while the low byte (TL0) is at 8AH.</a:t>
            </a:r>
            <a:endParaRPr lang="en-US"/>
          </a:p>
          <a:p>
            <a:pPr>
              <a:lnSpc>
                <a:spcPct val="90000"/>
              </a:lnSpc>
            </a:pPr>
            <a:r>
              <a:rPr lang="el-GR"/>
              <a:t>Timer Mode Register (TMOD) is at address 88H </a:t>
            </a:r>
            <a:endParaRPr lang="en-US"/>
          </a:p>
          <a:p>
            <a:pPr>
              <a:lnSpc>
                <a:spcPct val="90000"/>
              </a:lnSpc>
            </a:pPr>
            <a:endParaRPr lang="el-G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Mode Register</a:t>
            </a:r>
            <a:endParaRPr lang="el-G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Bit 7: </a:t>
            </a:r>
            <a:r>
              <a:rPr lang="el-GR" sz="2800"/>
              <a:t>Gate bit; when set, timer only runs while </a:t>
            </a:r>
            <a:r>
              <a:rPr lang="en-US" sz="2800"/>
              <a:t>\</a:t>
            </a:r>
            <a:r>
              <a:rPr lang="el-GR" sz="2800"/>
              <a:t>INT high. </a:t>
            </a:r>
            <a:r>
              <a:rPr lang="en-US" sz="2800"/>
              <a:t>(T0)</a:t>
            </a:r>
          </a:p>
          <a:p>
            <a:pPr>
              <a:lnSpc>
                <a:spcPct val="80000"/>
              </a:lnSpc>
            </a:pPr>
            <a:r>
              <a:rPr lang="en-US" sz="2800"/>
              <a:t>Bit 6: </a:t>
            </a:r>
            <a:r>
              <a:rPr lang="el-GR" sz="2800"/>
              <a:t>Counter/timer select bit; when set timer is an event </a:t>
            </a:r>
            <a:r>
              <a:rPr lang="el-GR" sz="2800" b="1"/>
              <a:t>c</a:t>
            </a:r>
            <a:r>
              <a:rPr lang="el-GR" sz="2800"/>
              <a:t>ounter when cleared timer is an interval </a:t>
            </a:r>
            <a:r>
              <a:rPr lang="el-GR" sz="2800" b="1"/>
              <a:t>t</a:t>
            </a:r>
            <a:r>
              <a:rPr lang="el-GR" sz="2800"/>
              <a:t>imer</a:t>
            </a:r>
            <a:r>
              <a:rPr lang="en-US" sz="2800"/>
              <a:t> (T0)</a:t>
            </a:r>
          </a:p>
          <a:p>
            <a:pPr>
              <a:lnSpc>
                <a:spcPct val="80000"/>
              </a:lnSpc>
            </a:pPr>
            <a:r>
              <a:rPr lang="en-US" sz="2800"/>
              <a:t>Bit 5: Mode bit 1 (T0)</a:t>
            </a:r>
          </a:p>
          <a:p>
            <a:pPr>
              <a:lnSpc>
                <a:spcPct val="80000"/>
              </a:lnSpc>
            </a:pPr>
            <a:r>
              <a:rPr lang="en-US" sz="2800"/>
              <a:t>Bit 4: Mode bit 0 (T0)</a:t>
            </a:r>
          </a:p>
          <a:p>
            <a:pPr>
              <a:lnSpc>
                <a:spcPct val="80000"/>
              </a:lnSpc>
            </a:pPr>
            <a:r>
              <a:rPr lang="en-US" sz="2800"/>
              <a:t>Bit 3: </a:t>
            </a:r>
            <a:r>
              <a:rPr lang="el-GR" sz="2800"/>
              <a:t>Gate bit; when set, timer only runs while </a:t>
            </a:r>
            <a:r>
              <a:rPr lang="en-US" sz="2800"/>
              <a:t>\</a:t>
            </a:r>
            <a:r>
              <a:rPr lang="el-GR" sz="2800"/>
              <a:t>INT high. </a:t>
            </a:r>
            <a:r>
              <a:rPr lang="en-US" sz="2800"/>
              <a:t>(T1)</a:t>
            </a:r>
          </a:p>
          <a:p>
            <a:pPr>
              <a:lnSpc>
                <a:spcPct val="80000"/>
              </a:lnSpc>
            </a:pPr>
            <a:r>
              <a:rPr lang="en-US" sz="2800"/>
              <a:t>Bit 2: </a:t>
            </a:r>
            <a:r>
              <a:rPr lang="el-GR" sz="2800"/>
              <a:t>Counter/timer select bit; when set timer is an event </a:t>
            </a:r>
            <a:r>
              <a:rPr lang="el-GR" sz="2800" b="1"/>
              <a:t>c</a:t>
            </a:r>
            <a:r>
              <a:rPr lang="el-GR" sz="2800"/>
              <a:t>ounter when cleared timer is an interval </a:t>
            </a:r>
            <a:r>
              <a:rPr lang="el-GR" sz="2800" b="1"/>
              <a:t>t</a:t>
            </a:r>
            <a:r>
              <a:rPr lang="el-GR" sz="2800"/>
              <a:t>imer</a:t>
            </a:r>
            <a:r>
              <a:rPr lang="en-US" sz="2800"/>
              <a:t> (T1)</a:t>
            </a:r>
          </a:p>
          <a:p>
            <a:pPr>
              <a:lnSpc>
                <a:spcPct val="80000"/>
              </a:lnSpc>
            </a:pPr>
            <a:r>
              <a:rPr lang="en-US" sz="2800"/>
              <a:t>Bit 1: Mode bit 1 (T1)</a:t>
            </a:r>
          </a:p>
          <a:p>
            <a:pPr>
              <a:lnSpc>
                <a:spcPct val="80000"/>
              </a:lnSpc>
            </a:pPr>
            <a:r>
              <a:rPr lang="en-US" sz="2800"/>
              <a:t>Bit 0: Mode bit 0 (T1)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l-GR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 Modes</a:t>
            </a:r>
            <a:endParaRPr lang="el-G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M1-M0: 00 (Mode 0) – 13-bit mode (not commonly used)</a:t>
            </a:r>
          </a:p>
          <a:p>
            <a:r>
              <a:rPr lang="en-US"/>
              <a:t>M1-M0: 01 (Mode 1) - </a:t>
            </a:r>
            <a:r>
              <a:rPr lang="el-GR"/>
              <a:t>16-bit timer mode </a:t>
            </a:r>
            <a:endParaRPr lang="en-US"/>
          </a:p>
          <a:p>
            <a:r>
              <a:rPr lang="en-US"/>
              <a:t>M1-M0: 10 (Mode 2) - </a:t>
            </a:r>
            <a:r>
              <a:rPr lang="el-GR"/>
              <a:t>8-bit auto-reload mode</a:t>
            </a:r>
            <a:endParaRPr lang="en-US"/>
          </a:p>
          <a:p>
            <a:r>
              <a:rPr lang="en-US"/>
              <a:t>M1-M0: 11 (Mode 3) – Split timer mode</a:t>
            </a:r>
            <a:endParaRPr lang="el-G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8051 Interrupt Vector Table</a:t>
            </a:r>
            <a:endParaRPr lang="el-GR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7858125" cy="2541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and Stack Pointer</a:t>
            </a:r>
            <a:endParaRPr lang="el-GR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l-GR" sz="1800" dirty="0"/>
              <a:t>The Stack Pointer, like all registers except DPTR and PC, may hold an 8-bit (1-byte) value. 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l-GR" sz="1800" dirty="0"/>
              <a:t>The Stack Pointer is used to indicate where the next value to be removed from the stack should be taken from.</a:t>
            </a:r>
          </a:p>
          <a:p>
            <a:pPr>
              <a:lnSpc>
                <a:spcPct val="80000"/>
              </a:lnSpc>
            </a:pPr>
            <a:r>
              <a:rPr lang="el-GR" sz="1800" dirty="0"/>
              <a:t>When you push a value onto the stack, the 8051 first increments the value of SP and then stores the value at the resulting memory location.</a:t>
            </a:r>
          </a:p>
          <a:p>
            <a:pPr>
              <a:lnSpc>
                <a:spcPct val="80000"/>
              </a:lnSpc>
            </a:pPr>
            <a:r>
              <a:rPr lang="el-GR" sz="1800" dirty="0"/>
              <a:t>When you pop a value off the stack, the 8051 returns the value from the memory location indicated by SP, and then decrements the value of SP.</a:t>
            </a:r>
          </a:p>
          <a:p>
            <a:pPr>
              <a:lnSpc>
                <a:spcPct val="80000"/>
              </a:lnSpc>
            </a:pPr>
            <a:r>
              <a:rPr lang="el-GR" sz="1800" dirty="0"/>
              <a:t>This order of operation is important. When the 8051 is initialized SP will be initialized to 07h. If you immediately push a value onto the stack, the value will be stored in Internal RAM address 08h. This makes sense taking into account what was mentioned two paragraphs above: First the 8051 will increment the value of SP (from 07h to 08h) and then will store the pushed value at that memory address (08h).</a:t>
            </a:r>
          </a:p>
          <a:p>
            <a:pPr>
              <a:lnSpc>
                <a:spcPct val="80000"/>
              </a:lnSpc>
            </a:pPr>
            <a:r>
              <a:rPr lang="el-GR" sz="1800" dirty="0"/>
              <a:t>SP is modified directly by the 8051 by six instructions: PUSH, POP, ACALL, LCALL, RET, and RETI. It is also used intrinsically whenever an interrupt is triggered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8051 microcontroller</a:t>
            </a:r>
            <a:endParaRPr lang="el-G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l-GR"/>
              <a:t>a </a:t>
            </a:r>
            <a:r>
              <a:rPr lang="el-GR">
                <a:hlinkClick r:id="rId2" tooltip="Harvard architecture"/>
              </a:rPr>
              <a:t>Harvard architecture</a:t>
            </a:r>
            <a:r>
              <a:rPr lang="en-US"/>
              <a:t> (separate instruction/data memories)</a:t>
            </a:r>
            <a:r>
              <a:rPr lang="el-GR"/>
              <a:t> </a:t>
            </a:r>
            <a:endParaRPr lang="en-US"/>
          </a:p>
          <a:p>
            <a:pPr>
              <a:lnSpc>
                <a:spcPct val="90000"/>
              </a:lnSpc>
            </a:pPr>
            <a:r>
              <a:rPr lang="el-GR"/>
              <a:t>single chip </a:t>
            </a:r>
            <a:r>
              <a:rPr lang="el-GR">
                <a:hlinkClick r:id="rId3" tooltip="Microcontroller"/>
              </a:rPr>
              <a:t>microcontroller</a:t>
            </a:r>
            <a:r>
              <a:rPr lang="el-GR"/>
              <a:t> (µC) </a:t>
            </a:r>
            <a:endParaRPr lang="en-US"/>
          </a:p>
          <a:p>
            <a:pPr>
              <a:lnSpc>
                <a:spcPct val="90000"/>
              </a:lnSpc>
            </a:pPr>
            <a:r>
              <a:rPr lang="el-GR"/>
              <a:t>developed by </a:t>
            </a:r>
            <a:r>
              <a:rPr lang="el-GR">
                <a:hlinkClick r:id="rId4" tooltip="Intel"/>
              </a:rPr>
              <a:t>Intel</a:t>
            </a:r>
            <a:r>
              <a:rPr lang="el-GR"/>
              <a:t> in 1980 for use in </a:t>
            </a:r>
            <a:r>
              <a:rPr lang="el-GR">
                <a:hlinkClick r:id="rId5" tooltip="Embedded system"/>
              </a:rPr>
              <a:t>embedded systems</a:t>
            </a:r>
            <a:r>
              <a:rPr lang="el-GR"/>
              <a:t>. </a:t>
            </a:r>
            <a:endParaRPr lang="en-US"/>
          </a:p>
          <a:p>
            <a:pPr>
              <a:lnSpc>
                <a:spcPct val="90000"/>
              </a:lnSpc>
            </a:pPr>
            <a:r>
              <a:rPr lang="el-GR"/>
              <a:t>today largely superseded by a vast range of faster and/or functionally enhanced 8051-compatible devices manufactured by more than 20 independent manufacturers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403225"/>
            <a:ext cx="6923088" cy="854075"/>
          </a:xfrm>
        </p:spPr>
        <p:txBody>
          <a:bodyPr/>
          <a:lstStyle/>
          <a:p>
            <a:r>
              <a:rPr lang="en-US" altLang="ko-KR" sz="4000" b="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Block Diagram</a:t>
            </a:r>
            <a:endParaRPr lang="en-US" altLang="zh-TW" sz="4000" b="0" dirty="0">
              <a:solidFill>
                <a:srgbClr val="FFFF00"/>
              </a:solidFill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38200" y="3276600"/>
            <a:ext cx="1143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38200" y="3429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CPU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343400" y="2209800"/>
            <a:ext cx="10668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343400" y="23622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On-chip RAM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667000" y="1905000"/>
            <a:ext cx="1219200" cy="121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667000" y="1933575"/>
            <a:ext cx="1295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On-chip ROM for program code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114800" y="4114800"/>
            <a:ext cx="1600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267200" y="4343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4 I/O Ports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057900" y="2728913"/>
            <a:ext cx="1295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057900" y="2743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Timer 0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096000" y="4114800"/>
            <a:ext cx="12192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324600" y="4191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Serial Port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838200" y="4267200"/>
            <a:ext cx="11430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838200" y="4495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OSC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1219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1524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838200" y="2209800"/>
            <a:ext cx="11430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838200" y="22860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Interrupt Control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3716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11430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16002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81000" y="1676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External interrupts</a:t>
            </a:r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114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371600" y="5257800"/>
            <a:ext cx="76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12954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15240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1143000" y="5410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1524000" y="5410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167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1066800" y="571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10668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11430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1600200" y="571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1600200" y="5791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 flipV="1">
            <a:off x="16764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9906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10668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10287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15240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16002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1562100" y="601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6057900" y="2333625"/>
            <a:ext cx="1295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057900" y="234791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Timer 1</a:t>
            </a:r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6057900" y="1952625"/>
            <a:ext cx="1295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6057900" y="1966913"/>
            <a:ext cx="1604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400" b="1" dirty="0">
                <a:latin typeface="Times New Roman" pitchFamily="18" charset="0"/>
                <a:ea typeface="PMingLiU" pitchFamily="18" charset="-120"/>
              </a:rPr>
              <a:t>Timer/Counter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2667000" y="4114800"/>
            <a:ext cx="12192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2667000" y="4267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Bus Control</a:t>
            </a:r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3048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35052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4419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4724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5029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>
            <a:off x="533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6477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 flipV="1">
            <a:off x="7010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6172200" y="5334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 err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TxD</a:t>
            </a: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  </a:t>
            </a:r>
            <a:r>
              <a:rPr kumimoji="1" lang="en-US" altLang="zh-TW" b="1" dirty="0" err="1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RxD</a:t>
            </a:r>
            <a:endParaRPr kumimoji="1" lang="en-US" altLang="zh-TW" b="1" dirty="0">
              <a:solidFill>
                <a:srgbClr val="FF0000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191000" y="5334000"/>
            <a:ext cx="1390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sz="1600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P0 P1 P2 P3</a:t>
            </a:r>
          </a:p>
        </p:txBody>
      </p:sp>
      <p:sp>
        <p:nvSpPr>
          <p:cNvPr id="16444" name="AutoShape 60"/>
          <p:cNvSpPr>
            <a:spLocks/>
          </p:cNvSpPr>
          <p:nvPr/>
        </p:nvSpPr>
        <p:spPr bwMode="auto">
          <a:xfrm rot="16200000">
            <a:off x="4419600" y="55626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3733800" y="57150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Address/Data</a:t>
            </a:r>
          </a:p>
        </p:txBody>
      </p:sp>
      <p:sp>
        <p:nvSpPr>
          <p:cNvPr id="16446" name="AutoShape 62"/>
          <p:cNvSpPr>
            <a:spLocks/>
          </p:cNvSpPr>
          <p:nvPr/>
        </p:nvSpPr>
        <p:spPr bwMode="auto">
          <a:xfrm>
            <a:off x="7696200" y="24384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739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 flipH="1">
            <a:off x="73914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49" name="Text Box 65"/>
          <p:cNvSpPr txBox="1">
            <a:spLocks noChangeArrowheads="1"/>
          </p:cNvSpPr>
          <p:nvPr/>
        </p:nvSpPr>
        <p:spPr bwMode="auto">
          <a:xfrm>
            <a:off x="7772400" y="2362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</a:pPr>
            <a:r>
              <a:rPr kumimoji="1" lang="en-US" altLang="zh-TW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</a:rPr>
              <a:t>Counter Inputs</a:t>
            </a:r>
          </a:p>
        </p:txBody>
      </p:sp>
      <p:sp>
        <p:nvSpPr>
          <p:cNvPr id="16450" name="AutoShape 66"/>
          <p:cNvSpPr>
            <a:spLocks noChangeArrowheads="1"/>
          </p:cNvSpPr>
          <p:nvPr/>
        </p:nvSpPr>
        <p:spPr bwMode="auto">
          <a:xfrm>
            <a:off x="1981200" y="3429000"/>
            <a:ext cx="4876800" cy="381000"/>
          </a:xfrm>
          <a:prstGeom prst="leftArrow">
            <a:avLst>
              <a:gd name="adj1" fmla="val 68333"/>
              <a:gd name="adj2" fmla="val 682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1" name="AutoShape 67"/>
          <p:cNvSpPr>
            <a:spLocks noChangeArrowheads="1"/>
          </p:cNvSpPr>
          <p:nvPr/>
        </p:nvSpPr>
        <p:spPr bwMode="auto">
          <a:xfrm>
            <a:off x="4648200" y="3124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2" name="AutoShape 68"/>
          <p:cNvSpPr>
            <a:spLocks noChangeArrowheads="1"/>
          </p:cNvSpPr>
          <p:nvPr/>
        </p:nvSpPr>
        <p:spPr bwMode="auto">
          <a:xfrm>
            <a:off x="6629400" y="3124200"/>
            <a:ext cx="457200" cy="990600"/>
          </a:xfrm>
          <a:prstGeom prst="upDownArrow">
            <a:avLst>
              <a:gd name="adj1" fmla="val 50000"/>
              <a:gd name="adj2" fmla="val 4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3" name="AutoShape 69"/>
          <p:cNvSpPr>
            <a:spLocks noChangeArrowheads="1"/>
          </p:cNvSpPr>
          <p:nvPr/>
        </p:nvSpPr>
        <p:spPr bwMode="auto">
          <a:xfrm>
            <a:off x="3048000" y="3124200"/>
            <a:ext cx="381000" cy="9906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2514600" y="3505200"/>
            <a:ext cx="4419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55" name="AutoShape 71"/>
          <p:cNvSpPr>
            <a:spLocks noChangeArrowheads="1"/>
          </p:cNvSpPr>
          <p:nvPr/>
        </p:nvSpPr>
        <p:spPr bwMode="auto">
          <a:xfrm>
            <a:off x="3048000" y="3124200"/>
            <a:ext cx="381000" cy="304800"/>
          </a:xfrm>
          <a:prstGeom prst="downArrow">
            <a:avLst>
              <a:gd name="adj1" fmla="val 57500"/>
              <a:gd name="adj2" fmla="val 4843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205038"/>
            <a:ext cx="8218487" cy="30527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Feature</a:t>
            </a: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                                        </a:t>
            </a:r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8051      8052      8031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ROM (program space in bytes)     4K           8K         0K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RAM (bytes)                                128          256        128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Timers                                             2              3           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I/O pins                                         32            32           32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Serial port                                       1               1            1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6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rPr>
              <a:t>Interrupt sources                             6               8            6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26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4213" y="688975"/>
            <a:ext cx="6948487" cy="549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3000" b="1" dirty="0">
                <a:solidFill>
                  <a:srgbClr val="FF00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Comparison of the 8051 Family Members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333375"/>
            <a:ext cx="8002587" cy="431800"/>
          </a:xfrm>
        </p:spPr>
        <p:txBody>
          <a:bodyPr/>
          <a:lstStyle/>
          <a:p>
            <a:r>
              <a:rPr lang="en-US" altLang="zh-TW" sz="4000" b="0">
                <a:solidFill>
                  <a:srgbClr val="FFFF00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Description of the 8051</a:t>
            </a: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609600" y="1196974"/>
            <a:ext cx="7162800" cy="5280026"/>
            <a:chOff x="623" y="620"/>
            <a:chExt cx="4207" cy="3627"/>
          </a:xfrm>
        </p:grpSpPr>
        <p:sp>
          <p:nvSpPr>
            <p:cNvPr id="117765" name="Line 5"/>
            <p:cNvSpPr>
              <a:spLocks noChangeShapeType="1"/>
            </p:cNvSpPr>
            <p:nvPr/>
          </p:nvSpPr>
          <p:spPr bwMode="auto">
            <a:xfrm>
              <a:off x="2103" y="620"/>
              <a:ext cx="0" cy="3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66" name="Line 6"/>
            <p:cNvSpPr>
              <a:spLocks noChangeShapeType="1"/>
            </p:cNvSpPr>
            <p:nvPr/>
          </p:nvSpPr>
          <p:spPr bwMode="auto">
            <a:xfrm>
              <a:off x="3782" y="620"/>
              <a:ext cx="0" cy="36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67" name="Line 7"/>
            <p:cNvSpPr>
              <a:spLocks noChangeShapeType="1"/>
            </p:cNvSpPr>
            <p:nvPr/>
          </p:nvSpPr>
          <p:spPr bwMode="auto">
            <a:xfrm>
              <a:off x="2103" y="4247"/>
              <a:ext cx="1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7768" name="Object 8"/>
            <p:cNvGraphicFramePr>
              <a:graphicFrameLocks noChangeAspect="1"/>
            </p:cNvGraphicFramePr>
            <p:nvPr/>
          </p:nvGraphicFramePr>
          <p:xfrm>
            <a:off x="623" y="1350"/>
            <a:ext cx="208" cy="102"/>
          </p:xfrm>
          <a:graphic>
            <a:graphicData uri="http://schemas.openxmlformats.org/presentationml/2006/ole">
              <p:oleObj spid="_x0000_s117768" name="Bitmap Image" r:id="rId3" imgW="695238" imgH="333333" progId="Paint.Picture">
                <p:embed/>
              </p:oleObj>
            </a:graphicData>
          </a:graphic>
        </p:graphicFrame>
        <p:sp>
          <p:nvSpPr>
            <p:cNvPr id="117769" name="Line 9"/>
            <p:cNvSpPr>
              <a:spLocks noChangeShapeType="1"/>
            </p:cNvSpPr>
            <p:nvPr/>
          </p:nvSpPr>
          <p:spPr bwMode="auto">
            <a:xfrm>
              <a:off x="2103" y="620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3123" y="620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1932" y="88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Rectangle 12"/>
            <p:cNvSpPr>
              <a:spLocks noChangeArrowheads="1"/>
            </p:cNvSpPr>
            <p:nvPr/>
          </p:nvSpPr>
          <p:spPr bwMode="auto">
            <a:xfrm>
              <a:off x="1932" y="104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Rectangle 13"/>
            <p:cNvSpPr>
              <a:spLocks noChangeArrowheads="1"/>
            </p:cNvSpPr>
            <p:nvPr/>
          </p:nvSpPr>
          <p:spPr bwMode="auto">
            <a:xfrm>
              <a:off x="1932" y="121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1932" y="137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1932" y="153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1932" y="170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1932" y="186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1932" y="2026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9" name="Rectangle 19"/>
            <p:cNvSpPr>
              <a:spLocks noChangeArrowheads="1"/>
            </p:cNvSpPr>
            <p:nvPr/>
          </p:nvSpPr>
          <p:spPr bwMode="auto">
            <a:xfrm>
              <a:off x="1932" y="218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1932" y="235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1" name="Rectangle 21"/>
            <p:cNvSpPr>
              <a:spLocks noChangeArrowheads="1"/>
            </p:cNvSpPr>
            <p:nvPr/>
          </p:nvSpPr>
          <p:spPr bwMode="auto">
            <a:xfrm>
              <a:off x="1932" y="2516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1932" y="267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Rectangle 23"/>
            <p:cNvSpPr>
              <a:spLocks noChangeArrowheads="1"/>
            </p:cNvSpPr>
            <p:nvPr/>
          </p:nvSpPr>
          <p:spPr bwMode="auto">
            <a:xfrm>
              <a:off x="1932" y="284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Rectangle 24"/>
            <p:cNvSpPr>
              <a:spLocks noChangeArrowheads="1"/>
            </p:cNvSpPr>
            <p:nvPr/>
          </p:nvSpPr>
          <p:spPr bwMode="auto">
            <a:xfrm>
              <a:off x="1932" y="3006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1932" y="316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Rectangle 26"/>
            <p:cNvSpPr>
              <a:spLocks noChangeArrowheads="1"/>
            </p:cNvSpPr>
            <p:nvPr/>
          </p:nvSpPr>
          <p:spPr bwMode="auto">
            <a:xfrm>
              <a:off x="1932" y="333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7" name="Rectangle 27"/>
            <p:cNvSpPr>
              <a:spLocks noChangeArrowheads="1"/>
            </p:cNvSpPr>
            <p:nvPr/>
          </p:nvSpPr>
          <p:spPr bwMode="auto">
            <a:xfrm>
              <a:off x="1932" y="349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Rectangle 28"/>
            <p:cNvSpPr>
              <a:spLocks noChangeArrowheads="1"/>
            </p:cNvSpPr>
            <p:nvPr/>
          </p:nvSpPr>
          <p:spPr bwMode="auto">
            <a:xfrm>
              <a:off x="1932" y="365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9" name="Rectangle 29"/>
            <p:cNvSpPr>
              <a:spLocks noChangeArrowheads="1"/>
            </p:cNvSpPr>
            <p:nvPr/>
          </p:nvSpPr>
          <p:spPr bwMode="auto">
            <a:xfrm>
              <a:off x="1932" y="382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Rectangle 30"/>
            <p:cNvSpPr>
              <a:spLocks noChangeArrowheads="1"/>
            </p:cNvSpPr>
            <p:nvPr/>
          </p:nvSpPr>
          <p:spPr bwMode="auto">
            <a:xfrm>
              <a:off x="1932" y="398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1" name="Text Box 31"/>
            <p:cNvSpPr txBox="1">
              <a:spLocks noChangeArrowheads="1"/>
            </p:cNvSpPr>
            <p:nvPr/>
          </p:nvSpPr>
          <p:spPr bwMode="auto">
            <a:xfrm>
              <a:off x="2068" y="836"/>
              <a:ext cx="22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117792" name="Text Box 32"/>
            <p:cNvSpPr txBox="1">
              <a:spLocks noChangeArrowheads="1"/>
            </p:cNvSpPr>
            <p:nvPr/>
          </p:nvSpPr>
          <p:spPr bwMode="auto">
            <a:xfrm>
              <a:off x="2066" y="1001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117793" name="Text Box 33"/>
            <p:cNvSpPr txBox="1">
              <a:spLocks noChangeArrowheads="1"/>
            </p:cNvSpPr>
            <p:nvPr/>
          </p:nvSpPr>
          <p:spPr bwMode="auto">
            <a:xfrm>
              <a:off x="2066" y="1158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117794" name="Text Box 34"/>
            <p:cNvSpPr txBox="1">
              <a:spLocks noChangeArrowheads="1"/>
            </p:cNvSpPr>
            <p:nvPr/>
          </p:nvSpPr>
          <p:spPr bwMode="auto">
            <a:xfrm>
              <a:off x="2066" y="1326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117795" name="Text Box 35"/>
            <p:cNvSpPr txBox="1">
              <a:spLocks noChangeArrowheads="1"/>
            </p:cNvSpPr>
            <p:nvPr/>
          </p:nvSpPr>
          <p:spPr bwMode="auto">
            <a:xfrm>
              <a:off x="2066" y="1484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5</a:t>
              </a:r>
            </a:p>
          </p:txBody>
        </p:sp>
        <p:sp>
          <p:nvSpPr>
            <p:cNvPr id="117796" name="Text Box 36"/>
            <p:cNvSpPr txBox="1">
              <a:spLocks noChangeArrowheads="1"/>
            </p:cNvSpPr>
            <p:nvPr/>
          </p:nvSpPr>
          <p:spPr bwMode="auto">
            <a:xfrm>
              <a:off x="2066" y="1650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6</a:t>
              </a:r>
            </a:p>
          </p:txBody>
        </p:sp>
        <p:sp>
          <p:nvSpPr>
            <p:cNvPr id="117797" name="Text Box 37"/>
            <p:cNvSpPr txBox="1">
              <a:spLocks noChangeArrowheads="1"/>
            </p:cNvSpPr>
            <p:nvPr/>
          </p:nvSpPr>
          <p:spPr bwMode="auto">
            <a:xfrm>
              <a:off x="2066" y="1815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117798" name="Text Box 38"/>
            <p:cNvSpPr txBox="1">
              <a:spLocks noChangeArrowheads="1"/>
            </p:cNvSpPr>
            <p:nvPr/>
          </p:nvSpPr>
          <p:spPr bwMode="auto">
            <a:xfrm>
              <a:off x="2066" y="1977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117799" name="Text Box 39"/>
            <p:cNvSpPr txBox="1">
              <a:spLocks noChangeArrowheads="1"/>
            </p:cNvSpPr>
            <p:nvPr/>
          </p:nvSpPr>
          <p:spPr bwMode="auto">
            <a:xfrm>
              <a:off x="2066" y="2144"/>
              <a:ext cx="22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9</a:t>
              </a:r>
            </a:p>
          </p:txBody>
        </p:sp>
        <p:sp>
          <p:nvSpPr>
            <p:cNvPr id="117800" name="Text Box 40"/>
            <p:cNvSpPr txBox="1">
              <a:spLocks noChangeArrowheads="1"/>
            </p:cNvSpPr>
            <p:nvPr/>
          </p:nvSpPr>
          <p:spPr bwMode="auto">
            <a:xfrm>
              <a:off x="2066" y="2305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10</a:t>
              </a:r>
            </a:p>
          </p:txBody>
        </p:sp>
        <p:sp>
          <p:nvSpPr>
            <p:cNvPr id="117801" name="Text Box 41"/>
            <p:cNvSpPr txBox="1">
              <a:spLocks noChangeArrowheads="1"/>
            </p:cNvSpPr>
            <p:nvPr/>
          </p:nvSpPr>
          <p:spPr bwMode="auto">
            <a:xfrm>
              <a:off x="2066" y="2468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11</a:t>
              </a:r>
            </a:p>
          </p:txBody>
        </p:sp>
        <p:sp>
          <p:nvSpPr>
            <p:cNvPr id="117802" name="Text Box 42"/>
            <p:cNvSpPr txBox="1">
              <a:spLocks noChangeArrowheads="1"/>
            </p:cNvSpPr>
            <p:nvPr/>
          </p:nvSpPr>
          <p:spPr bwMode="auto">
            <a:xfrm>
              <a:off x="2066" y="2632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12</a:t>
              </a:r>
            </a:p>
          </p:txBody>
        </p:sp>
        <p:sp>
          <p:nvSpPr>
            <p:cNvPr id="117803" name="Text Box 43"/>
            <p:cNvSpPr txBox="1">
              <a:spLocks noChangeArrowheads="1"/>
            </p:cNvSpPr>
            <p:nvPr/>
          </p:nvSpPr>
          <p:spPr bwMode="auto">
            <a:xfrm>
              <a:off x="2066" y="2791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13</a:t>
              </a:r>
            </a:p>
          </p:txBody>
        </p:sp>
        <p:sp>
          <p:nvSpPr>
            <p:cNvPr id="117804" name="Text Box 44"/>
            <p:cNvSpPr txBox="1">
              <a:spLocks noChangeArrowheads="1"/>
            </p:cNvSpPr>
            <p:nvPr/>
          </p:nvSpPr>
          <p:spPr bwMode="auto">
            <a:xfrm>
              <a:off x="2066" y="2958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14</a:t>
              </a:r>
            </a:p>
          </p:txBody>
        </p:sp>
        <p:sp>
          <p:nvSpPr>
            <p:cNvPr id="117805" name="Text Box 45"/>
            <p:cNvSpPr txBox="1">
              <a:spLocks noChangeArrowheads="1"/>
            </p:cNvSpPr>
            <p:nvPr/>
          </p:nvSpPr>
          <p:spPr bwMode="auto">
            <a:xfrm>
              <a:off x="2066" y="3121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15</a:t>
              </a:r>
            </a:p>
          </p:txBody>
        </p:sp>
        <p:sp>
          <p:nvSpPr>
            <p:cNvPr id="117806" name="Text Box 46"/>
            <p:cNvSpPr txBox="1">
              <a:spLocks noChangeArrowheads="1"/>
            </p:cNvSpPr>
            <p:nvPr/>
          </p:nvSpPr>
          <p:spPr bwMode="auto">
            <a:xfrm>
              <a:off x="2066" y="3284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16</a:t>
              </a:r>
            </a:p>
          </p:txBody>
        </p:sp>
        <p:sp>
          <p:nvSpPr>
            <p:cNvPr id="117807" name="Text Box 47"/>
            <p:cNvSpPr txBox="1">
              <a:spLocks noChangeArrowheads="1"/>
            </p:cNvSpPr>
            <p:nvPr/>
          </p:nvSpPr>
          <p:spPr bwMode="auto">
            <a:xfrm>
              <a:off x="2066" y="3448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17</a:t>
              </a:r>
            </a:p>
          </p:txBody>
        </p:sp>
        <p:sp>
          <p:nvSpPr>
            <p:cNvPr id="117808" name="Text Box 48"/>
            <p:cNvSpPr txBox="1">
              <a:spLocks noChangeArrowheads="1"/>
            </p:cNvSpPr>
            <p:nvPr/>
          </p:nvSpPr>
          <p:spPr bwMode="auto">
            <a:xfrm>
              <a:off x="2066" y="3611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18</a:t>
              </a:r>
            </a:p>
          </p:txBody>
        </p:sp>
        <p:sp>
          <p:nvSpPr>
            <p:cNvPr id="117809" name="Text Box 49"/>
            <p:cNvSpPr txBox="1">
              <a:spLocks noChangeArrowheads="1"/>
            </p:cNvSpPr>
            <p:nvPr/>
          </p:nvSpPr>
          <p:spPr bwMode="auto">
            <a:xfrm>
              <a:off x="2066" y="3775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19</a:t>
              </a:r>
            </a:p>
          </p:txBody>
        </p:sp>
        <p:sp>
          <p:nvSpPr>
            <p:cNvPr id="117810" name="Text Box 50"/>
            <p:cNvSpPr txBox="1">
              <a:spLocks noChangeArrowheads="1"/>
            </p:cNvSpPr>
            <p:nvPr/>
          </p:nvSpPr>
          <p:spPr bwMode="auto">
            <a:xfrm>
              <a:off x="2066" y="3934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20</a:t>
              </a:r>
            </a:p>
          </p:txBody>
        </p:sp>
        <p:sp>
          <p:nvSpPr>
            <p:cNvPr id="117811" name="Rectangle 51"/>
            <p:cNvSpPr>
              <a:spLocks noChangeArrowheads="1"/>
            </p:cNvSpPr>
            <p:nvPr/>
          </p:nvSpPr>
          <p:spPr bwMode="auto">
            <a:xfrm>
              <a:off x="3795" y="889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2" name="Rectangle 52"/>
            <p:cNvSpPr>
              <a:spLocks noChangeArrowheads="1"/>
            </p:cNvSpPr>
            <p:nvPr/>
          </p:nvSpPr>
          <p:spPr bwMode="auto">
            <a:xfrm>
              <a:off x="3795" y="105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3" name="Rectangle 53"/>
            <p:cNvSpPr>
              <a:spLocks noChangeArrowheads="1"/>
            </p:cNvSpPr>
            <p:nvPr/>
          </p:nvSpPr>
          <p:spPr bwMode="auto">
            <a:xfrm>
              <a:off x="3795" y="121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4" name="Rectangle 54"/>
            <p:cNvSpPr>
              <a:spLocks noChangeArrowheads="1"/>
            </p:cNvSpPr>
            <p:nvPr/>
          </p:nvSpPr>
          <p:spPr bwMode="auto">
            <a:xfrm>
              <a:off x="3795" y="137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5" name="Rectangle 55"/>
            <p:cNvSpPr>
              <a:spLocks noChangeArrowheads="1"/>
            </p:cNvSpPr>
            <p:nvPr/>
          </p:nvSpPr>
          <p:spPr bwMode="auto">
            <a:xfrm>
              <a:off x="3795" y="1542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6" name="Rectangle 56"/>
            <p:cNvSpPr>
              <a:spLocks noChangeArrowheads="1"/>
            </p:cNvSpPr>
            <p:nvPr/>
          </p:nvSpPr>
          <p:spPr bwMode="auto">
            <a:xfrm>
              <a:off x="3795" y="1705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7" name="Rectangle 57"/>
            <p:cNvSpPr>
              <a:spLocks noChangeArrowheads="1"/>
            </p:cNvSpPr>
            <p:nvPr/>
          </p:nvSpPr>
          <p:spPr bwMode="auto">
            <a:xfrm>
              <a:off x="3795" y="186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8" name="Rectangle 58"/>
            <p:cNvSpPr>
              <a:spLocks noChangeArrowheads="1"/>
            </p:cNvSpPr>
            <p:nvPr/>
          </p:nvSpPr>
          <p:spPr bwMode="auto">
            <a:xfrm>
              <a:off x="3795" y="2031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19" name="Rectangle 59"/>
            <p:cNvSpPr>
              <a:spLocks noChangeArrowheads="1"/>
            </p:cNvSpPr>
            <p:nvPr/>
          </p:nvSpPr>
          <p:spPr bwMode="auto">
            <a:xfrm>
              <a:off x="3795" y="219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0" name="Rectangle 60"/>
            <p:cNvSpPr>
              <a:spLocks noChangeArrowheads="1"/>
            </p:cNvSpPr>
            <p:nvPr/>
          </p:nvSpPr>
          <p:spPr bwMode="auto">
            <a:xfrm>
              <a:off x="3795" y="2358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1" name="Rectangle 61"/>
            <p:cNvSpPr>
              <a:spLocks noChangeArrowheads="1"/>
            </p:cNvSpPr>
            <p:nvPr/>
          </p:nvSpPr>
          <p:spPr bwMode="auto">
            <a:xfrm>
              <a:off x="3795" y="2521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2" name="Rectangle 62"/>
            <p:cNvSpPr>
              <a:spLocks noChangeArrowheads="1"/>
            </p:cNvSpPr>
            <p:nvPr/>
          </p:nvSpPr>
          <p:spPr bwMode="auto">
            <a:xfrm>
              <a:off x="3795" y="268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3" name="Rectangle 63"/>
            <p:cNvSpPr>
              <a:spLocks noChangeArrowheads="1"/>
            </p:cNvSpPr>
            <p:nvPr/>
          </p:nvSpPr>
          <p:spPr bwMode="auto">
            <a:xfrm>
              <a:off x="3795" y="284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4" name="Rectangle 64"/>
            <p:cNvSpPr>
              <a:spLocks noChangeArrowheads="1"/>
            </p:cNvSpPr>
            <p:nvPr/>
          </p:nvSpPr>
          <p:spPr bwMode="auto">
            <a:xfrm>
              <a:off x="3795" y="3011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5" name="Rectangle 65"/>
            <p:cNvSpPr>
              <a:spLocks noChangeArrowheads="1"/>
            </p:cNvSpPr>
            <p:nvPr/>
          </p:nvSpPr>
          <p:spPr bwMode="auto">
            <a:xfrm>
              <a:off x="3795" y="3174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6" name="Rectangle 66"/>
            <p:cNvSpPr>
              <a:spLocks noChangeArrowheads="1"/>
            </p:cNvSpPr>
            <p:nvPr/>
          </p:nvSpPr>
          <p:spPr bwMode="auto">
            <a:xfrm>
              <a:off x="3795" y="333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7" name="Rectangle 67"/>
            <p:cNvSpPr>
              <a:spLocks noChangeArrowheads="1"/>
            </p:cNvSpPr>
            <p:nvPr/>
          </p:nvSpPr>
          <p:spPr bwMode="auto">
            <a:xfrm>
              <a:off x="3795" y="350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8" name="Rectangle 68"/>
            <p:cNvSpPr>
              <a:spLocks noChangeArrowheads="1"/>
            </p:cNvSpPr>
            <p:nvPr/>
          </p:nvSpPr>
          <p:spPr bwMode="auto">
            <a:xfrm>
              <a:off x="3795" y="3663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9" name="Rectangle 69"/>
            <p:cNvSpPr>
              <a:spLocks noChangeArrowheads="1"/>
            </p:cNvSpPr>
            <p:nvPr/>
          </p:nvSpPr>
          <p:spPr bwMode="auto">
            <a:xfrm>
              <a:off x="3795" y="3827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30" name="Rectangle 70"/>
            <p:cNvSpPr>
              <a:spLocks noChangeArrowheads="1"/>
            </p:cNvSpPr>
            <p:nvPr/>
          </p:nvSpPr>
          <p:spPr bwMode="auto">
            <a:xfrm>
              <a:off x="3795" y="3990"/>
              <a:ext cx="159" cy="9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31" name="Text Box 71"/>
            <p:cNvSpPr txBox="1">
              <a:spLocks noChangeArrowheads="1"/>
            </p:cNvSpPr>
            <p:nvPr/>
          </p:nvSpPr>
          <p:spPr bwMode="auto">
            <a:xfrm>
              <a:off x="3518" y="836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40</a:t>
              </a:r>
            </a:p>
          </p:txBody>
        </p:sp>
        <p:sp>
          <p:nvSpPr>
            <p:cNvPr id="117832" name="Text Box 72"/>
            <p:cNvSpPr txBox="1">
              <a:spLocks noChangeArrowheads="1"/>
            </p:cNvSpPr>
            <p:nvPr/>
          </p:nvSpPr>
          <p:spPr bwMode="auto">
            <a:xfrm>
              <a:off x="3517" y="1001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39</a:t>
              </a:r>
            </a:p>
          </p:txBody>
        </p:sp>
        <p:sp>
          <p:nvSpPr>
            <p:cNvPr id="117833" name="Text Box 73"/>
            <p:cNvSpPr txBox="1">
              <a:spLocks noChangeArrowheads="1"/>
            </p:cNvSpPr>
            <p:nvPr/>
          </p:nvSpPr>
          <p:spPr bwMode="auto">
            <a:xfrm>
              <a:off x="3517" y="1158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38</a:t>
              </a:r>
            </a:p>
          </p:txBody>
        </p:sp>
        <p:sp>
          <p:nvSpPr>
            <p:cNvPr id="117834" name="Text Box 74"/>
            <p:cNvSpPr txBox="1">
              <a:spLocks noChangeArrowheads="1"/>
            </p:cNvSpPr>
            <p:nvPr/>
          </p:nvSpPr>
          <p:spPr bwMode="auto">
            <a:xfrm>
              <a:off x="3517" y="1326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37</a:t>
              </a:r>
            </a:p>
          </p:txBody>
        </p:sp>
        <p:sp>
          <p:nvSpPr>
            <p:cNvPr id="117835" name="Text Box 75"/>
            <p:cNvSpPr txBox="1">
              <a:spLocks noChangeArrowheads="1"/>
            </p:cNvSpPr>
            <p:nvPr/>
          </p:nvSpPr>
          <p:spPr bwMode="auto">
            <a:xfrm>
              <a:off x="3517" y="1484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36</a:t>
              </a:r>
            </a:p>
          </p:txBody>
        </p:sp>
        <p:sp>
          <p:nvSpPr>
            <p:cNvPr id="117836" name="Text Box 76"/>
            <p:cNvSpPr txBox="1">
              <a:spLocks noChangeArrowheads="1"/>
            </p:cNvSpPr>
            <p:nvPr/>
          </p:nvSpPr>
          <p:spPr bwMode="auto">
            <a:xfrm>
              <a:off x="3517" y="1650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35</a:t>
              </a:r>
            </a:p>
          </p:txBody>
        </p:sp>
        <p:sp>
          <p:nvSpPr>
            <p:cNvPr id="117837" name="Text Box 77"/>
            <p:cNvSpPr txBox="1">
              <a:spLocks noChangeArrowheads="1"/>
            </p:cNvSpPr>
            <p:nvPr/>
          </p:nvSpPr>
          <p:spPr bwMode="auto">
            <a:xfrm>
              <a:off x="3517" y="1815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34</a:t>
              </a:r>
            </a:p>
          </p:txBody>
        </p:sp>
        <p:sp>
          <p:nvSpPr>
            <p:cNvPr id="117838" name="Text Box 78"/>
            <p:cNvSpPr txBox="1">
              <a:spLocks noChangeArrowheads="1"/>
            </p:cNvSpPr>
            <p:nvPr/>
          </p:nvSpPr>
          <p:spPr bwMode="auto">
            <a:xfrm>
              <a:off x="3517" y="1977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33</a:t>
              </a:r>
            </a:p>
          </p:txBody>
        </p:sp>
        <p:sp>
          <p:nvSpPr>
            <p:cNvPr id="117839" name="Text Box 79"/>
            <p:cNvSpPr txBox="1">
              <a:spLocks noChangeArrowheads="1"/>
            </p:cNvSpPr>
            <p:nvPr/>
          </p:nvSpPr>
          <p:spPr bwMode="auto">
            <a:xfrm>
              <a:off x="3517" y="2144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32</a:t>
              </a:r>
            </a:p>
          </p:txBody>
        </p:sp>
        <p:sp>
          <p:nvSpPr>
            <p:cNvPr id="117840" name="Text Box 80"/>
            <p:cNvSpPr txBox="1">
              <a:spLocks noChangeArrowheads="1"/>
            </p:cNvSpPr>
            <p:nvPr/>
          </p:nvSpPr>
          <p:spPr bwMode="auto">
            <a:xfrm>
              <a:off x="3517" y="2305"/>
              <a:ext cx="280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31</a:t>
              </a:r>
            </a:p>
          </p:txBody>
        </p:sp>
        <p:sp>
          <p:nvSpPr>
            <p:cNvPr id="117841" name="Text Box 81"/>
            <p:cNvSpPr txBox="1">
              <a:spLocks noChangeArrowheads="1"/>
            </p:cNvSpPr>
            <p:nvPr/>
          </p:nvSpPr>
          <p:spPr bwMode="auto">
            <a:xfrm>
              <a:off x="3517" y="2468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30</a:t>
              </a:r>
            </a:p>
          </p:txBody>
        </p:sp>
        <p:sp>
          <p:nvSpPr>
            <p:cNvPr id="117842" name="Text Box 82"/>
            <p:cNvSpPr txBox="1">
              <a:spLocks noChangeArrowheads="1"/>
            </p:cNvSpPr>
            <p:nvPr/>
          </p:nvSpPr>
          <p:spPr bwMode="auto">
            <a:xfrm>
              <a:off x="3517" y="2632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29</a:t>
              </a:r>
            </a:p>
          </p:txBody>
        </p:sp>
        <p:sp>
          <p:nvSpPr>
            <p:cNvPr id="117843" name="Text Box 83"/>
            <p:cNvSpPr txBox="1">
              <a:spLocks noChangeArrowheads="1"/>
            </p:cNvSpPr>
            <p:nvPr/>
          </p:nvSpPr>
          <p:spPr bwMode="auto">
            <a:xfrm>
              <a:off x="3517" y="2791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28</a:t>
              </a:r>
            </a:p>
          </p:txBody>
        </p:sp>
        <p:sp>
          <p:nvSpPr>
            <p:cNvPr id="117844" name="Text Box 84"/>
            <p:cNvSpPr txBox="1">
              <a:spLocks noChangeArrowheads="1"/>
            </p:cNvSpPr>
            <p:nvPr/>
          </p:nvSpPr>
          <p:spPr bwMode="auto">
            <a:xfrm>
              <a:off x="3517" y="2958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27</a:t>
              </a:r>
            </a:p>
          </p:txBody>
        </p:sp>
        <p:sp>
          <p:nvSpPr>
            <p:cNvPr id="117845" name="Text Box 85"/>
            <p:cNvSpPr txBox="1">
              <a:spLocks noChangeArrowheads="1"/>
            </p:cNvSpPr>
            <p:nvPr/>
          </p:nvSpPr>
          <p:spPr bwMode="auto">
            <a:xfrm>
              <a:off x="3517" y="3121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26</a:t>
              </a:r>
            </a:p>
          </p:txBody>
        </p:sp>
        <p:sp>
          <p:nvSpPr>
            <p:cNvPr id="117846" name="Text Box 86"/>
            <p:cNvSpPr txBox="1">
              <a:spLocks noChangeArrowheads="1"/>
            </p:cNvSpPr>
            <p:nvPr/>
          </p:nvSpPr>
          <p:spPr bwMode="auto">
            <a:xfrm>
              <a:off x="3517" y="3284"/>
              <a:ext cx="26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117847" name="Text Box 87"/>
            <p:cNvSpPr txBox="1">
              <a:spLocks noChangeArrowheads="1"/>
            </p:cNvSpPr>
            <p:nvPr/>
          </p:nvSpPr>
          <p:spPr bwMode="auto">
            <a:xfrm>
              <a:off x="3517" y="3448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24</a:t>
              </a:r>
            </a:p>
          </p:txBody>
        </p:sp>
        <p:sp>
          <p:nvSpPr>
            <p:cNvPr id="117848" name="Text Box 88"/>
            <p:cNvSpPr txBox="1">
              <a:spLocks noChangeArrowheads="1"/>
            </p:cNvSpPr>
            <p:nvPr/>
          </p:nvSpPr>
          <p:spPr bwMode="auto">
            <a:xfrm>
              <a:off x="3517" y="3611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23</a:t>
              </a:r>
            </a:p>
          </p:txBody>
        </p:sp>
        <p:sp>
          <p:nvSpPr>
            <p:cNvPr id="117849" name="Text Box 89"/>
            <p:cNvSpPr txBox="1">
              <a:spLocks noChangeArrowheads="1"/>
            </p:cNvSpPr>
            <p:nvPr/>
          </p:nvSpPr>
          <p:spPr bwMode="auto">
            <a:xfrm>
              <a:off x="3517" y="3775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22</a:t>
              </a:r>
            </a:p>
          </p:txBody>
        </p:sp>
        <p:sp>
          <p:nvSpPr>
            <p:cNvPr id="117850" name="Text Box 90"/>
            <p:cNvSpPr txBox="1">
              <a:spLocks noChangeArrowheads="1"/>
            </p:cNvSpPr>
            <p:nvPr/>
          </p:nvSpPr>
          <p:spPr bwMode="auto">
            <a:xfrm>
              <a:off x="3517" y="3934"/>
              <a:ext cx="26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21</a:t>
              </a:r>
            </a:p>
          </p:txBody>
        </p:sp>
        <p:sp>
          <p:nvSpPr>
            <p:cNvPr id="117851" name="Text Box 91"/>
            <p:cNvSpPr txBox="1">
              <a:spLocks noChangeArrowheads="1"/>
            </p:cNvSpPr>
            <p:nvPr/>
          </p:nvSpPr>
          <p:spPr bwMode="auto">
            <a:xfrm>
              <a:off x="1495" y="836"/>
              <a:ext cx="417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P1.0</a:t>
              </a:r>
            </a:p>
          </p:txBody>
        </p:sp>
        <p:sp>
          <p:nvSpPr>
            <p:cNvPr id="117852" name="Text Box 92"/>
            <p:cNvSpPr txBox="1">
              <a:spLocks noChangeArrowheads="1"/>
            </p:cNvSpPr>
            <p:nvPr/>
          </p:nvSpPr>
          <p:spPr bwMode="auto">
            <a:xfrm>
              <a:off x="1196" y="999"/>
              <a:ext cx="715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P1.1</a:t>
              </a:r>
            </a:p>
          </p:txBody>
        </p:sp>
        <p:sp>
          <p:nvSpPr>
            <p:cNvPr id="117853" name="Text Box 93"/>
            <p:cNvSpPr txBox="1">
              <a:spLocks noChangeArrowheads="1"/>
            </p:cNvSpPr>
            <p:nvPr/>
          </p:nvSpPr>
          <p:spPr bwMode="auto">
            <a:xfrm>
              <a:off x="1332" y="1158"/>
              <a:ext cx="579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P1.2</a:t>
              </a:r>
            </a:p>
          </p:txBody>
        </p:sp>
        <p:sp>
          <p:nvSpPr>
            <p:cNvPr id="117854" name="Text Box 94"/>
            <p:cNvSpPr txBox="1">
              <a:spLocks noChangeArrowheads="1"/>
            </p:cNvSpPr>
            <p:nvPr/>
          </p:nvSpPr>
          <p:spPr bwMode="auto">
            <a:xfrm>
              <a:off x="1332" y="1326"/>
              <a:ext cx="579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P1.3</a:t>
              </a:r>
            </a:p>
          </p:txBody>
        </p:sp>
        <p:sp>
          <p:nvSpPr>
            <p:cNvPr id="117855" name="Text Box 95"/>
            <p:cNvSpPr txBox="1">
              <a:spLocks noChangeArrowheads="1"/>
            </p:cNvSpPr>
            <p:nvPr/>
          </p:nvSpPr>
          <p:spPr bwMode="auto">
            <a:xfrm>
              <a:off x="1287" y="1484"/>
              <a:ext cx="62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P1.4</a:t>
              </a:r>
            </a:p>
          </p:txBody>
        </p:sp>
        <p:sp>
          <p:nvSpPr>
            <p:cNvPr id="117856" name="Text Box 96"/>
            <p:cNvSpPr txBox="1">
              <a:spLocks noChangeArrowheads="1"/>
            </p:cNvSpPr>
            <p:nvPr/>
          </p:nvSpPr>
          <p:spPr bwMode="auto">
            <a:xfrm>
              <a:off x="1379" y="1650"/>
              <a:ext cx="53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P1.5</a:t>
              </a:r>
            </a:p>
          </p:txBody>
        </p:sp>
        <p:sp>
          <p:nvSpPr>
            <p:cNvPr id="117857" name="Text Box 97"/>
            <p:cNvSpPr txBox="1">
              <a:spLocks noChangeArrowheads="1"/>
            </p:cNvSpPr>
            <p:nvPr/>
          </p:nvSpPr>
          <p:spPr bwMode="auto">
            <a:xfrm>
              <a:off x="1242" y="1815"/>
              <a:ext cx="669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P1.6</a:t>
              </a:r>
            </a:p>
          </p:txBody>
        </p:sp>
        <p:sp>
          <p:nvSpPr>
            <p:cNvPr id="117858" name="Text Box 98"/>
            <p:cNvSpPr txBox="1">
              <a:spLocks noChangeArrowheads="1"/>
            </p:cNvSpPr>
            <p:nvPr/>
          </p:nvSpPr>
          <p:spPr bwMode="auto">
            <a:xfrm>
              <a:off x="1287" y="1977"/>
              <a:ext cx="62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P1.7</a:t>
              </a:r>
            </a:p>
          </p:txBody>
        </p:sp>
        <p:sp>
          <p:nvSpPr>
            <p:cNvPr id="117859" name="Text Box 99"/>
            <p:cNvSpPr txBox="1">
              <a:spLocks noChangeArrowheads="1"/>
            </p:cNvSpPr>
            <p:nvPr/>
          </p:nvSpPr>
          <p:spPr bwMode="auto">
            <a:xfrm>
              <a:off x="1287" y="2142"/>
              <a:ext cx="624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RST</a:t>
              </a:r>
            </a:p>
          </p:txBody>
        </p:sp>
        <p:sp>
          <p:nvSpPr>
            <p:cNvPr id="117860" name="Text Box 100"/>
            <p:cNvSpPr txBox="1">
              <a:spLocks noChangeArrowheads="1"/>
            </p:cNvSpPr>
            <p:nvPr/>
          </p:nvSpPr>
          <p:spPr bwMode="auto">
            <a:xfrm>
              <a:off x="945" y="2296"/>
              <a:ext cx="95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(RXD)P3.0</a:t>
              </a:r>
            </a:p>
          </p:txBody>
        </p:sp>
        <p:sp>
          <p:nvSpPr>
            <p:cNvPr id="117861" name="Text Box 101"/>
            <p:cNvSpPr txBox="1">
              <a:spLocks noChangeArrowheads="1"/>
            </p:cNvSpPr>
            <p:nvPr/>
          </p:nvSpPr>
          <p:spPr bwMode="auto">
            <a:xfrm>
              <a:off x="945" y="2459"/>
              <a:ext cx="95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(TXD)P3.1</a:t>
              </a:r>
            </a:p>
          </p:txBody>
        </p:sp>
        <p:sp>
          <p:nvSpPr>
            <p:cNvPr id="117862" name="Text Box 102"/>
            <p:cNvSpPr txBox="1">
              <a:spLocks noChangeArrowheads="1"/>
            </p:cNvSpPr>
            <p:nvPr/>
          </p:nvSpPr>
          <p:spPr bwMode="auto">
            <a:xfrm>
              <a:off x="1082" y="2948"/>
              <a:ext cx="81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(T0)P3.4</a:t>
              </a:r>
            </a:p>
          </p:txBody>
        </p:sp>
        <p:sp>
          <p:nvSpPr>
            <p:cNvPr id="117863" name="Text Box 103"/>
            <p:cNvSpPr txBox="1">
              <a:spLocks noChangeArrowheads="1"/>
            </p:cNvSpPr>
            <p:nvPr/>
          </p:nvSpPr>
          <p:spPr bwMode="auto">
            <a:xfrm>
              <a:off x="1082" y="3111"/>
              <a:ext cx="81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(T1)P3.5</a:t>
              </a:r>
            </a:p>
          </p:txBody>
        </p:sp>
        <p:sp>
          <p:nvSpPr>
            <p:cNvPr id="117864" name="Text Box 104"/>
            <p:cNvSpPr txBox="1">
              <a:spLocks noChangeArrowheads="1"/>
            </p:cNvSpPr>
            <p:nvPr/>
          </p:nvSpPr>
          <p:spPr bwMode="auto">
            <a:xfrm>
              <a:off x="1172" y="3611"/>
              <a:ext cx="72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XTAL2</a:t>
              </a:r>
            </a:p>
          </p:txBody>
        </p:sp>
        <p:sp>
          <p:nvSpPr>
            <p:cNvPr id="117865" name="Text Box 105"/>
            <p:cNvSpPr txBox="1">
              <a:spLocks noChangeArrowheads="1"/>
            </p:cNvSpPr>
            <p:nvPr/>
          </p:nvSpPr>
          <p:spPr bwMode="auto">
            <a:xfrm>
              <a:off x="1308" y="3775"/>
              <a:ext cx="590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XTAL1</a:t>
              </a:r>
            </a:p>
          </p:txBody>
        </p:sp>
        <p:sp>
          <p:nvSpPr>
            <p:cNvPr id="117866" name="Text Box 106"/>
            <p:cNvSpPr txBox="1">
              <a:spLocks noChangeArrowheads="1"/>
            </p:cNvSpPr>
            <p:nvPr/>
          </p:nvSpPr>
          <p:spPr bwMode="auto">
            <a:xfrm>
              <a:off x="1172" y="3934"/>
              <a:ext cx="726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GND</a:t>
              </a:r>
            </a:p>
          </p:txBody>
        </p:sp>
        <p:grpSp>
          <p:nvGrpSpPr>
            <p:cNvPr id="117867" name="Group 107"/>
            <p:cNvGrpSpPr>
              <a:grpSpLocks/>
            </p:cNvGrpSpPr>
            <p:nvPr/>
          </p:nvGrpSpPr>
          <p:grpSpPr bwMode="auto">
            <a:xfrm>
              <a:off x="991" y="2621"/>
              <a:ext cx="907" cy="241"/>
              <a:chOff x="930" y="2631"/>
              <a:chExt cx="907" cy="241"/>
            </a:xfrm>
          </p:grpSpPr>
          <p:sp>
            <p:nvSpPr>
              <p:cNvPr id="117868" name="Text Box 108"/>
              <p:cNvSpPr txBox="1">
                <a:spLocks noChangeArrowheads="1"/>
              </p:cNvSpPr>
              <p:nvPr/>
            </p:nvSpPr>
            <p:spPr bwMode="auto">
              <a:xfrm>
                <a:off x="930" y="2631"/>
                <a:ext cx="907" cy="24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(INT0)P3.2</a:t>
                </a:r>
              </a:p>
            </p:txBody>
          </p:sp>
          <p:sp>
            <p:nvSpPr>
              <p:cNvPr id="117869" name="Line 109"/>
              <p:cNvSpPr>
                <a:spLocks noChangeShapeType="1"/>
              </p:cNvSpPr>
              <p:nvPr/>
            </p:nvSpPr>
            <p:spPr bwMode="auto">
              <a:xfrm>
                <a:off x="1247" y="2668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70" name="Group 110"/>
            <p:cNvGrpSpPr>
              <a:grpSpLocks/>
            </p:cNvGrpSpPr>
            <p:nvPr/>
          </p:nvGrpSpPr>
          <p:grpSpPr bwMode="auto">
            <a:xfrm>
              <a:off x="945" y="2792"/>
              <a:ext cx="953" cy="240"/>
              <a:chOff x="884" y="2792"/>
              <a:chExt cx="953" cy="240"/>
            </a:xfrm>
          </p:grpSpPr>
          <p:sp>
            <p:nvSpPr>
              <p:cNvPr id="117871" name="Text Box 111"/>
              <p:cNvSpPr txBox="1">
                <a:spLocks noChangeArrowheads="1"/>
              </p:cNvSpPr>
              <p:nvPr/>
            </p:nvSpPr>
            <p:spPr bwMode="auto">
              <a:xfrm>
                <a:off x="884" y="2792"/>
                <a:ext cx="953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(INT1)P3.3</a:t>
                </a:r>
              </a:p>
            </p:txBody>
          </p:sp>
          <p:sp>
            <p:nvSpPr>
              <p:cNvPr id="117872" name="Line 112"/>
              <p:cNvSpPr>
                <a:spLocks noChangeShapeType="1"/>
              </p:cNvSpPr>
              <p:nvPr/>
            </p:nvSpPr>
            <p:spPr bwMode="auto">
              <a:xfrm>
                <a:off x="1241" y="2822"/>
                <a:ext cx="2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73" name="Group 113"/>
            <p:cNvGrpSpPr>
              <a:grpSpLocks/>
            </p:cNvGrpSpPr>
            <p:nvPr/>
          </p:nvGrpSpPr>
          <p:grpSpPr bwMode="auto">
            <a:xfrm>
              <a:off x="1172" y="3448"/>
              <a:ext cx="726" cy="240"/>
              <a:chOff x="1111" y="3448"/>
              <a:chExt cx="726" cy="240"/>
            </a:xfrm>
          </p:grpSpPr>
          <p:sp>
            <p:nvSpPr>
              <p:cNvPr id="117874" name="Text Box 114"/>
              <p:cNvSpPr txBox="1">
                <a:spLocks noChangeArrowheads="1"/>
              </p:cNvSpPr>
              <p:nvPr/>
            </p:nvSpPr>
            <p:spPr bwMode="auto">
              <a:xfrm>
                <a:off x="1111" y="3448"/>
                <a:ext cx="726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(RD)P3.7</a:t>
                </a:r>
              </a:p>
            </p:txBody>
          </p:sp>
          <p:sp>
            <p:nvSpPr>
              <p:cNvPr id="117875" name="Line 115"/>
              <p:cNvSpPr>
                <a:spLocks noChangeShapeType="1"/>
              </p:cNvSpPr>
              <p:nvPr/>
            </p:nvSpPr>
            <p:spPr bwMode="auto">
              <a:xfrm>
                <a:off x="1318" y="3487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76" name="Group 116"/>
            <p:cNvGrpSpPr>
              <a:grpSpLocks/>
            </p:cNvGrpSpPr>
            <p:nvPr/>
          </p:nvGrpSpPr>
          <p:grpSpPr bwMode="auto">
            <a:xfrm>
              <a:off x="1127" y="3284"/>
              <a:ext cx="771" cy="241"/>
              <a:chOff x="1066" y="3284"/>
              <a:chExt cx="771" cy="241"/>
            </a:xfrm>
          </p:grpSpPr>
          <p:sp>
            <p:nvSpPr>
              <p:cNvPr id="117877" name="Text Box 117"/>
              <p:cNvSpPr txBox="1">
                <a:spLocks noChangeArrowheads="1"/>
              </p:cNvSpPr>
              <p:nvPr/>
            </p:nvSpPr>
            <p:spPr bwMode="auto">
              <a:xfrm>
                <a:off x="1066" y="3284"/>
                <a:ext cx="771" cy="24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(WR)P3.6</a:t>
                </a:r>
              </a:p>
            </p:txBody>
          </p:sp>
          <p:sp>
            <p:nvSpPr>
              <p:cNvPr id="117878" name="Line 118"/>
              <p:cNvSpPr>
                <a:spLocks noChangeShapeType="1"/>
              </p:cNvSpPr>
              <p:nvPr/>
            </p:nvSpPr>
            <p:spPr bwMode="auto">
              <a:xfrm>
                <a:off x="1295" y="3318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79" name="Text Box 119"/>
            <p:cNvSpPr txBox="1">
              <a:spLocks noChangeArrowheads="1"/>
            </p:cNvSpPr>
            <p:nvPr/>
          </p:nvSpPr>
          <p:spPr bwMode="auto">
            <a:xfrm>
              <a:off x="3987" y="834"/>
              <a:ext cx="571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Vcc</a:t>
              </a:r>
            </a:p>
          </p:txBody>
        </p:sp>
        <p:sp>
          <p:nvSpPr>
            <p:cNvPr id="117880" name="Text Box 120"/>
            <p:cNvSpPr txBox="1">
              <a:spLocks noChangeArrowheads="1"/>
            </p:cNvSpPr>
            <p:nvPr/>
          </p:nvSpPr>
          <p:spPr bwMode="auto">
            <a:xfrm>
              <a:off x="3986" y="996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P0.0(AD0)</a:t>
              </a:r>
            </a:p>
          </p:txBody>
        </p:sp>
        <p:sp>
          <p:nvSpPr>
            <p:cNvPr id="117881" name="Text Box 121"/>
            <p:cNvSpPr txBox="1">
              <a:spLocks noChangeArrowheads="1"/>
            </p:cNvSpPr>
            <p:nvPr/>
          </p:nvSpPr>
          <p:spPr bwMode="auto">
            <a:xfrm>
              <a:off x="3986" y="1155"/>
              <a:ext cx="79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P0.1(AD1)</a:t>
              </a:r>
            </a:p>
          </p:txBody>
        </p:sp>
        <p:sp>
          <p:nvSpPr>
            <p:cNvPr id="117882" name="Text Box 122"/>
            <p:cNvSpPr txBox="1">
              <a:spLocks noChangeArrowheads="1"/>
            </p:cNvSpPr>
            <p:nvPr/>
          </p:nvSpPr>
          <p:spPr bwMode="auto">
            <a:xfrm>
              <a:off x="3986" y="1323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P0.2(AD2)</a:t>
              </a:r>
            </a:p>
          </p:txBody>
        </p:sp>
        <p:sp>
          <p:nvSpPr>
            <p:cNvPr id="117883" name="Text Box 123"/>
            <p:cNvSpPr txBox="1">
              <a:spLocks noChangeArrowheads="1"/>
            </p:cNvSpPr>
            <p:nvPr/>
          </p:nvSpPr>
          <p:spPr bwMode="auto">
            <a:xfrm>
              <a:off x="3986" y="1481"/>
              <a:ext cx="70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P0.3(AD3)</a:t>
              </a:r>
            </a:p>
          </p:txBody>
        </p:sp>
        <p:sp>
          <p:nvSpPr>
            <p:cNvPr id="117884" name="Text Box 124"/>
            <p:cNvSpPr txBox="1">
              <a:spLocks noChangeArrowheads="1"/>
            </p:cNvSpPr>
            <p:nvPr/>
          </p:nvSpPr>
          <p:spPr bwMode="auto">
            <a:xfrm>
              <a:off x="3986" y="1647"/>
              <a:ext cx="70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P0.4(AD4)</a:t>
              </a:r>
            </a:p>
          </p:txBody>
        </p:sp>
        <p:sp>
          <p:nvSpPr>
            <p:cNvPr id="117885" name="Text Box 125"/>
            <p:cNvSpPr txBox="1">
              <a:spLocks noChangeArrowheads="1"/>
            </p:cNvSpPr>
            <p:nvPr/>
          </p:nvSpPr>
          <p:spPr bwMode="auto">
            <a:xfrm>
              <a:off x="3986" y="1812"/>
              <a:ext cx="753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P0.5(AD5)</a:t>
              </a:r>
            </a:p>
          </p:txBody>
        </p:sp>
        <p:sp>
          <p:nvSpPr>
            <p:cNvPr id="117886" name="Text Box 126"/>
            <p:cNvSpPr txBox="1">
              <a:spLocks noChangeArrowheads="1"/>
            </p:cNvSpPr>
            <p:nvPr/>
          </p:nvSpPr>
          <p:spPr bwMode="auto">
            <a:xfrm>
              <a:off x="3986" y="1974"/>
              <a:ext cx="79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P0.6(AD6)</a:t>
              </a:r>
            </a:p>
          </p:txBody>
        </p:sp>
        <p:sp>
          <p:nvSpPr>
            <p:cNvPr id="117887" name="Text Box 127"/>
            <p:cNvSpPr txBox="1">
              <a:spLocks noChangeArrowheads="1"/>
            </p:cNvSpPr>
            <p:nvPr/>
          </p:nvSpPr>
          <p:spPr bwMode="auto">
            <a:xfrm>
              <a:off x="3986" y="2139"/>
              <a:ext cx="70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P0.7(AD7)</a:t>
              </a:r>
            </a:p>
          </p:txBody>
        </p:sp>
        <p:grpSp>
          <p:nvGrpSpPr>
            <p:cNvPr id="117888" name="Group 128"/>
            <p:cNvGrpSpPr>
              <a:grpSpLocks/>
            </p:cNvGrpSpPr>
            <p:nvPr/>
          </p:nvGrpSpPr>
          <p:grpSpPr bwMode="auto">
            <a:xfrm>
              <a:off x="3986" y="2312"/>
              <a:ext cx="753" cy="241"/>
              <a:chOff x="3901" y="2302"/>
              <a:chExt cx="753" cy="241"/>
            </a:xfrm>
          </p:grpSpPr>
          <p:sp>
            <p:nvSpPr>
              <p:cNvPr id="117889" name="Line 129"/>
              <p:cNvSpPr>
                <a:spLocks noChangeShapeType="1"/>
              </p:cNvSpPr>
              <p:nvPr/>
            </p:nvSpPr>
            <p:spPr bwMode="auto">
              <a:xfrm>
                <a:off x="3960" y="2335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0" name="Text Box 130"/>
              <p:cNvSpPr txBox="1">
                <a:spLocks noChangeArrowheads="1"/>
              </p:cNvSpPr>
              <p:nvPr/>
            </p:nvSpPr>
            <p:spPr bwMode="auto">
              <a:xfrm>
                <a:off x="3901" y="2302"/>
                <a:ext cx="753" cy="24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EA/VPP</a:t>
                </a:r>
              </a:p>
            </p:txBody>
          </p:sp>
        </p:grpSp>
        <p:grpSp>
          <p:nvGrpSpPr>
            <p:cNvPr id="117891" name="Group 131"/>
            <p:cNvGrpSpPr>
              <a:grpSpLocks/>
            </p:cNvGrpSpPr>
            <p:nvPr/>
          </p:nvGrpSpPr>
          <p:grpSpPr bwMode="auto">
            <a:xfrm>
              <a:off x="3986" y="2465"/>
              <a:ext cx="844" cy="240"/>
              <a:chOff x="3901" y="2465"/>
              <a:chExt cx="844" cy="240"/>
            </a:xfrm>
          </p:grpSpPr>
          <p:sp>
            <p:nvSpPr>
              <p:cNvPr id="117892" name="Line 132"/>
              <p:cNvSpPr>
                <a:spLocks noChangeShapeType="1"/>
              </p:cNvSpPr>
              <p:nvPr/>
            </p:nvSpPr>
            <p:spPr bwMode="auto">
              <a:xfrm>
                <a:off x="4221" y="2500"/>
                <a:ext cx="3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3" name="Text Box 133"/>
              <p:cNvSpPr txBox="1">
                <a:spLocks noChangeArrowheads="1"/>
              </p:cNvSpPr>
              <p:nvPr/>
            </p:nvSpPr>
            <p:spPr bwMode="auto">
              <a:xfrm>
                <a:off x="3901" y="2465"/>
                <a:ext cx="844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ALE/PROG</a:t>
                </a:r>
              </a:p>
            </p:txBody>
          </p:sp>
        </p:grpSp>
        <p:grpSp>
          <p:nvGrpSpPr>
            <p:cNvPr id="117894" name="Group 134"/>
            <p:cNvGrpSpPr>
              <a:grpSpLocks/>
            </p:cNvGrpSpPr>
            <p:nvPr/>
          </p:nvGrpSpPr>
          <p:grpSpPr bwMode="auto">
            <a:xfrm>
              <a:off x="3986" y="2648"/>
              <a:ext cx="798" cy="241"/>
              <a:chOff x="3901" y="2628"/>
              <a:chExt cx="798" cy="241"/>
            </a:xfrm>
          </p:grpSpPr>
          <p:sp>
            <p:nvSpPr>
              <p:cNvPr id="117895" name="Line 135"/>
              <p:cNvSpPr>
                <a:spLocks noChangeShapeType="1"/>
              </p:cNvSpPr>
              <p:nvPr/>
            </p:nvSpPr>
            <p:spPr bwMode="auto">
              <a:xfrm>
                <a:off x="3969" y="2659"/>
                <a:ext cx="29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6" name="Text Box 136"/>
              <p:cNvSpPr txBox="1">
                <a:spLocks noChangeArrowheads="1"/>
              </p:cNvSpPr>
              <p:nvPr/>
            </p:nvSpPr>
            <p:spPr bwMode="auto">
              <a:xfrm>
                <a:off x="3901" y="2628"/>
                <a:ext cx="798" cy="24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>
                    <a:latin typeface="Arial" charset="0"/>
                    <a:ea typeface="PMingLiU" pitchFamily="18" charset="-120"/>
                  </a:rPr>
                  <a:t>PSEN</a:t>
                </a:r>
              </a:p>
            </p:txBody>
          </p:sp>
        </p:grpSp>
        <p:sp>
          <p:nvSpPr>
            <p:cNvPr id="117897" name="Text Box 137"/>
            <p:cNvSpPr txBox="1">
              <a:spLocks noChangeArrowheads="1"/>
            </p:cNvSpPr>
            <p:nvPr/>
          </p:nvSpPr>
          <p:spPr bwMode="auto">
            <a:xfrm>
              <a:off x="3986" y="2789"/>
              <a:ext cx="79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P2.7(A15)</a:t>
              </a:r>
            </a:p>
          </p:txBody>
        </p:sp>
        <p:sp>
          <p:nvSpPr>
            <p:cNvPr id="117898" name="Text Box 138"/>
            <p:cNvSpPr txBox="1">
              <a:spLocks noChangeArrowheads="1"/>
            </p:cNvSpPr>
            <p:nvPr/>
          </p:nvSpPr>
          <p:spPr bwMode="auto">
            <a:xfrm>
              <a:off x="3986" y="2955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P2.6(A14)</a:t>
              </a:r>
            </a:p>
          </p:txBody>
        </p:sp>
        <p:sp>
          <p:nvSpPr>
            <p:cNvPr id="117899" name="Text Box 139"/>
            <p:cNvSpPr txBox="1">
              <a:spLocks noChangeArrowheads="1"/>
            </p:cNvSpPr>
            <p:nvPr/>
          </p:nvSpPr>
          <p:spPr bwMode="auto">
            <a:xfrm>
              <a:off x="3986" y="3118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P2.5(A13)</a:t>
              </a:r>
            </a:p>
          </p:txBody>
        </p:sp>
        <p:sp>
          <p:nvSpPr>
            <p:cNvPr id="117900" name="Text Box 140"/>
            <p:cNvSpPr txBox="1">
              <a:spLocks noChangeArrowheads="1"/>
            </p:cNvSpPr>
            <p:nvPr/>
          </p:nvSpPr>
          <p:spPr bwMode="auto">
            <a:xfrm>
              <a:off x="3986" y="3281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P2.4(A12)</a:t>
              </a:r>
            </a:p>
          </p:txBody>
        </p:sp>
        <p:sp>
          <p:nvSpPr>
            <p:cNvPr id="117901" name="Text Box 141"/>
            <p:cNvSpPr txBox="1">
              <a:spLocks noChangeArrowheads="1"/>
            </p:cNvSpPr>
            <p:nvPr/>
          </p:nvSpPr>
          <p:spPr bwMode="auto">
            <a:xfrm>
              <a:off x="3986" y="3445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P2.3(A11)</a:t>
              </a:r>
            </a:p>
          </p:txBody>
        </p:sp>
        <p:sp>
          <p:nvSpPr>
            <p:cNvPr id="117902" name="Text Box 142"/>
            <p:cNvSpPr txBox="1">
              <a:spLocks noChangeArrowheads="1"/>
            </p:cNvSpPr>
            <p:nvPr/>
          </p:nvSpPr>
          <p:spPr bwMode="auto">
            <a:xfrm>
              <a:off x="3986" y="3609"/>
              <a:ext cx="708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P2.2(A10)</a:t>
              </a:r>
            </a:p>
          </p:txBody>
        </p:sp>
        <p:sp>
          <p:nvSpPr>
            <p:cNvPr id="117903" name="Text Box 143"/>
            <p:cNvSpPr txBox="1">
              <a:spLocks noChangeArrowheads="1"/>
            </p:cNvSpPr>
            <p:nvPr/>
          </p:nvSpPr>
          <p:spPr bwMode="auto">
            <a:xfrm>
              <a:off x="3986" y="3771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P2.1(A9)</a:t>
              </a:r>
            </a:p>
          </p:txBody>
        </p:sp>
        <p:sp>
          <p:nvSpPr>
            <p:cNvPr id="117904" name="Text Box 144"/>
            <p:cNvSpPr txBox="1">
              <a:spLocks noChangeArrowheads="1"/>
            </p:cNvSpPr>
            <p:nvPr/>
          </p:nvSpPr>
          <p:spPr bwMode="auto">
            <a:xfrm>
              <a:off x="3986" y="3932"/>
              <a:ext cx="662" cy="2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>
                  <a:latin typeface="Arial" charset="0"/>
                  <a:ea typeface="PMingLiU" pitchFamily="18" charset="-120"/>
                </a:rPr>
                <a:t>P2.0(A8)</a:t>
              </a:r>
            </a:p>
          </p:txBody>
        </p:sp>
        <p:sp>
          <p:nvSpPr>
            <p:cNvPr id="117905" name="Text Box 145"/>
            <p:cNvSpPr txBox="1">
              <a:spLocks noChangeArrowheads="1"/>
            </p:cNvSpPr>
            <p:nvPr/>
          </p:nvSpPr>
          <p:spPr bwMode="auto">
            <a:xfrm>
              <a:off x="2557" y="1392"/>
              <a:ext cx="726" cy="5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sz="2400">
                  <a:latin typeface="Arial" charset="0"/>
                  <a:ea typeface="PMingLiU" pitchFamily="18" charset="-120"/>
                </a:rPr>
                <a:t> 8051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sz="2400">
                  <a:latin typeface="Arial" charset="0"/>
                  <a:ea typeface="PMingLiU" pitchFamily="18" charset="-120"/>
                </a:rPr>
                <a:t>(8031)</a:t>
              </a:r>
            </a:p>
          </p:txBody>
        </p:sp>
      </p:grpSp>
      <p:sp>
        <p:nvSpPr>
          <p:cNvPr id="117906" name="AutoShape 146"/>
          <p:cNvSpPr>
            <a:spLocks noChangeArrowheads="1"/>
          </p:cNvSpPr>
          <p:nvPr/>
        </p:nvSpPr>
        <p:spPr bwMode="auto">
          <a:xfrm rot="5400000">
            <a:off x="4391819" y="1089819"/>
            <a:ext cx="360363" cy="574675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07" name="Rectangle 147"/>
          <p:cNvSpPr>
            <a:spLocks noChangeArrowheads="1"/>
          </p:cNvSpPr>
          <p:nvPr/>
        </p:nvSpPr>
        <p:spPr bwMode="auto">
          <a:xfrm>
            <a:off x="7956550" y="5589588"/>
            <a:ext cx="4699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  <a:hlinkClick r:id="rId4" action="ppaction://hlinksldjump"/>
              </a:rPr>
              <a:t></a:t>
            </a:r>
            <a:endParaRPr lang="en-US"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74638"/>
            <a:ext cx="7239000" cy="6432401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147050" cy="993775"/>
          </a:xfrm>
        </p:spPr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of 8051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1/4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278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Vcc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40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Vcc provides supply voltage to the chip. 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voltage source is +5V.</a:t>
            </a:r>
          </a:p>
          <a:p>
            <a:pPr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GND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20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ground</a:t>
            </a:r>
          </a:p>
          <a:p>
            <a:pPr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XTAL1 and XTAL2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19,18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These 2 pins provide external clock.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Way 1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using a quartz crystal oscillator</a:t>
            </a:r>
          </a:p>
          <a:p>
            <a:pPr lvl="1"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Way 2</a:t>
            </a:r>
            <a:r>
              <a:rPr lang="zh-TW" altLang="en-US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using a TTL oscillator </a:t>
            </a:r>
            <a:endParaRPr lang="en-US" altLang="zh-TW" sz="2700">
              <a:latin typeface="Times New Roman" pitchFamily="18" charset="0"/>
              <a:ea typeface="PMingLiU" pitchFamily="18" charset="-120"/>
              <a:cs typeface="Times New Roman" pitchFamily="18" charset="0"/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zh-TW" sz="2700">
                <a:latin typeface="Times New Roman" pitchFamily="18" charset="0"/>
                <a:ea typeface="PMingLiU" pitchFamily="18" charset="-120"/>
                <a:cs typeface="Times New Roman" pitchFamily="18" charset="0"/>
                <a:sym typeface="Wingdings" pitchFamily="2" charset="2"/>
              </a:rPr>
              <a:t>Example 4-1 shows the relationship between XTAL and the machine cycle.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Pins of 8051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2/4</a:t>
            </a:r>
            <a:r>
              <a:rPr lang="zh-TW" altLang="en-US" sz="2500" b="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349750"/>
          </a:xfrm>
        </p:spPr>
        <p:txBody>
          <a:bodyPr/>
          <a:lstStyle/>
          <a:p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RST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pin 9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reset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It is an input pin and is active high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（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normally low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）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.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The high pulse must be high at least 2 machine cycles.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It is a power-on reset.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Upon applying a high pulse to RST, the microcontroller will reset and all values in registers will be lost.</a:t>
            </a:r>
          </a:p>
          <a:p>
            <a:pPr lvl="2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Reset values of some 8051 registers  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Way 1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Power-on reset circuit </a:t>
            </a:r>
          </a:p>
          <a:p>
            <a:pPr lvl="1"/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Way 2</a:t>
            </a:r>
            <a:r>
              <a:rPr lang="zh-TW" altLang="en-US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：</a:t>
            </a:r>
            <a:r>
              <a:rPr lang="en-US" altLang="zh-TW" sz="2200"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Power-on reset with debounce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Ροή">
  <a:themeElements>
    <a:clrScheme name="Ροή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Ροή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Ροή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οή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οή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958</TotalTime>
  <Words>1629</Words>
  <Application>Microsoft Office PowerPoint</Application>
  <PresentationFormat>On-screen Show (4:3)</PresentationFormat>
  <Paragraphs>317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Garamond</vt:lpstr>
      <vt:lpstr>Times New Roman</vt:lpstr>
      <vt:lpstr>Wingdings</vt:lpstr>
      <vt:lpstr>굴림</vt:lpstr>
      <vt:lpstr>PMingLiU</vt:lpstr>
      <vt:lpstr>Times</vt:lpstr>
      <vt:lpstr>Batang</vt:lpstr>
      <vt:lpstr>Symbol</vt:lpstr>
      <vt:lpstr>Ροή</vt:lpstr>
      <vt:lpstr>Bitmap Image</vt:lpstr>
      <vt:lpstr>點陣圖影像</vt:lpstr>
      <vt:lpstr>Study of 8051 microcontroller and its architecture:</vt:lpstr>
      <vt:lpstr>Slide 2</vt:lpstr>
      <vt:lpstr>The 8051 microcontroller</vt:lpstr>
      <vt:lpstr>Block Diagram</vt:lpstr>
      <vt:lpstr>Slide 5</vt:lpstr>
      <vt:lpstr>Pin Description of the 8051</vt:lpstr>
      <vt:lpstr>Slide 7</vt:lpstr>
      <vt:lpstr>Pins of 8051（1/4）</vt:lpstr>
      <vt:lpstr>Pins of 8051（2/4）</vt:lpstr>
      <vt:lpstr>Pins of 8051（3/4）</vt:lpstr>
      <vt:lpstr>Pins of 8051（4/4）</vt:lpstr>
      <vt:lpstr>Figure 4-2 (a). XTAL Connection to 8051</vt:lpstr>
      <vt:lpstr>Figure 4-2 (b). XTAL Connection to an External Clock Source</vt:lpstr>
      <vt:lpstr>RESET Value of Some 8051 Registers:</vt:lpstr>
      <vt:lpstr>Figure 4-3 (a). Power-On RESET Circuit</vt:lpstr>
      <vt:lpstr>Figure 4-3 (b). Power-On RESET with Debounce</vt:lpstr>
      <vt:lpstr>Pins of I/O Port</vt:lpstr>
      <vt:lpstr>Slide 18</vt:lpstr>
      <vt:lpstr>Memory Map (RAM)</vt:lpstr>
      <vt:lpstr>CPU timing</vt:lpstr>
      <vt:lpstr>8051 machine cycle</vt:lpstr>
      <vt:lpstr>Example :</vt:lpstr>
      <vt:lpstr>Edsim51 emulator diagram</vt:lpstr>
      <vt:lpstr>KitCON-515 schematic</vt:lpstr>
      <vt:lpstr>Timers</vt:lpstr>
      <vt:lpstr>Timer Mode Register</vt:lpstr>
      <vt:lpstr>Timer Modes</vt:lpstr>
      <vt:lpstr>8051 Interrupt Vector Table</vt:lpstr>
      <vt:lpstr>The Stack and Stack Pointer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32</cp:revision>
  <cp:lastPrinted>1601-01-01T00:00:00Z</cp:lastPrinted>
  <dcterms:created xsi:type="dcterms:W3CDTF">1601-01-01T00:00:00Z</dcterms:created>
  <dcterms:modified xsi:type="dcterms:W3CDTF">2015-07-25T02:09:27Z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