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4"/>
  </p:notesMasterIdLst>
  <p:sldIdLst>
    <p:sldId id="303" r:id="rId2"/>
    <p:sldId id="257" r:id="rId3"/>
    <p:sldId id="258" r:id="rId4"/>
    <p:sldId id="272" r:id="rId5"/>
    <p:sldId id="260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3" r:id="rId14"/>
    <p:sldId id="277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7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12.wmf"/><Relationship Id="rId4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png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D3ED0BD-8A9C-44FE-ADFA-A1A1507B09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ED83F-12DC-4351-811E-11CADE8C1854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sv-SE">
                <a:latin typeface="Times New Roman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>
                <a:latin typeface="Times New Roman" pitchFamily="18" charset="0"/>
              </a:endParaRPr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sv-SE">
                  <a:latin typeface="Times New Roman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92757BF-1771-4583-8524-8AC32CC0FB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9530FB-5447-4AC5-8F93-DEA67D3ACB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4F32FB-C9F5-44CF-BD0B-A0D15E9561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9654791-E6EF-4B84-9736-A66A503D48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CE1EDAE-07F1-421E-AE6B-5BDCFD8B8F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2DE1CDA-0555-4623-8610-FC3445B57E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2777E3-4F96-40B3-9254-A0541B0E2A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EE6A707-641C-4144-AC47-740D3096B9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2822B2-0121-4E9D-8B94-5D07A82FC3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ED657-FB4E-45DF-BDE0-E2A5969E45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E7F27-1A23-4683-A524-FDB241225D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A6C8BB-965C-4BB9-B105-B7C43900BF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F48C70-6D1B-4031-8271-B2A4D8C493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490427-DAB6-414D-A522-0A778995DC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70942A-5DC3-4033-B9B7-60021E3B2E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CBE607-6F2F-4F13-AE71-ADE9D8B178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532E60-C2A0-4723-8ADC-7AE4027864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7B770B5A-DD37-4275-A3C7-5A3CA16DDF7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sv-SE">
                <a:latin typeface="Times New Roman" pitchFamily="18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>
                <a:latin typeface="Times New Roman" pitchFamily="18" charset="0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 sz="1800">
                <a:solidFill>
                  <a:schemeClr val="hlink"/>
                </a:solidFill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 sz="1800">
                <a:solidFill>
                  <a:schemeClr val="hlink"/>
                </a:solidFill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 sz="1800">
                <a:solidFill>
                  <a:schemeClr val="accent2"/>
                </a:solidFill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 sz="1800">
                <a:solidFill>
                  <a:schemeClr val="hlink"/>
                </a:solidFill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>
                <a:latin typeface="Times New Roman" pitchFamily="18" charset="0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 sz="1800">
                <a:solidFill>
                  <a:schemeClr val="accent2"/>
                </a:solidFill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sv-SE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hyperlink" Target="http://configure.us.dell.com/dellstore/config.aspx?c=us&amp;cs=19&amp;l=en&amp;oc=DDJ20M&amp;s=dh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www.electrorent.com/products/search/detail.aspx?Mfr=Lecroy+Corporation&amp;MfrMod=LEC-LC584AL&amp;Desc=1GHz+4CH+Digital+Scop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4BCB79-47DC-4E2C-AF3C-355719F81050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to Analog Conversion (DAC)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AC28C-2B1B-4F44-87FA-9DF6F318BC5F}" type="slidenum">
              <a:rPr lang="en-US"/>
              <a:pPr/>
              <a:t>10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Weighted Resistor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1000" cy="4572000"/>
          </a:xfrm>
        </p:spPr>
        <p:txBody>
          <a:bodyPr/>
          <a:lstStyle/>
          <a:p>
            <a:r>
              <a:rPr lang="en-US" sz="2800"/>
              <a:t>More Generally: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lvl="1"/>
            <a:r>
              <a:rPr lang="en-US" sz="2400"/>
              <a:t>B</a:t>
            </a:r>
            <a:r>
              <a:rPr lang="en-US" sz="2400" baseline="-25000"/>
              <a:t>i </a:t>
            </a:r>
            <a:r>
              <a:rPr lang="en-US" sz="2400"/>
              <a:t>= Value of Bit i</a:t>
            </a:r>
          </a:p>
          <a:p>
            <a:pPr lvl="1"/>
            <a:r>
              <a:rPr lang="en-US" sz="2400"/>
              <a:t>n = Number of Bits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752600" y="2600325"/>
          <a:ext cx="6553200" cy="1762125"/>
        </p:xfrm>
        <a:graphic>
          <a:graphicData uri="http://schemas.openxmlformats.org/presentationml/2006/ole">
            <p:oleObj spid="_x0000_s49157" name="Equation" r:id="rId3" imgW="2361960" imgH="63468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4D0EF-CFA2-4B79-94E4-3A8EFD71B5CA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51241" name="Group 41"/>
          <p:cNvGrpSpPr>
            <a:grpSpLocks/>
          </p:cNvGrpSpPr>
          <p:nvPr/>
        </p:nvGrpSpPr>
        <p:grpSpPr bwMode="auto">
          <a:xfrm>
            <a:off x="1111250" y="1905000"/>
            <a:ext cx="7651750" cy="3962400"/>
            <a:chOff x="700" y="1200"/>
            <a:chExt cx="4820" cy="2496"/>
          </a:xfrm>
        </p:grpSpPr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2"/>
            <a:srcRect l="22105" t="6741"/>
            <a:stretch>
              <a:fillRect/>
            </a:stretch>
          </p:blipFill>
          <p:spPr bwMode="auto">
            <a:xfrm>
              <a:off x="1695" y="1287"/>
              <a:ext cx="3825" cy="24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1207" name="Picture 7" descr="dac2"/>
            <p:cNvPicPr>
              <a:picLocks noChangeAspect="1" noChangeArrowheads="1"/>
            </p:cNvPicPr>
            <p:nvPr/>
          </p:nvPicPr>
          <p:blipFill>
            <a:blip r:embed="rId3"/>
            <a:srcRect l="14165" t="19421" r="46410" b="36557"/>
            <a:stretch>
              <a:fillRect/>
            </a:stretch>
          </p:blipFill>
          <p:spPr bwMode="auto">
            <a:xfrm>
              <a:off x="1056" y="1200"/>
              <a:ext cx="668" cy="1045"/>
            </a:xfrm>
            <a:prstGeom prst="rect">
              <a:avLst/>
            </a:prstGeom>
            <a:noFill/>
          </p:spPr>
        </p:pic>
        <p:pic>
          <p:nvPicPr>
            <p:cNvPr id="51232" name="Picture 32"/>
            <p:cNvPicPr>
              <a:picLocks noChangeAspect="1" noChangeArrowheads="1"/>
            </p:cNvPicPr>
            <p:nvPr/>
          </p:nvPicPr>
          <p:blipFill>
            <a:blip r:embed="rId4"/>
            <a:srcRect l="62105" t="91573" r="31580"/>
            <a:stretch>
              <a:fillRect/>
            </a:stretch>
          </p:blipFill>
          <p:spPr bwMode="auto">
            <a:xfrm rot="-21600000">
              <a:off x="912" y="2256"/>
              <a:ext cx="288" cy="27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1238" name="Picture 38"/>
            <p:cNvPicPr>
              <a:picLocks noChangeAspect="1" noChangeArrowheads="1"/>
            </p:cNvPicPr>
            <p:nvPr/>
          </p:nvPicPr>
          <p:blipFill>
            <a:blip r:embed="rId4"/>
            <a:srcRect l="52155" t="14828" r="41678" b="57327"/>
            <a:stretch>
              <a:fillRect/>
            </a:stretch>
          </p:blipFill>
          <p:spPr bwMode="auto">
            <a:xfrm>
              <a:off x="700" y="1440"/>
              <a:ext cx="356" cy="81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568450" y="144462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V</a:t>
            </a:r>
            <a:r>
              <a:rPr lang="en-US" sz="1800" baseline="-25000"/>
              <a:t>REF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362200" y="17526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MSB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057400" y="35814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LSB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4E6CE-2458-4D56-A800-E20A6740ACC3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input switch setup as Binary Weighted Resistor DAC</a:t>
            </a:r>
          </a:p>
          <a:p>
            <a:r>
              <a:rPr lang="en-US"/>
              <a:t>All bits pass through resistance of 2R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>
            <a:off x="1905000" y="4191000"/>
            <a:ext cx="4756150" cy="2109788"/>
            <a:chOff x="940" y="2400"/>
            <a:chExt cx="2996" cy="1329"/>
          </a:xfrm>
        </p:grpSpPr>
        <p:pic>
          <p:nvPicPr>
            <p:cNvPr id="58379" name="Picture 11"/>
            <p:cNvPicPr>
              <a:picLocks noChangeAspect="1" noChangeArrowheads="1"/>
            </p:cNvPicPr>
            <p:nvPr/>
          </p:nvPicPr>
          <p:blipFill>
            <a:blip r:embed="rId2"/>
            <a:srcRect l="22105" t="6741" r="37144" b="46455"/>
            <a:stretch>
              <a:fillRect/>
            </a:stretch>
          </p:blipFill>
          <p:spPr bwMode="auto">
            <a:xfrm>
              <a:off x="1935" y="2487"/>
              <a:ext cx="2001" cy="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380" name="Picture 12" descr="dac2"/>
            <p:cNvPicPr>
              <a:picLocks noChangeAspect="1" noChangeArrowheads="1"/>
            </p:cNvPicPr>
            <p:nvPr/>
          </p:nvPicPr>
          <p:blipFill>
            <a:blip r:embed="rId3"/>
            <a:srcRect l="14165" t="19421" r="46410" b="36557"/>
            <a:stretch>
              <a:fillRect/>
            </a:stretch>
          </p:blipFill>
          <p:spPr bwMode="auto">
            <a:xfrm>
              <a:off x="1296" y="2400"/>
              <a:ext cx="668" cy="1045"/>
            </a:xfrm>
            <a:prstGeom prst="rect">
              <a:avLst/>
            </a:prstGeom>
            <a:noFill/>
          </p:spPr>
        </p:pic>
        <p:pic>
          <p:nvPicPr>
            <p:cNvPr id="58381" name="Picture 13"/>
            <p:cNvPicPr>
              <a:picLocks noChangeAspect="1" noChangeArrowheads="1"/>
            </p:cNvPicPr>
            <p:nvPr/>
          </p:nvPicPr>
          <p:blipFill>
            <a:blip r:embed="rId4"/>
            <a:srcRect l="62105" t="91573" r="31580"/>
            <a:stretch>
              <a:fillRect/>
            </a:stretch>
          </p:blipFill>
          <p:spPr bwMode="auto">
            <a:xfrm rot="-21600000">
              <a:off x="1152" y="3456"/>
              <a:ext cx="2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382" name="Picture 14"/>
            <p:cNvPicPr>
              <a:picLocks noChangeAspect="1" noChangeArrowheads="1"/>
            </p:cNvPicPr>
            <p:nvPr/>
          </p:nvPicPr>
          <p:blipFill>
            <a:blip r:embed="rId4"/>
            <a:srcRect l="52155" t="14828" r="41678" b="57327"/>
            <a:stretch>
              <a:fillRect/>
            </a:stretch>
          </p:blipFill>
          <p:spPr bwMode="auto">
            <a:xfrm>
              <a:off x="940" y="2640"/>
              <a:ext cx="356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2133600" y="3886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V</a:t>
            </a:r>
            <a:r>
              <a:rPr lang="en-US" sz="1800" baseline="-25000"/>
              <a:t>REF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914400" y="40386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MSB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990600" y="58674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LSB</a:t>
            </a: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1295400" y="4419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1F88B-1418-4EF9-952A-F5025BF2F475}" type="slidenum">
              <a:rPr lang="en-US"/>
              <a:pPr/>
              <a:t>13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less significant the bit, the more resistors the signal muss pass through before reaching the op-amp</a:t>
            </a:r>
          </a:p>
          <a:p>
            <a:pPr>
              <a:lnSpc>
                <a:spcPct val="90000"/>
              </a:lnSpc>
            </a:pPr>
            <a:r>
              <a:rPr lang="en-US" sz="2400"/>
              <a:t>The current is divided by a factor of 2 at each node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 l="22105" t="40538"/>
          <a:stretch>
            <a:fillRect/>
          </a:stretch>
        </p:blipFill>
        <p:spPr>
          <a:xfrm>
            <a:off x="1676400" y="4038600"/>
            <a:ext cx="6072188" cy="2438400"/>
          </a:xfrm>
          <a:noFill/>
          <a:ln/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346325" y="35052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LSB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175125" y="35052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MSB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1242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E0A8D-B7F0-4660-8AD4-B84C6F55AC8E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64543" name="Object 31"/>
          <p:cNvGraphicFramePr>
            <a:graphicFrameLocks noChangeAspect="1"/>
          </p:cNvGraphicFramePr>
          <p:nvPr>
            <p:ph sz="quarter" idx="3"/>
          </p:nvPr>
        </p:nvGraphicFramePr>
        <p:xfrm>
          <a:off x="1143000" y="3352800"/>
          <a:ext cx="6705600" cy="2849563"/>
        </p:xfrm>
        <a:graphic>
          <a:graphicData uri="http://schemas.openxmlformats.org/presentationml/2006/ole">
            <p:oleObj spid="_x0000_s64543" name="Bitmap Image" r:id="rId3" imgW="4704762" imgH="2000000" progId="Paint.Picture">
              <p:embed/>
            </p:oleObj>
          </a:graphicData>
        </a:graphic>
      </p:graphicFrame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1219200"/>
          </a:xfrm>
        </p:spPr>
        <p:txBody>
          <a:bodyPr/>
          <a:lstStyle/>
          <a:p>
            <a:r>
              <a:rPr lang="en-US" sz="2400"/>
              <a:t>The current is divided by a factor of 2 at each node</a:t>
            </a:r>
          </a:p>
          <a:p>
            <a:r>
              <a:rPr lang="en-US" sz="2400"/>
              <a:t>Analysis for current from (001)</a:t>
            </a:r>
            <a:r>
              <a:rPr lang="en-US" sz="2400" baseline="-25000"/>
              <a:t>2</a:t>
            </a:r>
            <a:r>
              <a:rPr lang="en-US" sz="2400"/>
              <a:t> shown below</a:t>
            </a:r>
          </a:p>
        </p:txBody>
      </p:sp>
      <p:graphicFrame>
        <p:nvGraphicFramePr>
          <p:cNvPr id="64537" name="Object 25"/>
          <p:cNvGraphicFramePr>
            <a:graphicFrameLocks noChangeAspect="1"/>
          </p:cNvGraphicFramePr>
          <p:nvPr>
            <p:ph sz="quarter" idx="2"/>
          </p:nvPr>
        </p:nvGraphicFramePr>
        <p:xfrm>
          <a:off x="2286000" y="4343400"/>
          <a:ext cx="398463" cy="552450"/>
        </p:xfrm>
        <a:graphic>
          <a:graphicData uri="http://schemas.openxmlformats.org/presentationml/2006/ole">
            <p:oleObj spid="_x0000_s64537" name="Equation" r:id="rId4" imgW="164880" imgH="228600" progId="Equation.3">
              <p:embed/>
            </p:oleObj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873250" y="5065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V</a:t>
            </a:r>
            <a:r>
              <a:rPr lang="en-US" sz="1800" baseline="-25000"/>
              <a:t>REF</a:t>
            </a:r>
            <a:endParaRPr lang="en-US" sz="1800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990600" y="3886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2133600" y="3657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657600" y="3657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257800" y="36718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705600" y="36718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2R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096000" y="3810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2R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4572000" y="3886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2R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048000" y="3886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2R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7070725" y="4913313"/>
            <a:ext cx="159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Op-Amp input</a:t>
            </a:r>
          </a:p>
          <a:p>
            <a:r>
              <a:rPr lang="en-US" sz="1800"/>
              <a:t>“Ground”</a:t>
            </a:r>
          </a:p>
        </p:txBody>
      </p:sp>
      <p:sp>
        <p:nvSpPr>
          <p:cNvPr id="64534" name="AutoShape 22"/>
          <p:cNvSpPr>
            <a:spLocks noChangeArrowheads="1"/>
          </p:cNvSpPr>
          <p:nvPr/>
        </p:nvSpPr>
        <p:spPr bwMode="auto">
          <a:xfrm flipV="1">
            <a:off x="2743200" y="4648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1905000" y="57912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0</a:t>
            </a:r>
          </a:p>
        </p:txBody>
      </p:sp>
      <p:sp>
        <p:nvSpPr>
          <p:cNvPr id="64540" name="AutoShape 28"/>
          <p:cNvSpPr>
            <a:spLocks noChangeArrowheads="1"/>
          </p:cNvSpPr>
          <p:nvPr/>
        </p:nvSpPr>
        <p:spPr bwMode="auto">
          <a:xfrm rot="5400000" flipH="1" flipV="1">
            <a:off x="3048000" y="3429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64541" name="AutoShape 29"/>
          <p:cNvSpPr>
            <a:spLocks noChangeArrowheads="1"/>
          </p:cNvSpPr>
          <p:nvPr/>
        </p:nvSpPr>
        <p:spPr bwMode="auto">
          <a:xfrm rot="5400000" flipH="1" flipV="1">
            <a:off x="4572000" y="3429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64542" name="AutoShape 30"/>
          <p:cNvSpPr>
            <a:spLocks noChangeArrowheads="1"/>
          </p:cNvSpPr>
          <p:nvPr/>
        </p:nvSpPr>
        <p:spPr bwMode="auto">
          <a:xfrm rot="5400000" flipH="1" flipV="1">
            <a:off x="6172200" y="3429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3001963" y="2667000"/>
          <a:ext cx="388937" cy="752475"/>
        </p:xfrm>
        <a:graphic>
          <a:graphicData uri="http://schemas.openxmlformats.org/presentationml/2006/ole">
            <p:oleObj spid="_x0000_s64545" name="Equation" r:id="rId5" imgW="203040" imgH="393480" progId="Equation.3">
              <p:embed/>
            </p:oleObj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4495800" y="2667000"/>
          <a:ext cx="388938" cy="752475"/>
        </p:xfrm>
        <a:graphic>
          <a:graphicData uri="http://schemas.openxmlformats.org/presentationml/2006/ole">
            <p:oleObj spid="_x0000_s64546" name="Equation" r:id="rId6" imgW="203040" imgH="393480" progId="Equation.3">
              <p:embed/>
            </p:oleObj>
          </a:graphicData>
        </a:graphic>
      </p:graphicFrame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6096000" y="2667000"/>
          <a:ext cx="388938" cy="752475"/>
        </p:xfrm>
        <a:graphic>
          <a:graphicData uri="http://schemas.openxmlformats.org/presentationml/2006/ole">
            <p:oleObj spid="_x0000_s64547" name="Equation" r:id="rId7" imgW="203040" imgH="393480" progId="Equation.3">
              <p:embed/>
            </p:oleObj>
          </a:graphicData>
        </a:graphic>
      </p:graphicFrame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3789363" y="5654675"/>
          <a:ext cx="3678237" cy="1073150"/>
        </p:xfrm>
        <a:graphic>
          <a:graphicData uri="http://schemas.openxmlformats.org/presentationml/2006/ole">
            <p:oleObj spid="_x0000_s64548" name="Equation" r:id="rId8" imgW="1523880" imgH="444240" progId="Equation.3">
              <p:embed/>
            </p:oleObj>
          </a:graphicData>
        </a:graphic>
      </p:graphicFrame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3657600" y="51054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257800" y="50292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6AC47-071F-4F48-A9EE-5140E46AC3E7}" type="slidenum">
              <a:rPr lang="en-US"/>
              <a:pPr/>
              <a:t>15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Result: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lvl="1"/>
            <a:r>
              <a:rPr lang="en-US" sz="2400"/>
              <a:t>B</a:t>
            </a:r>
            <a:r>
              <a:rPr lang="en-US" sz="2400" baseline="-25000"/>
              <a:t>i </a:t>
            </a:r>
            <a:r>
              <a:rPr lang="en-US" sz="2400"/>
              <a:t>= Value of Bit i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685925" y="3095625"/>
          <a:ext cx="4694238" cy="1095375"/>
        </p:xfrm>
        <a:graphic>
          <a:graphicData uri="http://schemas.openxmlformats.org/presentationml/2006/ole">
            <p:oleObj spid="_x0000_s62469" name="Equation" r:id="rId3" imgW="1904760" imgH="444240" progId="Equation.3">
              <p:embed/>
            </p:oleObj>
          </a:graphicData>
        </a:graphic>
      </p:graphicFrame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1752600" y="4495800"/>
            <a:ext cx="5334000" cy="2209800"/>
            <a:chOff x="700" y="1200"/>
            <a:chExt cx="4820" cy="2496"/>
          </a:xfrm>
        </p:grpSpPr>
        <p:pic>
          <p:nvPicPr>
            <p:cNvPr id="62472" name="Picture 8"/>
            <p:cNvPicPr>
              <a:picLocks noChangeAspect="1" noChangeArrowheads="1"/>
            </p:cNvPicPr>
            <p:nvPr/>
          </p:nvPicPr>
          <p:blipFill>
            <a:blip r:embed="rId4"/>
            <a:srcRect l="22105" t="6741"/>
            <a:stretch>
              <a:fillRect/>
            </a:stretch>
          </p:blipFill>
          <p:spPr bwMode="auto">
            <a:xfrm>
              <a:off x="1695" y="1287"/>
              <a:ext cx="3825" cy="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473" name="Picture 9" descr="dac2"/>
            <p:cNvPicPr>
              <a:picLocks noChangeAspect="1" noChangeArrowheads="1"/>
            </p:cNvPicPr>
            <p:nvPr/>
          </p:nvPicPr>
          <p:blipFill>
            <a:blip r:embed="rId5" cstate="print"/>
            <a:srcRect l="14165" t="19421" r="46410" b="36557"/>
            <a:stretch>
              <a:fillRect/>
            </a:stretch>
          </p:blipFill>
          <p:spPr bwMode="auto">
            <a:xfrm>
              <a:off x="1056" y="1200"/>
              <a:ext cx="668" cy="1045"/>
            </a:xfrm>
            <a:prstGeom prst="rect">
              <a:avLst/>
            </a:prstGeom>
            <a:noFill/>
          </p:spPr>
        </p:pic>
        <p:pic>
          <p:nvPicPr>
            <p:cNvPr id="62474" name="Picture 10"/>
            <p:cNvPicPr>
              <a:picLocks noChangeAspect="1" noChangeArrowheads="1"/>
            </p:cNvPicPr>
            <p:nvPr/>
          </p:nvPicPr>
          <p:blipFill>
            <a:blip r:embed="rId6"/>
            <a:srcRect l="62105" t="91573" r="31580"/>
            <a:stretch>
              <a:fillRect/>
            </a:stretch>
          </p:blipFill>
          <p:spPr bwMode="auto">
            <a:xfrm rot="-21600000">
              <a:off x="912" y="2256"/>
              <a:ext cx="2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475" name="Picture 11"/>
            <p:cNvPicPr>
              <a:picLocks noChangeAspect="1" noChangeArrowheads="1"/>
            </p:cNvPicPr>
            <p:nvPr/>
          </p:nvPicPr>
          <p:blipFill>
            <a:blip r:embed="rId6"/>
            <a:srcRect l="52155" t="14828" r="41678" b="57327"/>
            <a:stretch>
              <a:fillRect/>
            </a:stretch>
          </p:blipFill>
          <p:spPr bwMode="auto">
            <a:xfrm>
              <a:off x="700" y="1440"/>
              <a:ext cx="356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638800" y="5562600"/>
            <a:ext cx="304800" cy="76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H="1">
            <a:off x="5715000" y="4953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6232525" y="4611688"/>
            <a:ext cx="46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i="1" baseline="-25000"/>
              <a:t>f</a:t>
            </a:r>
            <a:endParaRPr lang="en-US" i="1"/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2349500" y="2149475"/>
          <a:ext cx="3756025" cy="1063625"/>
        </p:xfrm>
        <a:graphic>
          <a:graphicData uri="http://schemas.openxmlformats.org/presentationml/2006/ole">
            <p:oleObj spid="_x0000_s62481" name="Equation" r:id="rId7" imgW="15238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C4F09-1B56-4639-97F6-D001ED835DA4}" type="slidenum">
              <a:rPr lang="en-US"/>
              <a:pPr/>
              <a:t>16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1000" cy="3886200"/>
          </a:xfrm>
        </p:spPr>
        <p:txBody>
          <a:bodyPr/>
          <a:lstStyle/>
          <a:p>
            <a:r>
              <a:rPr lang="en-US" sz="2800"/>
              <a:t>If R</a:t>
            </a:r>
            <a:r>
              <a:rPr lang="en-US" sz="2800" baseline="-25000"/>
              <a:t>f</a:t>
            </a:r>
            <a:r>
              <a:rPr lang="en-US" sz="2800"/>
              <a:t> = 6R, V</a:t>
            </a:r>
            <a:r>
              <a:rPr lang="en-US" sz="2800" baseline="-25000"/>
              <a:t>OUT</a:t>
            </a:r>
            <a:r>
              <a:rPr lang="en-US" sz="2800"/>
              <a:t> is same as Binary Weighted: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lvl="1"/>
            <a:r>
              <a:rPr lang="en-US" sz="2400"/>
              <a:t>B</a:t>
            </a:r>
            <a:r>
              <a:rPr lang="en-US" sz="2400" baseline="-25000"/>
              <a:t>i </a:t>
            </a:r>
            <a:r>
              <a:rPr lang="en-US" sz="2400"/>
              <a:t>= Value of Bit i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540000" y="3540125"/>
          <a:ext cx="3328988" cy="1031875"/>
        </p:xfrm>
        <a:graphic>
          <a:graphicData uri="http://schemas.openxmlformats.org/presentationml/2006/ole">
            <p:oleObj spid="_x0000_s63492" name="Equation" r:id="rId3" imgW="1269720" imgH="393480" progId="Equation.3">
              <p:embed/>
            </p:oleObj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>
            <p:ph sz="quarter" idx="2"/>
          </p:nvPr>
        </p:nvGraphicFramePr>
        <p:xfrm>
          <a:off x="3027363" y="2667000"/>
          <a:ext cx="2314575" cy="896938"/>
        </p:xfrm>
        <a:graphic>
          <a:graphicData uri="http://schemas.openxmlformats.org/presentationml/2006/ole">
            <p:oleObj spid="_x0000_s63502" name="Equation" r:id="rId4" imgW="10159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8FFD6-7EDB-46D8-9721-233E02A76621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67621" name="Group 37"/>
          <p:cNvGrpSpPr>
            <a:grpSpLocks/>
          </p:cNvGrpSpPr>
          <p:nvPr/>
        </p:nvGrpSpPr>
        <p:grpSpPr bwMode="auto">
          <a:xfrm>
            <a:off x="277813" y="4062413"/>
            <a:ext cx="5970587" cy="2338387"/>
            <a:chOff x="175" y="2559"/>
            <a:chExt cx="3761" cy="1473"/>
          </a:xfrm>
        </p:grpSpPr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293" y="2559"/>
            <a:ext cx="3427" cy="1473"/>
          </p:xfrm>
          <a:graphic>
            <a:graphicData uri="http://schemas.openxmlformats.org/presentationml/2006/ole">
              <p:oleObj spid="_x0000_s67610" name="Bitmap Image" r:id="rId3" imgW="4686954" imgH="2000000" progId="Paint.Picture">
                <p:embed/>
              </p:oleObj>
            </a:graphicData>
          </a:graphic>
        </p:graphicFrame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845" y="3115"/>
            <a:ext cx="161" cy="225"/>
          </p:xfrm>
          <a:graphic>
            <a:graphicData uri="http://schemas.openxmlformats.org/presentationml/2006/ole">
              <p:oleObj spid="_x0000_s67589" name="Equation" r:id="rId4" imgW="164880" imgH="228600" progId="Equation.3">
                <p:embed/>
              </p:oleObj>
            </a:graphicData>
          </a:graphic>
        </p:graphicFrame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624" y="3391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  <a:r>
                <a:rPr lang="en-US" sz="1800" baseline="-25000"/>
                <a:t>REF</a:t>
              </a:r>
              <a:endParaRPr lang="en-US" sz="1800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175" y="283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726" y="271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475" y="271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2263" y="271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2932" y="2678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2R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695" y="283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2R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1948" y="283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2R</a:t>
              </a: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1199" y="283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2R</a:t>
              </a: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2932" y="3313"/>
              <a:ext cx="10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Op-Amp input</a:t>
              </a:r>
            </a:p>
            <a:p>
              <a:r>
                <a:rPr lang="en-US" sz="1800"/>
                <a:t>“Ground”</a:t>
              </a:r>
            </a:p>
          </p:txBody>
        </p:sp>
        <p:sp>
          <p:nvSpPr>
            <p:cNvPr id="67600" name="AutoShape 16"/>
            <p:cNvSpPr>
              <a:spLocks noChangeArrowheads="1"/>
            </p:cNvSpPr>
            <p:nvPr/>
          </p:nvSpPr>
          <p:spPr bwMode="auto">
            <a:xfrm flipV="1">
              <a:off x="1081" y="3154"/>
              <a:ext cx="92" cy="8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687" y="3709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  <a:r>
                <a:rPr lang="en-US" baseline="-25000"/>
                <a:t>0</a:t>
              </a:r>
            </a:p>
          </p:txBody>
        </p:sp>
        <p:sp>
          <p:nvSpPr>
            <p:cNvPr id="67612" name="AutoShape 28"/>
            <p:cNvSpPr>
              <a:spLocks noChangeArrowheads="1"/>
            </p:cNvSpPr>
            <p:nvPr/>
          </p:nvSpPr>
          <p:spPr bwMode="auto">
            <a:xfrm flipV="1">
              <a:off x="2577" y="3154"/>
              <a:ext cx="93" cy="8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2184" y="3669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  <a:r>
                <a:rPr lang="en-US" baseline="-25000"/>
                <a:t>2</a:t>
              </a:r>
            </a:p>
          </p:txBody>
        </p:sp>
        <p:graphicFrame>
          <p:nvGraphicFramePr>
            <p:cNvPr id="67614" name="Object 30"/>
            <p:cNvGraphicFramePr>
              <a:graphicFrameLocks noChangeAspect="1"/>
            </p:cNvGraphicFramePr>
            <p:nvPr/>
          </p:nvGraphicFramePr>
          <p:xfrm>
            <a:off x="2381" y="3075"/>
            <a:ext cx="162" cy="225"/>
          </p:xfrm>
          <a:graphic>
            <a:graphicData uri="http://schemas.openxmlformats.org/presentationml/2006/ole">
              <p:oleObj spid="_x0000_s67614" name="Equation" r:id="rId5" imgW="164880" imgH="228600" progId="Equation.3">
                <p:embed/>
              </p:oleObj>
            </a:graphicData>
          </a:graphic>
        </p:graphicFrame>
        <p:sp>
          <p:nvSpPr>
            <p:cNvPr id="67615" name="Text Box 31"/>
            <p:cNvSpPr txBox="1">
              <a:spLocks noChangeArrowheads="1"/>
            </p:cNvSpPr>
            <p:nvPr/>
          </p:nvSpPr>
          <p:spPr bwMode="auto">
            <a:xfrm>
              <a:off x="2145" y="3391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  <a:r>
                <a:rPr lang="en-US" sz="1800" baseline="-25000"/>
                <a:t>REF</a:t>
              </a:r>
              <a:endParaRPr lang="en-US" sz="1800"/>
            </a:p>
          </p:txBody>
        </p:sp>
      </p:grp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R-2R Ladder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6482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Example: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Input = (101)</a:t>
            </a:r>
            <a:r>
              <a:rPr lang="en-US" sz="2400" baseline="-25000"/>
              <a:t>2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V</a:t>
            </a:r>
            <a:r>
              <a:rPr lang="en-US" sz="2400" baseline="-25000"/>
              <a:t>REF </a:t>
            </a:r>
            <a:r>
              <a:rPr lang="en-US" sz="2400"/>
              <a:t>= 10 V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 = 2 </a:t>
            </a:r>
            <a:r>
              <a:rPr lang="el-GR" sz="2400">
                <a:cs typeface="Arial" pitchFamily="34" charset="0"/>
              </a:rPr>
              <a:t>Ω</a:t>
            </a:r>
            <a:endParaRPr lang="en-US" sz="240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cs typeface="Arial" pitchFamily="34" charset="0"/>
              </a:rPr>
              <a:t>R</a:t>
            </a:r>
            <a:r>
              <a:rPr lang="en-US" sz="2400" baseline="-25000">
                <a:cs typeface="Arial" pitchFamily="34" charset="0"/>
              </a:rPr>
              <a:t>f</a:t>
            </a:r>
            <a:r>
              <a:rPr lang="en-US" sz="2400">
                <a:cs typeface="Arial" pitchFamily="34" charset="0"/>
              </a:rPr>
              <a:t> = 2R</a:t>
            </a:r>
            <a:endParaRPr lang="el-GR" sz="2400">
              <a:cs typeface="Arial" pitchFamily="34" charset="0"/>
            </a:endParaRPr>
          </a:p>
        </p:txBody>
      </p:sp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4038600" y="1828800"/>
          <a:ext cx="4914900" cy="955675"/>
        </p:xfrm>
        <a:graphic>
          <a:graphicData uri="http://schemas.openxmlformats.org/presentationml/2006/ole">
            <p:oleObj spid="_x0000_s67608" name="Equation" r:id="rId6" imgW="2286000" imgH="444240" progId="Equation.3">
              <p:embed/>
            </p:oleObj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5105400" y="2636838"/>
          <a:ext cx="3810000" cy="846137"/>
        </p:xfrm>
        <a:graphic>
          <a:graphicData uri="http://schemas.openxmlformats.org/presentationml/2006/ole">
            <p:oleObj spid="_x0000_s67607" name="Equation" r:id="rId7" imgW="1790640" imgH="393480" progId="Equation.3">
              <p:embed/>
            </p:oleObj>
          </a:graphicData>
        </a:graphic>
      </p:graphicFrame>
      <p:graphicFrame>
        <p:nvGraphicFramePr>
          <p:cNvPr id="67620" name="Object 36"/>
          <p:cNvGraphicFramePr>
            <a:graphicFrameLocks noChangeAspect="1"/>
          </p:cNvGraphicFramePr>
          <p:nvPr/>
        </p:nvGraphicFramePr>
        <p:xfrm>
          <a:off x="5275263" y="3398838"/>
          <a:ext cx="3594100" cy="519112"/>
        </p:xfrm>
        <a:graphic>
          <a:graphicData uri="http://schemas.openxmlformats.org/presentationml/2006/ole">
            <p:oleObj spid="_x0000_s67620" name="Equation" r:id="rId8" imgW="16887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DD8AC-B57A-481F-ABBC-5446C3132685}" type="slidenum">
              <a:rPr lang="en-US"/>
              <a:pPr/>
              <a:t>18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Pros &amp; Cons</a:t>
            </a:r>
          </a:p>
        </p:txBody>
      </p:sp>
      <p:graphicFrame>
        <p:nvGraphicFramePr>
          <p:cNvPr id="68652" name="Group 4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356418"/>
        </p:xfrm>
        <a:graphic>
          <a:graphicData uri="http://schemas.openxmlformats.org/drawingml/2006/table">
            <a:tbl>
              <a:tblPr/>
              <a:tblGrid>
                <a:gridCol w="1066800"/>
                <a:gridCol w="3352800"/>
                <a:gridCol w="3810000"/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v-S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Weighted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R-2R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Easily understood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Only 2 resistor values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Easier implementation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Easier to manufacture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Faster response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Limited to ~ 8 bits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Large # of resistors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Susceptible to noise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Expensive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Greater 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More confusing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8480B-68FB-4948-BA11-69B5AB8F26D6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Digital to Analog Converters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lvl="1"/>
            <a:r>
              <a:rPr lang="en-US"/>
              <a:t>Performance Specifications</a:t>
            </a:r>
          </a:p>
          <a:p>
            <a:endParaRPr lang="en-US"/>
          </a:p>
          <a:p>
            <a:pPr lvl="1"/>
            <a:r>
              <a:rPr lang="en-US"/>
              <a:t>Common Applications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438400" y="6172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i="1">
                <a:latin typeface="Times New Roman" pitchFamily="18" charset="0"/>
              </a:rPr>
              <a:t>Presented by: Mark Hunkele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BCB79-47DC-4E2C-AF3C-355719F81050}" type="slidenum">
              <a:rPr lang="en-US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Outline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r>
              <a:rPr lang="en-US"/>
              <a:t>Types</a:t>
            </a:r>
          </a:p>
          <a:p>
            <a:r>
              <a:rPr lang="en-US"/>
              <a:t>Performance Characteristics</a:t>
            </a:r>
          </a:p>
          <a:p>
            <a:r>
              <a:rPr lang="en-US"/>
              <a:t>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BDC569-B86D-4A11-8354-83D4B31E6EC6}" type="slidenum">
              <a:rPr lang="en-US"/>
              <a:pPr/>
              <a:t>20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2438" cy="733425"/>
          </a:xfrm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</a:rPr>
              <a:t>Digital to Analog Converters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/>
              <a:t>	-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Specifications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6400800" cy="3886200"/>
          </a:xfrm>
        </p:spPr>
        <p:txBody>
          <a:bodyPr/>
          <a:lstStyle/>
          <a:p>
            <a:r>
              <a:rPr lang="en-US"/>
              <a:t>Resolution</a:t>
            </a:r>
          </a:p>
          <a:p>
            <a:r>
              <a:rPr lang="en-US"/>
              <a:t>Reference Voltages</a:t>
            </a:r>
          </a:p>
          <a:p>
            <a:r>
              <a:rPr lang="en-US"/>
              <a:t>Settling Time</a:t>
            </a:r>
          </a:p>
          <a:p>
            <a:r>
              <a:rPr lang="en-US"/>
              <a:t>Linearity</a:t>
            </a:r>
          </a:p>
          <a:p>
            <a:r>
              <a:rPr lang="en-US"/>
              <a:t>Speed</a:t>
            </a:r>
          </a:p>
          <a:p>
            <a:r>
              <a:rPr lang="en-US"/>
              <a:t>Errors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9A07C7-2056-432A-8673-9A106EF2639D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/>
              <a:t>Resolution:</a:t>
            </a:r>
            <a:r>
              <a:rPr lang="en-US"/>
              <a:t> is the amount of variance in output voltage for every change of the LSB in the digital input.</a:t>
            </a:r>
          </a:p>
          <a:p>
            <a:pPr>
              <a:lnSpc>
                <a:spcPct val="90000"/>
              </a:lnSpc>
            </a:pPr>
            <a:r>
              <a:rPr lang="en-US"/>
              <a:t>How closely can we approximate the desired output signal(Higher Res. = finer detail=smaller Voltage divisions)</a:t>
            </a:r>
          </a:p>
          <a:p>
            <a:pPr>
              <a:lnSpc>
                <a:spcPct val="90000"/>
              </a:lnSpc>
            </a:pPr>
            <a:r>
              <a:rPr lang="en-US"/>
              <a:t>A common DAC has a 8 - 12 bit Resolution</a:t>
            </a:r>
          </a:p>
          <a:p>
            <a:pPr>
              <a:lnSpc>
                <a:spcPct val="90000"/>
              </a:lnSpc>
            </a:pPr>
            <a:endParaRPr lang="en-US" u="sng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1800"/>
              <a:t/>
            </a:r>
            <a:br>
              <a:rPr lang="en-US" sz="1800"/>
            </a:br>
            <a:r>
              <a:rPr lang="en-US" sz="2400"/>
              <a:t>	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Resolution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905000" y="5638800"/>
          <a:ext cx="3927475" cy="1014413"/>
        </p:xfrm>
        <a:graphic>
          <a:graphicData uri="http://schemas.openxmlformats.org/presentationml/2006/ole">
            <p:oleObj spid="_x0000_s74756" name="Microsoft Equation 3.0" r:id="rId3" imgW="1523880" imgH="393480" progId="Equation.3">
              <p:embed/>
            </p:oleObj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248400" y="60198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 = Number of bits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D0F1B1-5E8C-4D9D-B0CC-FF001799C0E5}" type="slidenum">
              <a:rPr lang="en-US"/>
              <a:pPr/>
              <a:t>22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192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-Resolution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305425" y="2209800"/>
            <a:ext cx="383857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u="sng">
                <a:latin typeface="Times New Roman" pitchFamily="18" charset="0"/>
              </a:rPr>
              <a:t>Better Resolution(3 bit)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Times New Roman" pitchFamily="18" charset="0"/>
              </a:rPr>
              <a:t>Poor Resolution(1 bit)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228600" y="2819400"/>
            <a:ext cx="4343400" cy="4038600"/>
            <a:chOff x="144" y="1776"/>
            <a:chExt cx="2736" cy="2544"/>
          </a:xfrm>
        </p:grpSpPr>
        <p:sp>
          <p:nvSpPr>
            <p:cNvPr id="75782" name="Line 6"/>
            <p:cNvSpPr>
              <a:spLocks noChangeShapeType="1"/>
            </p:cNvSpPr>
            <p:nvPr/>
          </p:nvSpPr>
          <p:spPr bwMode="auto">
            <a:xfrm flipV="1">
              <a:off x="480" y="196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336" y="369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240" y="17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V</a:t>
              </a:r>
              <a:r>
                <a:rPr lang="en-US" sz="1800">
                  <a:latin typeface="Times New Roman" pitchFamily="18" charset="0"/>
                </a:rPr>
                <a:t>out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5785" name="Freeform 9"/>
            <p:cNvSpPr>
              <a:spLocks/>
            </p:cNvSpPr>
            <p:nvPr/>
          </p:nvSpPr>
          <p:spPr bwMode="auto">
            <a:xfrm>
              <a:off x="480" y="2448"/>
              <a:ext cx="2064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1008" y="0"/>
                </a:cxn>
                <a:cxn ang="0">
                  <a:pos x="2064" y="1248"/>
                </a:cxn>
              </a:cxnLst>
              <a:rect l="0" t="0" r="r" b="b"/>
              <a:pathLst>
                <a:path w="2064" h="1248">
                  <a:moveTo>
                    <a:pt x="0" y="1248"/>
                  </a:moveTo>
                  <a:cubicBezTo>
                    <a:pt x="332" y="624"/>
                    <a:pt x="664" y="0"/>
                    <a:pt x="1008" y="0"/>
                  </a:cubicBezTo>
                  <a:cubicBezTo>
                    <a:pt x="1352" y="0"/>
                    <a:pt x="1708" y="624"/>
                    <a:pt x="2064" y="124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86" name="Freeform 10"/>
            <p:cNvSpPr>
              <a:spLocks/>
            </p:cNvSpPr>
            <p:nvPr/>
          </p:nvSpPr>
          <p:spPr bwMode="auto">
            <a:xfrm>
              <a:off x="480" y="2592"/>
              <a:ext cx="2064" cy="1104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720" y="1104"/>
                </a:cxn>
                <a:cxn ang="0">
                  <a:pos x="720" y="0"/>
                </a:cxn>
                <a:cxn ang="0">
                  <a:pos x="1296" y="0"/>
                </a:cxn>
                <a:cxn ang="0">
                  <a:pos x="1296" y="1104"/>
                </a:cxn>
                <a:cxn ang="0">
                  <a:pos x="2064" y="1104"/>
                </a:cxn>
              </a:cxnLst>
              <a:rect l="0" t="0" r="r" b="b"/>
              <a:pathLst>
                <a:path w="2064" h="1104">
                  <a:moveTo>
                    <a:pt x="0" y="1104"/>
                  </a:moveTo>
                  <a:lnTo>
                    <a:pt x="720" y="1104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296" y="1104"/>
                  </a:lnTo>
                  <a:lnTo>
                    <a:pt x="2064" y="110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1488" y="2064"/>
              <a:ext cx="12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Desired Analog signal</a:t>
              </a: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1920" y="240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672" y="3878"/>
              <a:ext cx="120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Approximate output</a:t>
              </a: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 flipH="1" flipV="1">
              <a:off x="1008" y="3408"/>
              <a:ext cx="144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384" y="26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 rot="16200000">
              <a:off x="-460" y="276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2 Volt. Levels</a:t>
              </a:r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flipH="1">
              <a:off x="432" y="25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auto">
            <a:xfrm>
              <a:off x="864" y="2592"/>
              <a:ext cx="1344" cy="1104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624" y="0"/>
                </a:cxn>
                <a:cxn ang="0">
                  <a:pos x="1344" y="1104"/>
                </a:cxn>
              </a:cxnLst>
              <a:rect l="0" t="0" r="r" b="b"/>
              <a:pathLst>
                <a:path w="1344" h="1104">
                  <a:moveTo>
                    <a:pt x="0" y="1104"/>
                  </a:moveTo>
                  <a:lnTo>
                    <a:pt x="624" y="0"/>
                  </a:lnTo>
                  <a:lnTo>
                    <a:pt x="1344" y="110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1920" y="3792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Digital Input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790" y="36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2112" y="364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</p:grpSp>
      <p:grpSp>
        <p:nvGrpSpPr>
          <p:cNvPr id="75799" name="Group 23"/>
          <p:cNvGrpSpPr>
            <a:grpSpLocks/>
          </p:cNvGrpSpPr>
          <p:nvPr/>
        </p:nvGrpSpPr>
        <p:grpSpPr bwMode="auto">
          <a:xfrm>
            <a:off x="4575175" y="2819400"/>
            <a:ext cx="4721225" cy="3910013"/>
            <a:chOff x="2882" y="1776"/>
            <a:chExt cx="2974" cy="2463"/>
          </a:xfrm>
        </p:grpSpPr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4800" y="374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Digital Input</a:t>
              </a:r>
            </a:p>
          </p:txBody>
        </p:sp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 flipV="1">
              <a:off x="3246" y="196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3089" y="3696"/>
              <a:ext cx="2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2985" y="1776"/>
              <a:ext cx="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V</a:t>
              </a:r>
              <a:r>
                <a:rPr lang="en-US" sz="1800">
                  <a:latin typeface="Times New Roman" pitchFamily="18" charset="0"/>
                </a:rPr>
                <a:t>out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5804" name="Freeform 28"/>
            <p:cNvSpPr>
              <a:spLocks/>
            </p:cNvSpPr>
            <p:nvPr/>
          </p:nvSpPr>
          <p:spPr bwMode="auto">
            <a:xfrm>
              <a:off x="3246" y="2448"/>
              <a:ext cx="2252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1008" y="0"/>
                </a:cxn>
                <a:cxn ang="0">
                  <a:pos x="2064" y="1248"/>
                </a:cxn>
              </a:cxnLst>
              <a:rect l="0" t="0" r="r" b="b"/>
              <a:pathLst>
                <a:path w="2064" h="1248">
                  <a:moveTo>
                    <a:pt x="0" y="1248"/>
                  </a:moveTo>
                  <a:cubicBezTo>
                    <a:pt x="332" y="624"/>
                    <a:pt x="664" y="0"/>
                    <a:pt x="1008" y="0"/>
                  </a:cubicBezTo>
                  <a:cubicBezTo>
                    <a:pt x="1352" y="0"/>
                    <a:pt x="1708" y="624"/>
                    <a:pt x="2064" y="124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4346" y="2064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Desired Analog signal</a:t>
              </a:r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 flipH="1">
              <a:off x="4817" y="2400"/>
              <a:ext cx="5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07" name="Text Box 31"/>
            <p:cNvSpPr txBox="1">
              <a:spLocks noChangeArrowheads="1"/>
            </p:cNvSpPr>
            <p:nvPr/>
          </p:nvSpPr>
          <p:spPr bwMode="auto">
            <a:xfrm>
              <a:off x="3518" y="3797"/>
              <a:ext cx="130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Approximate output</a:t>
              </a:r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 flipV="1">
              <a:off x="3937" y="2708"/>
              <a:ext cx="97" cy="10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 flipH="1">
              <a:off x="3142" y="2457"/>
              <a:ext cx="5" cy="1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 rot="16200000">
              <a:off x="2278" y="2762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8 Volt. Levels</a:t>
              </a:r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 flipV="1">
              <a:off x="3204" y="3518"/>
              <a:ext cx="2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3194" y="3213"/>
              <a:ext cx="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>
              <a:off x="3194" y="3021"/>
              <a:ext cx="6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3191" y="2832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3194" y="2649"/>
              <a:ext cx="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 flipV="1">
              <a:off x="3204" y="3375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7" name="Freeform 41"/>
            <p:cNvSpPr>
              <a:spLocks/>
            </p:cNvSpPr>
            <p:nvPr/>
          </p:nvSpPr>
          <p:spPr bwMode="auto">
            <a:xfrm>
              <a:off x="3256" y="2475"/>
              <a:ext cx="2259" cy="1236"/>
            </a:xfrm>
            <a:custGeom>
              <a:avLst/>
              <a:gdLst/>
              <a:ahLst/>
              <a:cxnLst>
                <a:cxn ang="0">
                  <a:pos x="0" y="1236"/>
                </a:cxn>
                <a:cxn ang="0">
                  <a:pos x="96" y="1236"/>
                </a:cxn>
                <a:cxn ang="0">
                  <a:pos x="96" y="1044"/>
                </a:cxn>
                <a:cxn ang="0">
                  <a:pos x="192" y="1044"/>
                </a:cxn>
                <a:cxn ang="0">
                  <a:pos x="192" y="900"/>
                </a:cxn>
                <a:cxn ang="0">
                  <a:pos x="261" y="891"/>
                </a:cxn>
                <a:cxn ang="0">
                  <a:pos x="261" y="738"/>
                </a:cxn>
                <a:cxn ang="0">
                  <a:pos x="378" y="729"/>
                </a:cxn>
                <a:cxn ang="0">
                  <a:pos x="378" y="540"/>
                </a:cxn>
                <a:cxn ang="0">
                  <a:pos x="495" y="540"/>
                </a:cxn>
                <a:cxn ang="0">
                  <a:pos x="495" y="369"/>
                </a:cxn>
                <a:cxn ang="0">
                  <a:pos x="657" y="351"/>
                </a:cxn>
                <a:cxn ang="0">
                  <a:pos x="666" y="162"/>
                </a:cxn>
                <a:cxn ang="0">
                  <a:pos x="864" y="153"/>
                </a:cxn>
                <a:cxn ang="0">
                  <a:pos x="864" y="0"/>
                </a:cxn>
                <a:cxn ang="0">
                  <a:pos x="1107" y="0"/>
                </a:cxn>
                <a:cxn ang="0">
                  <a:pos x="1104" y="132"/>
                </a:cxn>
                <a:cxn ang="0">
                  <a:pos x="1344" y="132"/>
                </a:cxn>
                <a:cxn ang="0">
                  <a:pos x="1341" y="360"/>
                </a:cxn>
                <a:cxn ang="0">
                  <a:pos x="1503" y="360"/>
                </a:cxn>
                <a:cxn ang="0">
                  <a:pos x="1503" y="540"/>
                </a:cxn>
                <a:cxn ang="0">
                  <a:pos x="1638" y="540"/>
                </a:cxn>
                <a:cxn ang="0">
                  <a:pos x="1638" y="711"/>
                </a:cxn>
                <a:cxn ang="0">
                  <a:pos x="1776" y="708"/>
                </a:cxn>
                <a:cxn ang="0">
                  <a:pos x="1773" y="900"/>
                </a:cxn>
                <a:cxn ang="0">
                  <a:pos x="1863" y="900"/>
                </a:cxn>
                <a:cxn ang="0">
                  <a:pos x="1863" y="1071"/>
                </a:cxn>
                <a:cxn ang="0">
                  <a:pos x="1980" y="1071"/>
                </a:cxn>
                <a:cxn ang="0">
                  <a:pos x="1980" y="1224"/>
                </a:cxn>
                <a:cxn ang="0">
                  <a:pos x="2070" y="1215"/>
                </a:cxn>
              </a:cxnLst>
              <a:rect l="0" t="0" r="r" b="b"/>
              <a:pathLst>
                <a:path w="2070" h="1236">
                  <a:moveTo>
                    <a:pt x="0" y="1236"/>
                  </a:moveTo>
                  <a:lnTo>
                    <a:pt x="96" y="1236"/>
                  </a:lnTo>
                  <a:lnTo>
                    <a:pt x="96" y="1044"/>
                  </a:lnTo>
                  <a:lnTo>
                    <a:pt x="192" y="1044"/>
                  </a:lnTo>
                  <a:lnTo>
                    <a:pt x="192" y="900"/>
                  </a:lnTo>
                  <a:lnTo>
                    <a:pt x="261" y="891"/>
                  </a:lnTo>
                  <a:lnTo>
                    <a:pt x="261" y="738"/>
                  </a:lnTo>
                  <a:lnTo>
                    <a:pt x="378" y="729"/>
                  </a:lnTo>
                  <a:lnTo>
                    <a:pt x="378" y="540"/>
                  </a:lnTo>
                  <a:lnTo>
                    <a:pt x="495" y="540"/>
                  </a:lnTo>
                  <a:lnTo>
                    <a:pt x="495" y="369"/>
                  </a:lnTo>
                  <a:lnTo>
                    <a:pt x="657" y="351"/>
                  </a:lnTo>
                  <a:lnTo>
                    <a:pt x="666" y="162"/>
                  </a:lnTo>
                  <a:lnTo>
                    <a:pt x="864" y="153"/>
                  </a:lnTo>
                  <a:lnTo>
                    <a:pt x="864" y="0"/>
                  </a:lnTo>
                  <a:lnTo>
                    <a:pt x="1107" y="0"/>
                  </a:lnTo>
                  <a:lnTo>
                    <a:pt x="1104" y="132"/>
                  </a:lnTo>
                  <a:lnTo>
                    <a:pt x="1344" y="132"/>
                  </a:lnTo>
                  <a:lnTo>
                    <a:pt x="1341" y="360"/>
                  </a:lnTo>
                  <a:lnTo>
                    <a:pt x="1503" y="360"/>
                  </a:lnTo>
                  <a:lnTo>
                    <a:pt x="1503" y="540"/>
                  </a:lnTo>
                  <a:lnTo>
                    <a:pt x="1638" y="540"/>
                  </a:lnTo>
                  <a:lnTo>
                    <a:pt x="1638" y="711"/>
                  </a:lnTo>
                  <a:lnTo>
                    <a:pt x="1776" y="708"/>
                  </a:lnTo>
                  <a:lnTo>
                    <a:pt x="1773" y="900"/>
                  </a:lnTo>
                  <a:lnTo>
                    <a:pt x="1863" y="900"/>
                  </a:lnTo>
                  <a:lnTo>
                    <a:pt x="1863" y="1071"/>
                  </a:lnTo>
                  <a:lnTo>
                    <a:pt x="1980" y="1071"/>
                  </a:lnTo>
                  <a:lnTo>
                    <a:pt x="1980" y="1224"/>
                  </a:lnTo>
                  <a:lnTo>
                    <a:pt x="2070" y="121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8" name="Freeform 42"/>
            <p:cNvSpPr>
              <a:spLocks/>
            </p:cNvSpPr>
            <p:nvPr/>
          </p:nvSpPr>
          <p:spPr bwMode="auto">
            <a:xfrm>
              <a:off x="3305" y="2475"/>
              <a:ext cx="2151" cy="1224"/>
            </a:xfrm>
            <a:custGeom>
              <a:avLst/>
              <a:gdLst/>
              <a:ahLst/>
              <a:cxnLst>
                <a:cxn ang="0">
                  <a:pos x="0" y="1224"/>
                </a:cxn>
                <a:cxn ang="0">
                  <a:pos x="90" y="1044"/>
                </a:cxn>
                <a:cxn ang="0">
                  <a:pos x="189" y="900"/>
                </a:cxn>
                <a:cxn ang="0">
                  <a:pos x="279" y="738"/>
                </a:cxn>
                <a:cxn ang="0">
                  <a:pos x="396" y="540"/>
                </a:cxn>
                <a:cxn ang="0">
                  <a:pos x="522" y="351"/>
                </a:cxn>
                <a:cxn ang="0">
                  <a:pos x="720" y="162"/>
                </a:cxn>
                <a:cxn ang="0">
                  <a:pos x="918" y="0"/>
                </a:cxn>
                <a:cxn ang="0">
                  <a:pos x="1206" y="135"/>
                </a:cxn>
                <a:cxn ang="0">
                  <a:pos x="1377" y="351"/>
                </a:cxn>
                <a:cxn ang="0">
                  <a:pos x="1530" y="531"/>
                </a:cxn>
                <a:cxn ang="0">
                  <a:pos x="1656" y="711"/>
                </a:cxn>
                <a:cxn ang="0">
                  <a:pos x="1773" y="900"/>
                </a:cxn>
                <a:cxn ang="0">
                  <a:pos x="1881" y="1062"/>
                </a:cxn>
                <a:cxn ang="0">
                  <a:pos x="1971" y="1215"/>
                </a:cxn>
              </a:cxnLst>
              <a:rect l="0" t="0" r="r" b="b"/>
              <a:pathLst>
                <a:path w="1971" h="1224">
                  <a:moveTo>
                    <a:pt x="0" y="1224"/>
                  </a:moveTo>
                  <a:lnTo>
                    <a:pt x="90" y="1044"/>
                  </a:lnTo>
                  <a:lnTo>
                    <a:pt x="189" y="900"/>
                  </a:lnTo>
                  <a:lnTo>
                    <a:pt x="279" y="738"/>
                  </a:lnTo>
                  <a:lnTo>
                    <a:pt x="396" y="540"/>
                  </a:lnTo>
                  <a:lnTo>
                    <a:pt x="522" y="351"/>
                  </a:lnTo>
                  <a:lnTo>
                    <a:pt x="720" y="162"/>
                  </a:lnTo>
                  <a:lnTo>
                    <a:pt x="918" y="0"/>
                  </a:lnTo>
                  <a:lnTo>
                    <a:pt x="1206" y="135"/>
                  </a:lnTo>
                  <a:lnTo>
                    <a:pt x="1377" y="351"/>
                  </a:lnTo>
                  <a:lnTo>
                    <a:pt x="1530" y="531"/>
                  </a:lnTo>
                  <a:lnTo>
                    <a:pt x="1656" y="711"/>
                  </a:lnTo>
                  <a:lnTo>
                    <a:pt x="1773" y="900"/>
                  </a:lnTo>
                  <a:lnTo>
                    <a:pt x="1881" y="1062"/>
                  </a:lnTo>
                  <a:lnTo>
                    <a:pt x="1971" y="121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>
              <a:off x="3204" y="2463"/>
              <a:ext cx="1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5820" name="Text Box 44"/>
            <p:cNvSpPr txBox="1">
              <a:spLocks noChangeArrowheads="1"/>
            </p:cNvSpPr>
            <p:nvPr/>
          </p:nvSpPr>
          <p:spPr bwMode="auto">
            <a:xfrm>
              <a:off x="3204" y="3711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000</a:t>
              </a:r>
            </a:p>
          </p:txBody>
        </p:sp>
        <p:sp>
          <p:nvSpPr>
            <p:cNvPr id="75821" name="Text Box 45"/>
            <p:cNvSpPr txBox="1">
              <a:spLocks noChangeArrowheads="1"/>
            </p:cNvSpPr>
            <p:nvPr/>
          </p:nvSpPr>
          <p:spPr bwMode="auto">
            <a:xfrm>
              <a:off x="3360" y="3504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001</a:t>
              </a:r>
            </a:p>
          </p:txBody>
        </p:sp>
        <p:sp>
          <p:nvSpPr>
            <p:cNvPr id="75822" name="Text Box 46"/>
            <p:cNvSpPr txBox="1">
              <a:spLocks noChangeArrowheads="1"/>
            </p:cNvSpPr>
            <p:nvPr/>
          </p:nvSpPr>
          <p:spPr bwMode="auto">
            <a:xfrm>
              <a:off x="3456" y="3360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010</a:t>
              </a:r>
            </a:p>
          </p:txBody>
        </p:sp>
        <p:sp>
          <p:nvSpPr>
            <p:cNvPr id="75823" name="Text Box 47"/>
            <p:cNvSpPr txBox="1">
              <a:spLocks noChangeArrowheads="1"/>
            </p:cNvSpPr>
            <p:nvPr/>
          </p:nvSpPr>
          <p:spPr bwMode="auto">
            <a:xfrm>
              <a:off x="3552" y="3183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011</a:t>
              </a:r>
            </a:p>
          </p:txBody>
        </p:sp>
        <p:sp>
          <p:nvSpPr>
            <p:cNvPr id="75824" name="Text Box 48"/>
            <p:cNvSpPr txBox="1">
              <a:spLocks noChangeArrowheads="1"/>
            </p:cNvSpPr>
            <p:nvPr/>
          </p:nvSpPr>
          <p:spPr bwMode="auto">
            <a:xfrm>
              <a:off x="3704" y="3000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100</a:t>
              </a:r>
            </a:p>
          </p:txBody>
        </p:sp>
        <p:sp>
          <p:nvSpPr>
            <p:cNvPr id="75825" name="Text Box 49"/>
            <p:cNvSpPr txBox="1">
              <a:spLocks noChangeArrowheads="1"/>
            </p:cNvSpPr>
            <p:nvPr/>
          </p:nvSpPr>
          <p:spPr bwMode="auto">
            <a:xfrm>
              <a:off x="3800" y="2816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101</a:t>
              </a:r>
            </a:p>
          </p:txBody>
        </p:sp>
        <p:sp>
          <p:nvSpPr>
            <p:cNvPr id="75826" name="Text Box 50"/>
            <p:cNvSpPr txBox="1">
              <a:spLocks noChangeArrowheads="1"/>
            </p:cNvSpPr>
            <p:nvPr/>
          </p:nvSpPr>
          <p:spPr bwMode="auto">
            <a:xfrm>
              <a:off x="4024" y="2623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110</a:t>
              </a:r>
            </a:p>
          </p:txBody>
        </p:sp>
        <p:sp>
          <p:nvSpPr>
            <p:cNvPr id="75827" name="Text Box 51"/>
            <p:cNvSpPr txBox="1">
              <a:spLocks noChangeArrowheads="1"/>
            </p:cNvSpPr>
            <p:nvPr/>
          </p:nvSpPr>
          <p:spPr bwMode="auto">
            <a:xfrm>
              <a:off x="4208" y="2477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111</a:t>
              </a:r>
            </a:p>
          </p:txBody>
        </p:sp>
        <p:sp>
          <p:nvSpPr>
            <p:cNvPr id="75828" name="Text Box 52"/>
            <p:cNvSpPr txBox="1">
              <a:spLocks noChangeArrowheads="1"/>
            </p:cNvSpPr>
            <p:nvPr/>
          </p:nvSpPr>
          <p:spPr bwMode="auto">
            <a:xfrm>
              <a:off x="4416" y="2592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110</a:t>
              </a:r>
            </a:p>
          </p:txBody>
        </p:sp>
        <p:sp>
          <p:nvSpPr>
            <p:cNvPr id="75829" name="Text Box 53"/>
            <p:cNvSpPr txBox="1">
              <a:spLocks noChangeArrowheads="1"/>
            </p:cNvSpPr>
            <p:nvPr/>
          </p:nvSpPr>
          <p:spPr bwMode="auto">
            <a:xfrm>
              <a:off x="4624" y="2815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101</a:t>
              </a:r>
            </a:p>
          </p:txBody>
        </p:sp>
        <p:sp>
          <p:nvSpPr>
            <p:cNvPr id="75830" name="Text Box 54"/>
            <p:cNvSpPr txBox="1">
              <a:spLocks noChangeArrowheads="1"/>
            </p:cNvSpPr>
            <p:nvPr/>
          </p:nvSpPr>
          <p:spPr bwMode="auto">
            <a:xfrm>
              <a:off x="4800" y="2999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100</a:t>
              </a:r>
            </a:p>
          </p:txBody>
        </p:sp>
        <p:sp>
          <p:nvSpPr>
            <p:cNvPr id="75831" name="Text Box 55"/>
            <p:cNvSpPr txBox="1">
              <a:spLocks noChangeArrowheads="1"/>
            </p:cNvSpPr>
            <p:nvPr/>
          </p:nvSpPr>
          <p:spPr bwMode="auto">
            <a:xfrm>
              <a:off x="4940" y="3154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011</a:t>
              </a:r>
            </a:p>
          </p:txBody>
        </p:sp>
        <p:sp>
          <p:nvSpPr>
            <p:cNvPr id="75832" name="Text Box 56"/>
            <p:cNvSpPr txBox="1">
              <a:spLocks noChangeArrowheads="1"/>
            </p:cNvSpPr>
            <p:nvPr/>
          </p:nvSpPr>
          <p:spPr bwMode="auto">
            <a:xfrm>
              <a:off x="5071" y="3352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010</a:t>
              </a:r>
            </a:p>
          </p:txBody>
        </p:sp>
        <p:sp>
          <p:nvSpPr>
            <p:cNvPr id="75833" name="Text Box 57"/>
            <p:cNvSpPr txBox="1">
              <a:spLocks noChangeArrowheads="1"/>
            </p:cNvSpPr>
            <p:nvPr/>
          </p:nvSpPr>
          <p:spPr bwMode="auto">
            <a:xfrm>
              <a:off x="5200" y="3522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001</a:t>
              </a:r>
            </a:p>
          </p:txBody>
        </p:sp>
        <p:sp>
          <p:nvSpPr>
            <p:cNvPr id="75834" name="Text Box 58"/>
            <p:cNvSpPr txBox="1">
              <a:spLocks noChangeArrowheads="1"/>
            </p:cNvSpPr>
            <p:nvPr/>
          </p:nvSpPr>
          <p:spPr bwMode="auto">
            <a:xfrm>
              <a:off x="5376" y="3673"/>
              <a:ext cx="2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000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EC9E3-B313-4C3C-A116-66ACB370C240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Reference Voltage</a:t>
            </a:r>
            <a:r>
              <a:rPr lang="en-US"/>
              <a:t>: A specified voltage used to determine how each digital input will be assigned to each voltage division.</a:t>
            </a:r>
          </a:p>
          <a:p>
            <a:r>
              <a:rPr lang="en-US"/>
              <a:t>Types:</a:t>
            </a:r>
          </a:p>
          <a:p>
            <a:pPr lvl="1"/>
            <a:r>
              <a:rPr lang="en-US" u="sng"/>
              <a:t>Non-multiplier:</a:t>
            </a:r>
            <a:r>
              <a:rPr lang="en-US"/>
              <a:t> internal, fixed, and defined by manufacturer</a:t>
            </a:r>
          </a:p>
          <a:p>
            <a:pPr lvl="1"/>
            <a:r>
              <a:rPr lang="en-US" u="sng"/>
              <a:t>Multiplier:</a:t>
            </a:r>
            <a:r>
              <a:rPr lang="en-US"/>
              <a:t> external, variable, user specified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/>
              <a:t>-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Reference Voltage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761D2-28D1-4904-9775-3A502A671C9A}" type="slidenum">
              <a:rPr lang="en-US"/>
              <a:pPr/>
              <a:t>24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2192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/>
              <a:t>-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Reference Voltage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505200" y="6248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Assume 2 bit DAC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343400" y="4114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sz="18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/>
              <a:t>Non-Multiplier</a:t>
            </a:r>
            <a:r>
              <a:rPr lang="en-US" sz="1800" u="sng">
                <a:sym typeface="Wingdings" pitchFamily="2" charset="2"/>
              </a:rPr>
              <a:t>:</a:t>
            </a:r>
            <a:r>
              <a:rPr lang="en-US" sz="1800">
                <a:sym typeface="Wingdings" pitchFamily="2" charset="2"/>
              </a:rPr>
              <a:t> (V</a:t>
            </a:r>
            <a:r>
              <a:rPr lang="en-US" sz="1400">
                <a:sym typeface="Wingdings" pitchFamily="2" charset="2"/>
              </a:rPr>
              <a:t>ref </a:t>
            </a:r>
            <a:r>
              <a:rPr lang="en-US" sz="1800">
                <a:sym typeface="Wingdings" pitchFamily="2" charset="2"/>
              </a:rPr>
              <a:t>= C)</a:t>
            </a:r>
            <a:endParaRPr lang="en-US" sz="1800" u="sng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352800" y="56388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Digital Input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114800" y="3810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sz="1800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495800" y="4191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sz="1800"/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95800" y="4114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sz="1800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495800" y="4800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sz="1800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867400" y="24511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/>
              <a:t>Multiplier:</a:t>
            </a:r>
            <a:r>
              <a:rPr lang="en-US" sz="1800"/>
              <a:t> (</a:t>
            </a:r>
            <a:r>
              <a:rPr lang="en-US" sz="1800">
                <a:solidFill>
                  <a:srgbClr val="FF0000"/>
                </a:solidFill>
              </a:rPr>
              <a:t>V</a:t>
            </a:r>
            <a:r>
              <a:rPr lang="en-US" sz="1400">
                <a:solidFill>
                  <a:srgbClr val="FF0000"/>
                </a:solidFill>
              </a:rPr>
              <a:t>ref</a:t>
            </a:r>
            <a:r>
              <a:rPr lang="en-US" sz="1800">
                <a:solidFill>
                  <a:srgbClr val="FF0000"/>
                </a:solidFill>
              </a:rPr>
              <a:t> = Asin(wt)</a:t>
            </a:r>
            <a:r>
              <a:rPr lang="en-US" sz="18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4648200" y="35179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v-SE" sz="1800"/>
          </a:p>
        </p:txBody>
      </p:sp>
      <p:grpSp>
        <p:nvGrpSpPr>
          <p:cNvPr id="77837" name="Group 13"/>
          <p:cNvGrpSpPr>
            <a:grpSpLocks/>
          </p:cNvGrpSpPr>
          <p:nvPr/>
        </p:nvGrpSpPr>
        <p:grpSpPr bwMode="auto">
          <a:xfrm>
            <a:off x="533400" y="2895600"/>
            <a:ext cx="3668713" cy="2895600"/>
            <a:chOff x="336" y="1824"/>
            <a:chExt cx="2311" cy="1824"/>
          </a:xfrm>
        </p:grpSpPr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V="1">
              <a:off x="624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384" y="345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40" name="Freeform 16"/>
            <p:cNvSpPr>
              <a:spLocks/>
            </p:cNvSpPr>
            <p:nvPr/>
          </p:nvSpPr>
          <p:spPr bwMode="auto">
            <a:xfrm>
              <a:off x="624" y="2256"/>
              <a:ext cx="1968" cy="120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912" y="0"/>
                </a:cxn>
                <a:cxn ang="0">
                  <a:pos x="1968" y="1200"/>
                </a:cxn>
              </a:cxnLst>
              <a:rect l="0" t="0" r="r" b="b"/>
              <a:pathLst>
                <a:path w="1968" h="1200">
                  <a:moveTo>
                    <a:pt x="0" y="1200"/>
                  </a:moveTo>
                  <a:cubicBezTo>
                    <a:pt x="292" y="600"/>
                    <a:pt x="584" y="0"/>
                    <a:pt x="912" y="0"/>
                  </a:cubicBezTo>
                  <a:cubicBezTo>
                    <a:pt x="1240" y="0"/>
                    <a:pt x="1604" y="600"/>
                    <a:pt x="196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62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624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624" y="30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44" name="Freeform 20"/>
            <p:cNvSpPr>
              <a:spLocks/>
            </p:cNvSpPr>
            <p:nvPr/>
          </p:nvSpPr>
          <p:spPr bwMode="auto">
            <a:xfrm>
              <a:off x="624" y="2304"/>
              <a:ext cx="1968" cy="1152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240" y="1152"/>
                </a:cxn>
                <a:cxn ang="0">
                  <a:pos x="240" y="720"/>
                </a:cxn>
                <a:cxn ang="0">
                  <a:pos x="432" y="720"/>
                </a:cxn>
                <a:cxn ang="0">
                  <a:pos x="432" y="336"/>
                </a:cxn>
                <a:cxn ang="0">
                  <a:pos x="720" y="336"/>
                </a:cxn>
                <a:cxn ang="0">
                  <a:pos x="720" y="0"/>
                </a:cxn>
                <a:cxn ang="0">
                  <a:pos x="1056" y="0"/>
                </a:cxn>
                <a:cxn ang="0">
                  <a:pos x="1056" y="336"/>
                </a:cxn>
                <a:cxn ang="0">
                  <a:pos x="1440" y="336"/>
                </a:cxn>
                <a:cxn ang="0">
                  <a:pos x="1440" y="720"/>
                </a:cxn>
                <a:cxn ang="0">
                  <a:pos x="1680" y="720"/>
                </a:cxn>
                <a:cxn ang="0">
                  <a:pos x="1680" y="1152"/>
                </a:cxn>
                <a:cxn ang="0">
                  <a:pos x="1968" y="1152"/>
                </a:cxn>
              </a:cxnLst>
              <a:rect l="0" t="0" r="r" b="b"/>
              <a:pathLst>
                <a:path w="1968" h="1152">
                  <a:moveTo>
                    <a:pt x="0" y="1152"/>
                  </a:moveTo>
                  <a:lnTo>
                    <a:pt x="240" y="1152"/>
                  </a:lnTo>
                  <a:lnTo>
                    <a:pt x="240" y="720"/>
                  </a:lnTo>
                  <a:lnTo>
                    <a:pt x="432" y="720"/>
                  </a:lnTo>
                  <a:lnTo>
                    <a:pt x="432" y="336"/>
                  </a:lnTo>
                  <a:lnTo>
                    <a:pt x="720" y="336"/>
                  </a:lnTo>
                  <a:lnTo>
                    <a:pt x="720" y="0"/>
                  </a:lnTo>
                  <a:lnTo>
                    <a:pt x="1056" y="0"/>
                  </a:lnTo>
                  <a:lnTo>
                    <a:pt x="1056" y="336"/>
                  </a:lnTo>
                  <a:lnTo>
                    <a:pt x="1440" y="336"/>
                  </a:lnTo>
                  <a:lnTo>
                    <a:pt x="1440" y="720"/>
                  </a:lnTo>
                  <a:lnTo>
                    <a:pt x="1680" y="720"/>
                  </a:lnTo>
                  <a:lnTo>
                    <a:pt x="1680" y="1152"/>
                  </a:lnTo>
                  <a:lnTo>
                    <a:pt x="1968" y="115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graphicFrame>
          <p:nvGraphicFramePr>
            <p:cNvPr id="77845" name="Object 21"/>
            <p:cNvGraphicFramePr>
              <a:graphicFrameLocks noChangeAspect="1"/>
            </p:cNvGraphicFramePr>
            <p:nvPr/>
          </p:nvGraphicFramePr>
          <p:xfrm>
            <a:off x="336" y="2112"/>
            <a:ext cx="186" cy="288"/>
          </p:xfrm>
          <a:graphic>
            <a:graphicData uri="http://schemas.openxmlformats.org/presentationml/2006/ole">
              <p:oleObj spid="_x0000_s77845" name="Equation" r:id="rId3" imgW="253800" imgH="393480" progId="Equation.3">
                <p:embed/>
              </p:oleObj>
            </a:graphicData>
          </a:graphic>
        </p:graphicFrame>
        <p:graphicFrame>
          <p:nvGraphicFramePr>
            <p:cNvPr id="77846" name="Object 22"/>
            <p:cNvGraphicFramePr>
              <a:graphicFrameLocks noChangeAspect="1"/>
            </p:cNvGraphicFramePr>
            <p:nvPr/>
          </p:nvGraphicFramePr>
          <p:xfrm>
            <a:off x="384" y="2496"/>
            <a:ext cx="130" cy="288"/>
          </p:xfrm>
          <a:graphic>
            <a:graphicData uri="http://schemas.openxmlformats.org/presentationml/2006/ole">
              <p:oleObj spid="_x0000_s77846" name="Equation" r:id="rId4" imgW="177480" imgH="393480" progId="Equation.3">
                <p:embed/>
              </p:oleObj>
            </a:graphicData>
          </a:graphic>
        </p:graphicFrame>
        <p:graphicFrame>
          <p:nvGraphicFramePr>
            <p:cNvPr id="77847" name="Object 23"/>
            <p:cNvGraphicFramePr>
              <a:graphicFrameLocks noChangeAspect="1"/>
            </p:cNvGraphicFramePr>
            <p:nvPr/>
          </p:nvGraphicFramePr>
          <p:xfrm>
            <a:off x="384" y="2880"/>
            <a:ext cx="130" cy="288"/>
          </p:xfrm>
          <a:graphic>
            <a:graphicData uri="http://schemas.openxmlformats.org/presentationml/2006/ole">
              <p:oleObj spid="_x0000_s77847" name="Equation" r:id="rId5" imgW="177480" imgH="393480" progId="Equation.3">
                <p:embed/>
              </p:oleObj>
            </a:graphicData>
          </a:graphic>
        </p:graphicFrame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384" y="3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336" y="182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Voltage</a:t>
              </a:r>
            </a:p>
          </p:txBody>
        </p:sp>
        <p:sp>
          <p:nvSpPr>
            <p:cNvPr id="77850" name="Text Box 26"/>
            <p:cNvSpPr txBox="1">
              <a:spLocks noChangeArrowheads="1"/>
            </p:cNvSpPr>
            <p:nvPr/>
          </p:nvSpPr>
          <p:spPr bwMode="auto">
            <a:xfrm>
              <a:off x="624" y="345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00</a:t>
              </a:r>
            </a:p>
          </p:txBody>
        </p:sp>
        <p:sp>
          <p:nvSpPr>
            <p:cNvPr id="77851" name="Text Box 27"/>
            <p:cNvSpPr txBox="1">
              <a:spLocks noChangeArrowheads="1"/>
            </p:cNvSpPr>
            <p:nvPr/>
          </p:nvSpPr>
          <p:spPr bwMode="auto">
            <a:xfrm>
              <a:off x="864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01</a:t>
              </a:r>
            </a:p>
          </p:txBody>
        </p:sp>
        <p:sp>
          <p:nvSpPr>
            <p:cNvPr id="77852" name="Text Box 28"/>
            <p:cNvSpPr txBox="1">
              <a:spLocks noChangeArrowheads="1"/>
            </p:cNvSpPr>
            <p:nvPr/>
          </p:nvSpPr>
          <p:spPr bwMode="auto">
            <a:xfrm>
              <a:off x="2064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01</a:t>
              </a:r>
            </a:p>
          </p:txBody>
        </p:sp>
        <p:sp>
          <p:nvSpPr>
            <p:cNvPr id="77853" name="Text Box 29"/>
            <p:cNvSpPr txBox="1">
              <a:spLocks noChangeArrowheads="1"/>
            </p:cNvSpPr>
            <p:nvPr/>
          </p:nvSpPr>
          <p:spPr bwMode="auto">
            <a:xfrm>
              <a:off x="2311" y="34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00</a:t>
              </a:r>
            </a:p>
          </p:txBody>
        </p:sp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1056" y="264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10</a:t>
              </a:r>
            </a:p>
          </p:txBody>
        </p:sp>
        <p:sp>
          <p:nvSpPr>
            <p:cNvPr id="77855" name="Text Box 31"/>
            <p:cNvSpPr txBox="1">
              <a:spLocks noChangeArrowheads="1"/>
            </p:cNvSpPr>
            <p:nvPr/>
          </p:nvSpPr>
          <p:spPr bwMode="auto">
            <a:xfrm>
              <a:off x="1728" y="264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10</a:t>
              </a:r>
            </a:p>
          </p:txBody>
        </p:sp>
        <p:sp>
          <p:nvSpPr>
            <p:cNvPr id="77856" name="Text Box 32"/>
            <p:cNvSpPr txBox="1">
              <a:spLocks noChangeArrowheads="1"/>
            </p:cNvSpPr>
            <p:nvPr/>
          </p:nvSpPr>
          <p:spPr bwMode="auto">
            <a:xfrm>
              <a:off x="1392" y="230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11</a:t>
              </a:r>
            </a:p>
          </p:txBody>
        </p:sp>
      </p:grpSp>
      <p:grpSp>
        <p:nvGrpSpPr>
          <p:cNvPr id="77857" name="Group 33"/>
          <p:cNvGrpSpPr>
            <a:grpSpLocks/>
          </p:cNvGrpSpPr>
          <p:nvPr/>
        </p:nvGrpSpPr>
        <p:grpSpPr bwMode="auto">
          <a:xfrm>
            <a:off x="4876800" y="2908300"/>
            <a:ext cx="4329113" cy="4787900"/>
            <a:chOff x="3072" y="1832"/>
            <a:chExt cx="2727" cy="3016"/>
          </a:xfrm>
        </p:grpSpPr>
        <p:sp>
          <p:nvSpPr>
            <p:cNvPr id="77858" name="Freeform 34"/>
            <p:cNvSpPr>
              <a:spLocks/>
            </p:cNvSpPr>
            <p:nvPr/>
          </p:nvSpPr>
          <p:spPr bwMode="auto">
            <a:xfrm>
              <a:off x="4080" y="2148"/>
              <a:ext cx="336" cy="2700"/>
            </a:xfrm>
            <a:custGeom>
              <a:avLst/>
              <a:gdLst/>
              <a:ahLst/>
              <a:cxnLst>
                <a:cxn ang="0">
                  <a:pos x="0" y="1352"/>
                </a:cxn>
                <a:cxn ang="0">
                  <a:pos x="96" y="200"/>
                </a:cxn>
                <a:cxn ang="0">
                  <a:pos x="192" y="2552"/>
                </a:cxn>
                <a:cxn ang="0">
                  <a:pos x="336" y="1352"/>
                </a:cxn>
              </a:cxnLst>
              <a:rect l="0" t="0" r="r" b="b"/>
              <a:pathLst>
                <a:path w="336" h="2744">
                  <a:moveTo>
                    <a:pt x="0" y="1352"/>
                  </a:moveTo>
                  <a:cubicBezTo>
                    <a:pt x="32" y="676"/>
                    <a:pt x="64" y="0"/>
                    <a:pt x="96" y="200"/>
                  </a:cubicBezTo>
                  <a:cubicBezTo>
                    <a:pt x="128" y="400"/>
                    <a:pt x="152" y="2360"/>
                    <a:pt x="192" y="2552"/>
                  </a:cubicBezTo>
                  <a:cubicBezTo>
                    <a:pt x="232" y="2744"/>
                    <a:pt x="284" y="2048"/>
                    <a:pt x="336" y="135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3216" y="3224"/>
              <a:ext cx="19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sv-SE" sz="1800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 flipV="1">
              <a:off x="3360" y="202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3120" y="34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62" name="Freeform 38"/>
            <p:cNvSpPr>
              <a:spLocks/>
            </p:cNvSpPr>
            <p:nvPr/>
          </p:nvSpPr>
          <p:spPr bwMode="auto">
            <a:xfrm>
              <a:off x="3360" y="2264"/>
              <a:ext cx="1920" cy="1192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912" y="0"/>
                </a:cxn>
                <a:cxn ang="0">
                  <a:pos x="1968" y="1200"/>
                </a:cxn>
              </a:cxnLst>
              <a:rect l="0" t="0" r="r" b="b"/>
              <a:pathLst>
                <a:path w="1968" h="1200">
                  <a:moveTo>
                    <a:pt x="0" y="1200"/>
                  </a:moveTo>
                  <a:cubicBezTo>
                    <a:pt x="292" y="600"/>
                    <a:pt x="584" y="0"/>
                    <a:pt x="912" y="0"/>
                  </a:cubicBezTo>
                  <a:cubicBezTo>
                    <a:pt x="1240" y="0"/>
                    <a:pt x="1604" y="600"/>
                    <a:pt x="196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3360" y="231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3360" y="264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3360" y="30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120" y="327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77867" name="Text Box 43"/>
            <p:cNvSpPr txBox="1">
              <a:spLocks noChangeArrowheads="1"/>
            </p:cNvSpPr>
            <p:nvPr/>
          </p:nvSpPr>
          <p:spPr bwMode="auto">
            <a:xfrm>
              <a:off x="3072" y="183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Voltage</a:t>
              </a:r>
            </a:p>
          </p:txBody>
        </p:sp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4984" y="3554"/>
              <a:ext cx="8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Digital Input</a:t>
              </a:r>
            </a:p>
          </p:txBody>
        </p:sp>
        <p:graphicFrame>
          <p:nvGraphicFramePr>
            <p:cNvPr id="77869" name="Object 45"/>
            <p:cNvGraphicFramePr>
              <a:graphicFrameLocks noChangeAspect="1"/>
            </p:cNvGraphicFramePr>
            <p:nvPr/>
          </p:nvGraphicFramePr>
          <p:xfrm>
            <a:off x="3120" y="2168"/>
            <a:ext cx="177" cy="288"/>
          </p:xfrm>
          <a:graphic>
            <a:graphicData uri="http://schemas.openxmlformats.org/presentationml/2006/ole">
              <p:oleObj spid="_x0000_s77869" name="Equation" r:id="rId6" imgW="241200" imgH="393480" progId="Equation.3">
                <p:embed/>
              </p:oleObj>
            </a:graphicData>
          </a:graphic>
        </p:graphicFrame>
        <p:graphicFrame>
          <p:nvGraphicFramePr>
            <p:cNvPr id="77870" name="Object 46"/>
            <p:cNvGraphicFramePr>
              <a:graphicFrameLocks noChangeAspect="1"/>
            </p:cNvGraphicFramePr>
            <p:nvPr/>
          </p:nvGraphicFramePr>
          <p:xfrm>
            <a:off x="3168" y="2504"/>
            <a:ext cx="130" cy="288"/>
          </p:xfrm>
          <a:graphic>
            <a:graphicData uri="http://schemas.openxmlformats.org/presentationml/2006/ole">
              <p:oleObj spid="_x0000_s77870" name="Equation" r:id="rId7" imgW="177480" imgH="393480" progId="Equation.3">
                <p:embed/>
              </p:oleObj>
            </a:graphicData>
          </a:graphic>
        </p:graphicFrame>
        <p:graphicFrame>
          <p:nvGraphicFramePr>
            <p:cNvPr id="77871" name="Object 47"/>
            <p:cNvGraphicFramePr>
              <a:graphicFrameLocks noChangeAspect="1"/>
            </p:cNvGraphicFramePr>
            <p:nvPr/>
          </p:nvGraphicFramePr>
          <p:xfrm>
            <a:off x="3168" y="2888"/>
            <a:ext cx="130" cy="288"/>
          </p:xfrm>
          <a:graphic>
            <a:graphicData uri="http://schemas.openxmlformats.org/presentationml/2006/ole">
              <p:oleObj spid="_x0000_s77871" name="Equation" r:id="rId8" imgW="177480" imgH="393480" progId="Equation.3">
                <p:embed/>
              </p:oleObj>
            </a:graphicData>
          </a:graphic>
        </p:graphicFrame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3576" y="305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3792" y="264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4080" y="23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4416" y="23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6" name="Freeform 52"/>
            <p:cNvSpPr>
              <a:spLocks/>
            </p:cNvSpPr>
            <p:nvPr/>
          </p:nvSpPr>
          <p:spPr bwMode="auto">
            <a:xfrm>
              <a:off x="3552" y="2976"/>
              <a:ext cx="240" cy="916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77" y="59"/>
                </a:cxn>
                <a:cxn ang="0">
                  <a:pos x="147" y="845"/>
                </a:cxn>
                <a:cxn ang="0">
                  <a:pos x="240" y="487"/>
                </a:cxn>
              </a:cxnLst>
              <a:rect l="0" t="0" r="r" b="b"/>
              <a:pathLst>
                <a:path w="240" h="916">
                  <a:moveTo>
                    <a:pt x="0" y="488"/>
                  </a:moveTo>
                  <a:cubicBezTo>
                    <a:pt x="26" y="244"/>
                    <a:pt x="52" y="0"/>
                    <a:pt x="77" y="59"/>
                  </a:cubicBezTo>
                  <a:cubicBezTo>
                    <a:pt x="102" y="118"/>
                    <a:pt x="120" y="774"/>
                    <a:pt x="147" y="845"/>
                  </a:cubicBezTo>
                  <a:cubicBezTo>
                    <a:pt x="174" y="916"/>
                    <a:pt x="207" y="701"/>
                    <a:pt x="240" y="48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7" name="Freeform 53"/>
            <p:cNvSpPr>
              <a:spLocks/>
            </p:cNvSpPr>
            <p:nvPr/>
          </p:nvSpPr>
          <p:spPr bwMode="auto">
            <a:xfrm>
              <a:off x="3792" y="2544"/>
              <a:ext cx="288" cy="1776"/>
            </a:xfrm>
            <a:custGeom>
              <a:avLst/>
              <a:gdLst/>
              <a:ahLst/>
              <a:cxnLst>
                <a:cxn ang="0">
                  <a:pos x="0" y="936"/>
                </a:cxn>
                <a:cxn ang="0">
                  <a:pos x="96" y="120"/>
                </a:cxn>
                <a:cxn ang="0">
                  <a:pos x="144" y="1656"/>
                </a:cxn>
                <a:cxn ang="0">
                  <a:pos x="288" y="936"/>
                </a:cxn>
              </a:cxnLst>
              <a:rect l="0" t="0" r="r" b="b"/>
              <a:pathLst>
                <a:path w="288" h="1792">
                  <a:moveTo>
                    <a:pt x="0" y="936"/>
                  </a:moveTo>
                  <a:cubicBezTo>
                    <a:pt x="36" y="468"/>
                    <a:pt x="72" y="0"/>
                    <a:pt x="96" y="120"/>
                  </a:cubicBezTo>
                  <a:cubicBezTo>
                    <a:pt x="120" y="240"/>
                    <a:pt x="112" y="1520"/>
                    <a:pt x="144" y="1656"/>
                  </a:cubicBezTo>
                  <a:cubicBezTo>
                    <a:pt x="176" y="1792"/>
                    <a:pt x="232" y="1364"/>
                    <a:pt x="288" y="93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4783" y="2656"/>
              <a:ext cx="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79" name="Line 55"/>
            <p:cNvSpPr>
              <a:spLocks noChangeShapeType="1"/>
            </p:cNvSpPr>
            <p:nvPr/>
          </p:nvSpPr>
          <p:spPr bwMode="auto">
            <a:xfrm>
              <a:off x="5040" y="30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80" name="Freeform 56"/>
            <p:cNvSpPr>
              <a:spLocks/>
            </p:cNvSpPr>
            <p:nvPr/>
          </p:nvSpPr>
          <p:spPr bwMode="auto">
            <a:xfrm>
              <a:off x="4416" y="2550"/>
              <a:ext cx="384" cy="1732"/>
            </a:xfrm>
            <a:custGeom>
              <a:avLst/>
              <a:gdLst/>
              <a:ahLst/>
              <a:cxnLst>
                <a:cxn ang="0">
                  <a:pos x="0" y="936"/>
                </a:cxn>
                <a:cxn ang="0">
                  <a:pos x="96" y="120"/>
                </a:cxn>
                <a:cxn ang="0">
                  <a:pos x="240" y="1656"/>
                </a:cxn>
                <a:cxn ang="0">
                  <a:pos x="384" y="936"/>
                </a:cxn>
              </a:cxnLst>
              <a:rect l="0" t="0" r="r" b="b"/>
              <a:pathLst>
                <a:path w="384" h="1792">
                  <a:moveTo>
                    <a:pt x="0" y="936"/>
                  </a:moveTo>
                  <a:cubicBezTo>
                    <a:pt x="28" y="468"/>
                    <a:pt x="56" y="0"/>
                    <a:pt x="96" y="120"/>
                  </a:cubicBezTo>
                  <a:cubicBezTo>
                    <a:pt x="136" y="240"/>
                    <a:pt x="192" y="1520"/>
                    <a:pt x="240" y="1656"/>
                  </a:cubicBezTo>
                  <a:cubicBezTo>
                    <a:pt x="288" y="1792"/>
                    <a:pt x="336" y="1364"/>
                    <a:pt x="384" y="93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81" name="Freeform 57"/>
            <p:cNvSpPr>
              <a:spLocks/>
            </p:cNvSpPr>
            <p:nvPr/>
          </p:nvSpPr>
          <p:spPr bwMode="auto">
            <a:xfrm>
              <a:off x="4800" y="2970"/>
              <a:ext cx="240" cy="954"/>
            </a:xfrm>
            <a:custGeom>
              <a:avLst/>
              <a:gdLst/>
              <a:ahLst/>
              <a:cxnLst>
                <a:cxn ang="0">
                  <a:pos x="0" y="494"/>
                </a:cxn>
                <a:cxn ang="0">
                  <a:pos x="74" y="65"/>
                </a:cxn>
                <a:cxn ang="0">
                  <a:pos x="128" y="882"/>
                </a:cxn>
                <a:cxn ang="0">
                  <a:pos x="240" y="494"/>
                </a:cxn>
              </a:cxnLst>
              <a:rect l="0" t="0" r="r" b="b"/>
              <a:pathLst>
                <a:path w="240" h="954">
                  <a:moveTo>
                    <a:pt x="0" y="494"/>
                  </a:moveTo>
                  <a:cubicBezTo>
                    <a:pt x="26" y="247"/>
                    <a:pt x="53" y="0"/>
                    <a:pt x="74" y="65"/>
                  </a:cubicBezTo>
                  <a:cubicBezTo>
                    <a:pt x="95" y="130"/>
                    <a:pt x="100" y="810"/>
                    <a:pt x="128" y="882"/>
                  </a:cubicBezTo>
                  <a:cubicBezTo>
                    <a:pt x="156" y="954"/>
                    <a:pt x="198" y="724"/>
                    <a:pt x="240" y="494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82" name="Line 58"/>
            <p:cNvSpPr>
              <a:spLocks noChangeShapeType="1"/>
            </p:cNvSpPr>
            <p:nvPr/>
          </p:nvSpPr>
          <p:spPr bwMode="auto">
            <a:xfrm>
              <a:off x="3360" y="3464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83" name="Line 59"/>
            <p:cNvSpPr>
              <a:spLocks noChangeShapeType="1"/>
            </p:cNvSpPr>
            <p:nvPr/>
          </p:nvSpPr>
          <p:spPr bwMode="auto">
            <a:xfrm>
              <a:off x="5040" y="3464"/>
              <a:ext cx="19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7884" name="Text Box 60"/>
            <p:cNvSpPr txBox="1">
              <a:spLocks noChangeArrowheads="1"/>
            </p:cNvSpPr>
            <p:nvPr/>
          </p:nvSpPr>
          <p:spPr bwMode="auto">
            <a:xfrm>
              <a:off x="3360" y="3431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00</a:t>
              </a:r>
            </a:p>
          </p:txBody>
        </p:sp>
        <p:sp>
          <p:nvSpPr>
            <p:cNvPr id="77885" name="Text Box 61"/>
            <p:cNvSpPr txBox="1">
              <a:spLocks noChangeArrowheads="1"/>
            </p:cNvSpPr>
            <p:nvPr/>
          </p:nvSpPr>
          <p:spPr bwMode="auto">
            <a:xfrm>
              <a:off x="5040" y="345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00</a:t>
              </a:r>
            </a:p>
          </p:txBody>
        </p:sp>
        <p:sp>
          <p:nvSpPr>
            <p:cNvPr id="77886" name="Text Box 62"/>
            <p:cNvSpPr txBox="1">
              <a:spLocks noChangeArrowheads="1"/>
            </p:cNvSpPr>
            <p:nvPr/>
          </p:nvSpPr>
          <p:spPr bwMode="auto">
            <a:xfrm>
              <a:off x="3568" y="28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01</a:t>
              </a:r>
            </a:p>
          </p:txBody>
        </p:sp>
        <p:sp>
          <p:nvSpPr>
            <p:cNvPr id="77887" name="Text Box 63"/>
            <p:cNvSpPr txBox="1">
              <a:spLocks noChangeArrowheads="1"/>
            </p:cNvSpPr>
            <p:nvPr/>
          </p:nvSpPr>
          <p:spPr bwMode="auto">
            <a:xfrm>
              <a:off x="4775" y="288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01</a:t>
              </a:r>
            </a:p>
          </p:txBody>
        </p:sp>
        <p:sp>
          <p:nvSpPr>
            <p:cNvPr id="77888" name="Text Box 64"/>
            <p:cNvSpPr txBox="1">
              <a:spLocks noChangeArrowheads="1"/>
            </p:cNvSpPr>
            <p:nvPr/>
          </p:nvSpPr>
          <p:spPr bwMode="auto">
            <a:xfrm>
              <a:off x="3840" y="249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10</a:t>
              </a:r>
            </a:p>
          </p:txBody>
        </p:sp>
        <p:sp>
          <p:nvSpPr>
            <p:cNvPr id="77889" name="Text Box 65"/>
            <p:cNvSpPr txBox="1">
              <a:spLocks noChangeArrowheads="1"/>
            </p:cNvSpPr>
            <p:nvPr/>
          </p:nvSpPr>
          <p:spPr bwMode="auto">
            <a:xfrm>
              <a:off x="4464" y="249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10</a:t>
              </a:r>
            </a:p>
          </p:txBody>
        </p:sp>
        <p:sp>
          <p:nvSpPr>
            <p:cNvPr id="77890" name="Text Box 66"/>
            <p:cNvSpPr txBox="1">
              <a:spLocks noChangeArrowheads="1"/>
            </p:cNvSpPr>
            <p:nvPr/>
          </p:nvSpPr>
          <p:spPr bwMode="auto">
            <a:xfrm>
              <a:off x="4128" y="21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11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89F347-9DFE-4B8F-A672-C50EE0D9E87D}" type="slidenum">
              <a:rPr lang="en-US"/>
              <a:pPr/>
              <a:t>25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Settling Time:</a:t>
            </a:r>
            <a:r>
              <a:rPr lang="en-US"/>
              <a:t>  The time required for the input signal voltage to settle to  the expected output voltage(within +/- V</a:t>
            </a:r>
            <a:r>
              <a:rPr lang="en-US" sz="2000"/>
              <a:t>LSB</a:t>
            </a:r>
            <a:r>
              <a:rPr lang="en-US" sz="2800"/>
              <a:t>).</a:t>
            </a:r>
            <a:endParaRPr lang="en-US" sz="2800" u="sng"/>
          </a:p>
          <a:p>
            <a:r>
              <a:rPr lang="en-US"/>
              <a:t>Any change in the input state will not be reflected in the output state immediately. There is a time lag, between the two events.</a:t>
            </a:r>
          </a:p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-Settling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40A9FD-CE43-4DA3-B3A4-CFDE30D3116D}" type="slidenum">
              <a:rPr lang="en-US"/>
              <a:pPr/>
              <a:t>26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br>
              <a:rPr lang="en-US" sz="2000"/>
            </a:br>
            <a:r>
              <a:rPr lang="en-US" sz="2800"/>
              <a:t>	</a:t>
            </a:r>
            <a:r>
              <a:rPr lang="en-US" sz="2400"/>
              <a:t>-Performance</a:t>
            </a:r>
            <a:r>
              <a:rPr lang="en-US" sz="2800"/>
              <a:t> </a:t>
            </a:r>
            <a:r>
              <a:rPr lang="en-US" sz="2400"/>
              <a:t>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-Settling Time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381000" y="1981200"/>
            <a:ext cx="8763000" cy="4495800"/>
            <a:chOff x="240" y="1200"/>
            <a:chExt cx="5520" cy="2832"/>
          </a:xfrm>
        </p:grpSpPr>
        <p:sp>
          <p:nvSpPr>
            <p:cNvPr id="79876" name="Line 4"/>
            <p:cNvSpPr>
              <a:spLocks noChangeShapeType="1"/>
            </p:cNvSpPr>
            <p:nvPr/>
          </p:nvSpPr>
          <p:spPr bwMode="auto">
            <a:xfrm flipV="1">
              <a:off x="1536" y="144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1344" y="36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1017" y="2160"/>
              <a:ext cx="41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720" y="1200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Analog Output Voltage</a:t>
              </a:r>
            </a:p>
          </p:txBody>
        </p: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240" y="1968"/>
              <a:ext cx="768" cy="4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Expected Voltage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152" y="1824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61" y="2493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44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440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85" name="Freeform 13"/>
            <p:cNvSpPr>
              <a:spLocks/>
            </p:cNvSpPr>
            <p:nvPr/>
          </p:nvSpPr>
          <p:spPr bwMode="auto">
            <a:xfrm>
              <a:off x="1536" y="1312"/>
              <a:ext cx="3840" cy="2336"/>
            </a:xfrm>
            <a:custGeom>
              <a:avLst/>
              <a:gdLst/>
              <a:ahLst/>
              <a:cxnLst>
                <a:cxn ang="0">
                  <a:pos x="0" y="2336"/>
                </a:cxn>
                <a:cxn ang="0">
                  <a:pos x="816" y="176"/>
                </a:cxn>
                <a:cxn ang="0">
                  <a:pos x="1920" y="1280"/>
                </a:cxn>
                <a:cxn ang="0">
                  <a:pos x="2832" y="656"/>
                </a:cxn>
                <a:cxn ang="0">
                  <a:pos x="3456" y="944"/>
                </a:cxn>
                <a:cxn ang="0">
                  <a:pos x="3840" y="848"/>
                </a:cxn>
              </a:cxnLst>
              <a:rect l="0" t="0" r="r" b="b"/>
              <a:pathLst>
                <a:path w="3840" h="2336">
                  <a:moveTo>
                    <a:pt x="0" y="2336"/>
                  </a:moveTo>
                  <a:cubicBezTo>
                    <a:pt x="248" y="1344"/>
                    <a:pt x="496" y="352"/>
                    <a:pt x="816" y="176"/>
                  </a:cubicBezTo>
                  <a:cubicBezTo>
                    <a:pt x="1136" y="0"/>
                    <a:pt x="1584" y="1200"/>
                    <a:pt x="1920" y="1280"/>
                  </a:cubicBezTo>
                  <a:cubicBezTo>
                    <a:pt x="2256" y="1360"/>
                    <a:pt x="2576" y="712"/>
                    <a:pt x="2832" y="656"/>
                  </a:cubicBezTo>
                  <a:cubicBezTo>
                    <a:pt x="3088" y="600"/>
                    <a:pt x="3288" y="912"/>
                    <a:pt x="3456" y="944"/>
                  </a:cubicBezTo>
                  <a:cubicBezTo>
                    <a:pt x="3624" y="976"/>
                    <a:pt x="3732" y="912"/>
                    <a:pt x="3840" y="8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3744" y="249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1008" y="18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+V</a:t>
              </a:r>
              <a:r>
                <a:rPr lang="en-US" sz="1000">
                  <a:latin typeface="Times New Roman" pitchFamily="18" charset="0"/>
                </a:rPr>
                <a:t>LSB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1008" y="2208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-V</a:t>
              </a:r>
              <a:r>
                <a:rPr lang="en-US" sz="1000">
                  <a:latin typeface="Times New Roman" pitchFamily="18" charset="0"/>
                </a:rPr>
                <a:t>LSB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1536" y="374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2160" y="3744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Settling time</a:t>
              </a:r>
            </a:p>
          </p:txBody>
        </p:sp>
        <p:sp>
          <p:nvSpPr>
            <p:cNvPr id="79891" name="Text Box 19"/>
            <p:cNvSpPr txBox="1">
              <a:spLocks noChangeArrowheads="1"/>
            </p:cNvSpPr>
            <p:nvPr/>
          </p:nvSpPr>
          <p:spPr bwMode="auto">
            <a:xfrm>
              <a:off x="5040" y="3648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2B7D7-F8EC-4B71-9F9E-D2155F37A63B}" type="slidenum">
              <a:rPr lang="en-US"/>
              <a:pPr/>
              <a:t>27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>
                <a:latin typeface="Times New Roman" pitchFamily="18" charset="0"/>
                <a:cs typeface="Arial" pitchFamily="34" charset="0"/>
              </a:rPr>
              <a:t>Linearity:</a:t>
            </a:r>
            <a:r>
              <a:rPr lang="en-US">
                <a:latin typeface="Times New Roman" pitchFamily="18" charset="0"/>
                <a:cs typeface="Arial" pitchFamily="34" charset="0"/>
              </a:rPr>
              <a:t> is the difference between the desired analog output and the actual output over the full range of expected values.</a:t>
            </a:r>
          </a:p>
          <a:p>
            <a:r>
              <a:rPr lang="en-US">
                <a:latin typeface="TimesNewRoman" charset="0"/>
                <a:cs typeface="Arial" pitchFamily="34" charset="0"/>
              </a:rPr>
              <a:t>Ideally, a DAC should produce a linear relationship between a digital input and the analog output, this is not always the case.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-Linearity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1645F-2953-4873-BA54-FF45B24E4C49}" type="slidenum">
              <a:rPr lang="en-US"/>
              <a:pPr/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-Linearity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152400" y="2209800"/>
            <a:ext cx="4572000" cy="4267200"/>
            <a:chOff x="96" y="1392"/>
            <a:chExt cx="2880" cy="2688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36" y="1392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u="sng">
                  <a:latin typeface="Times New Roman" pitchFamily="18" charset="0"/>
                </a:rPr>
                <a:t>Linearity(Ideal Case)</a:t>
              </a:r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 flipV="1">
              <a:off x="336" y="1776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192" y="350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 flipV="1">
              <a:off x="336" y="2064"/>
              <a:ext cx="1824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 flipV="1">
              <a:off x="528" y="336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V="1">
              <a:off x="1200" y="2832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 flipV="1">
              <a:off x="864" y="30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399" y="2298"/>
              <a:ext cx="1665" cy="1197"/>
            </a:xfrm>
            <a:custGeom>
              <a:avLst/>
              <a:gdLst/>
              <a:ahLst/>
              <a:cxnLst>
                <a:cxn ang="0">
                  <a:pos x="0" y="1197"/>
                </a:cxn>
                <a:cxn ang="0">
                  <a:pos x="0" y="1062"/>
                </a:cxn>
                <a:cxn ang="0">
                  <a:pos x="315" y="1062"/>
                </a:cxn>
                <a:cxn ang="0">
                  <a:pos x="315" y="792"/>
                </a:cxn>
                <a:cxn ang="0">
                  <a:pos x="639" y="792"/>
                </a:cxn>
                <a:cxn ang="0">
                  <a:pos x="639" y="549"/>
                </a:cxn>
                <a:cxn ang="0">
                  <a:pos x="972" y="549"/>
                </a:cxn>
                <a:cxn ang="0">
                  <a:pos x="972" y="261"/>
                </a:cxn>
                <a:cxn ang="0">
                  <a:pos x="1314" y="252"/>
                </a:cxn>
                <a:cxn ang="0">
                  <a:pos x="1314" y="0"/>
                </a:cxn>
                <a:cxn ang="0">
                  <a:pos x="1665" y="0"/>
                </a:cxn>
              </a:cxnLst>
              <a:rect l="0" t="0" r="r" b="b"/>
              <a:pathLst>
                <a:path w="1665" h="1197">
                  <a:moveTo>
                    <a:pt x="0" y="1197"/>
                  </a:moveTo>
                  <a:lnTo>
                    <a:pt x="0" y="1062"/>
                  </a:lnTo>
                  <a:lnTo>
                    <a:pt x="315" y="1062"/>
                  </a:lnTo>
                  <a:lnTo>
                    <a:pt x="315" y="792"/>
                  </a:lnTo>
                  <a:lnTo>
                    <a:pt x="639" y="792"/>
                  </a:lnTo>
                  <a:lnTo>
                    <a:pt x="639" y="549"/>
                  </a:lnTo>
                  <a:lnTo>
                    <a:pt x="972" y="549"/>
                  </a:lnTo>
                  <a:lnTo>
                    <a:pt x="972" y="261"/>
                  </a:lnTo>
                  <a:lnTo>
                    <a:pt x="1314" y="252"/>
                  </a:lnTo>
                  <a:lnTo>
                    <a:pt x="1314" y="0"/>
                  </a:lnTo>
                  <a:lnTo>
                    <a:pt x="166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1872" y="2295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1680" y="3504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Digital Input</a:t>
              </a:r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480" y="3792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Perfect Agreement </a:t>
              </a: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1008" y="1872"/>
              <a:ext cx="19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Desired/</a:t>
              </a:r>
              <a:r>
                <a:rPr lang="en-US" sz="1800">
                  <a:solidFill>
                    <a:srgbClr val="FF0000"/>
                  </a:solidFill>
                  <a:latin typeface="Times New Roman" pitchFamily="18" charset="0"/>
                </a:rPr>
                <a:t>Approximate Output</a:t>
              </a:r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 rot="16200000">
              <a:off x="-580" y="2356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Analog Output Voltage</a:t>
              </a:r>
            </a:p>
          </p:txBody>
        </p:sp>
      </p:grpSp>
      <p:grpSp>
        <p:nvGrpSpPr>
          <p:cNvPr id="81938" name="Group 18"/>
          <p:cNvGrpSpPr>
            <a:grpSpLocks/>
          </p:cNvGrpSpPr>
          <p:nvPr/>
        </p:nvGrpSpPr>
        <p:grpSpPr bwMode="auto">
          <a:xfrm>
            <a:off x="4495800" y="2209800"/>
            <a:ext cx="4419600" cy="4191000"/>
            <a:chOff x="2832" y="1392"/>
            <a:chExt cx="2784" cy="2640"/>
          </a:xfrm>
        </p:grpSpPr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2976" y="1392"/>
              <a:ext cx="24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u="sng">
                  <a:latin typeface="Times New Roman" pitchFamily="18" charset="0"/>
                </a:rPr>
                <a:t>NON-Linearity(Real World)</a:t>
              </a:r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V="1">
              <a:off x="3072" y="1776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2928" y="350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V="1">
              <a:off x="3072" y="2064"/>
              <a:ext cx="182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3" name="Line 23"/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 flipV="1">
              <a:off x="3936" y="2976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 flipV="1">
              <a:off x="4272" y="2688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 flipV="1">
              <a:off x="3600" y="28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4608" y="2295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 rot="16200000">
              <a:off x="2156" y="2308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Analog Output Voltage</a:t>
              </a:r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4416" y="3504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Digital Input</a:t>
              </a:r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3120" y="2304"/>
              <a:ext cx="1680" cy="120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0" y="1056"/>
                </a:cxn>
                <a:cxn ang="0">
                  <a:pos x="288" y="1056"/>
                </a:cxn>
                <a:cxn ang="0">
                  <a:pos x="288" y="576"/>
                </a:cxn>
                <a:cxn ang="0">
                  <a:pos x="624" y="576"/>
                </a:cxn>
                <a:cxn ang="0">
                  <a:pos x="624" y="672"/>
                </a:cxn>
                <a:cxn ang="0">
                  <a:pos x="1008" y="672"/>
                </a:cxn>
                <a:cxn ang="0">
                  <a:pos x="1008" y="384"/>
                </a:cxn>
                <a:cxn ang="0">
                  <a:pos x="1344" y="384"/>
                </a:cxn>
                <a:cxn ang="0">
                  <a:pos x="1344" y="0"/>
                </a:cxn>
                <a:cxn ang="0">
                  <a:pos x="1680" y="0"/>
                </a:cxn>
              </a:cxnLst>
              <a:rect l="0" t="0" r="r" b="b"/>
              <a:pathLst>
                <a:path w="1680" h="1200">
                  <a:moveTo>
                    <a:pt x="0" y="1200"/>
                  </a:moveTo>
                  <a:lnTo>
                    <a:pt x="0" y="1056"/>
                  </a:lnTo>
                  <a:lnTo>
                    <a:pt x="288" y="1056"/>
                  </a:lnTo>
                  <a:lnTo>
                    <a:pt x="288" y="576"/>
                  </a:lnTo>
                  <a:lnTo>
                    <a:pt x="624" y="576"/>
                  </a:lnTo>
                  <a:lnTo>
                    <a:pt x="624" y="672"/>
                  </a:lnTo>
                  <a:lnTo>
                    <a:pt x="1008" y="672"/>
                  </a:lnTo>
                  <a:lnTo>
                    <a:pt x="1008" y="384"/>
                  </a:lnTo>
                  <a:lnTo>
                    <a:pt x="1344" y="384"/>
                  </a:lnTo>
                  <a:lnTo>
                    <a:pt x="1344" y="0"/>
                  </a:lnTo>
                  <a:lnTo>
                    <a:pt x="16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51" name="Text Box 31"/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Desired Output</a:t>
              </a:r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3408" y="3744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Miss-alignment</a:t>
              </a:r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3072" y="2304"/>
              <a:ext cx="1536" cy="120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192" y="1056"/>
                </a:cxn>
                <a:cxn ang="0">
                  <a:pos x="528" y="576"/>
                </a:cxn>
                <a:cxn ang="0">
                  <a:pos x="864" y="672"/>
                </a:cxn>
                <a:cxn ang="0">
                  <a:pos x="1200" y="384"/>
                </a:cxn>
                <a:cxn ang="0">
                  <a:pos x="1536" y="0"/>
                </a:cxn>
              </a:cxnLst>
              <a:rect l="0" t="0" r="r" b="b"/>
              <a:pathLst>
                <a:path w="1536" h="1200">
                  <a:moveTo>
                    <a:pt x="0" y="1200"/>
                  </a:moveTo>
                  <a:lnTo>
                    <a:pt x="192" y="1056"/>
                  </a:lnTo>
                  <a:lnTo>
                    <a:pt x="528" y="576"/>
                  </a:lnTo>
                  <a:lnTo>
                    <a:pt x="864" y="672"/>
                  </a:lnTo>
                  <a:lnTo>
                    <a:pt x="1200" y="384"/>
                  </a:lnTo>
                  <a:lnTo>
                    <a:pt x="153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1954" name="Text Box 34"/>
            <p:cNvSpPr txBox="1">
              <a:spLocks noChangeArrowheads="1"/>
            </p:cNvSpPr>
            <p:nvPr/>
          </p:nvSpPr>
          <p:spPr bwMode="auto">
            <a:xfrm>
              <a:off x="4560" y="2304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Approximate output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028DAE-F987-41A4-8DA2-7A28C90A858E}" type="slidenum">
              <a:rPr lang="en-US"/>
              <a:pPr/>
              <a:t>29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Speed:</a:t>
            </a:r>
            <a:r>
              <a:rPr lang="en-US"/>
              <a:t> Rate of conversion of a single digital input to its analog equivalent</a:t>
            </a:r>
          </a:p>
          <a:p>
            <a:r>
              <a:rPr lang="en-US"/>
              <a:t>Conversion Rate </a:t>
            </a:r>
          </a:p>
          <a:p>
            <a:pPr lvl="1"/>
            <a:r>
              <a:rPr lang="en-US"/>
              <a:t>Depends on clock speed of input signal</a:t>
            </a:r>
          </a:p>
          <a:p>
            <a:pPr lvl="1"/>
            <a:r>
              <a:rPr lang="en-US"/>
              <a:t>Depends on settling time of converter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/>
              <a:t>-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Speed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3587AB-85DC-45B4-9FC5-9C4E3A111991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Purpose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convert digital values to analog voltages</a:t>
            </a:r>
          </a:p>
          <a:p>
            <a:pPr>
              <a:lnSpc>
                <a:spcPct val="90000"/>
              </a:lnSpc>
            </a:pPr>
            <a:r>
              <a:rPr lang="en-US" sz="2800"/>
              <a:t>Performs inverse operation of the Analog-to-Digital Converter (ADC)</a:t>
            </a:r>
          </a:p>
          <a:p>
            <a:pPr>
              <a:lnSpc>
                <a:spcPct val="90000"/>
              </a:lnSpc>
            </a:pP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838200" y="4318000"/>
            <a:ext cx="7543800" cy="1854200"/>
            <a:chOff x="528" y="2480"/>
            <a:chExt cx="4752" cy="1168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208" y="2976"/>
              <a:ext cx="1200" cy="6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DAC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528" y="3168"/>
              <a:ext cx="1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Digital Value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078" y="3168"/>
              <a:ext cx="1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Analog Voltage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064" y="2480"/>
              <a:ext cx="14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Reference Voltage</a:t>
              </a: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53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sv-SE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408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sv-SE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880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sv-SE"/>
            </a:p>
          </p:txBody>
        </p:sp>
      </p:grpSp>
      <p:graphicFrame>
        <p:nvGraphicFramePr>
          <p:cNvPr id="24594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3357563"/>
          <a:ext cx="3333750" cy="582612"/>
        </p:xfrm>
        <a:graphic>
          <a:graphicData uri="http://schemas.openxmlformats.org/presentationml/2006/ole">
            <p:oleObj spid="_x0000_s24594" name="Equation" r:id="rId3" imgW="1307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8EEDC-DCA2-4413-B33D-DA3B602933D5}" type="slidenum">
              <a:rPr lang="en-US"/>
              <a:pPr/>
              <a:t>30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Non-linearity</a:t>
            </a:r>
          </a:p>
          <a:p>
            <a:pPr lvl="1"/>
            <a:r>
              <a:rPr lang="en-US"/>
              <a:t>Differential</a:t>
            </a:r>
          </a:p>
          <a:p>
            <a:pPr lvl="1"/>
            <a:r>
              <a:rPr lang="en-US"/>
              <a:t>Integral</a:t>
            </a:r>
          </a:p>
          <a:p>
            <a:r>
              <a:rPr lang="en-US"/>
              <a:t>Gain</a:t>
            </a:r>
          </a:p>
          <a:p>
            <a:r>
              <a:rPr lang="en-US"/>
              <a:t>Offset</a:t>
            </a:r>
          </a:p>
          <a:p>
            <a:r>
              <a:rPr lang="en-US"/>
              <a:t>Non-monotonicity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1755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-Errors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40000-73CE-4C4A-B13A-5C0ABAA73E61}" type="slidenum">
              <a:rPr lang="en-US"/>
              <a:pPr/>
              <a:t>31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53400" cy="1219200"/>
          </a:xfrm>
        </p:spPr>
        <p:txBody>
          <a:bodyPr/>
          <a:lstStyle/>
          <a:p>
            <a:r>
              <a:rPr lang="en-US" sz="2400" u="sng"/>
              <a:t>Differential Non-Linearity:</a:t>
            </a:r>
            <a:r>
              <a:rPr lang="en-US" sz="2400"/>
              <a:t> Difference in voltage step size from the previous DAC output (Ideally All DLN’s = 1 V</a:t>
            </a:r>
            <a:r>
              <a:rPr lang="en-US" sz="1600"/>
              <a:t>LSB</a:t>
            </a:r>
            <a:r>
              <a:rPr lang="en-US" sz="2400"/>
              <a:t>)</a:t>
            </a:r>
            <a:endParaRPr lang="en-US" sz="2400" u="sng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-Errors: Differential Non-Linearity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1600200" y="3349625"/>
            <a:ext cx="6705600" cy="3279775"/>
            <a:chOff x="1008" y="2110"/>
            <a:chExt cx="4224" cy="2066"/>
          </a:xfrm>
        </p:grpSpPr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 flipV="1">
              <a:off x="1257" y="22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4998" name="Line 6"/>
            <p:cNvSpPr>
              <a:spLocks noChangeShapeType="1"/>
            </p:cNvSpPr>
            <p:nvPr/>
          </p:nvSpPr>
          <p:spPr bwMode="auto">
            <a:xfrm>
              <a:off x="1108" y="3936"/>
              <a:ext cx="2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 flipV="1">
              <a:off x="1257" y="2496"/>
              <a:ext cx="1892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 flipV="1">
              <a:off x="1456" y="379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 flipV="1">
              <a:off x="2203" y="2976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 flipV="1">
              <a:off x="2552" y="2832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 flipV="1">
              <a:off x="1805" y="35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4" name="Line 12"/>
            <p:cNvSpPr>
              <a:spLocks noChangeShapeType="1"/>
            </p:cNvSpPr>
            <p:nvPr/>
          </p:nvSpPr>
          <p:spPr bwMode="auto">
            <a:xfrm>
              <a:off x="2950" y="259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2651" y="3936"/>
              <a:ext cx="1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Digital Input</a:t>
              </a:r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2751" y="2256"/>
              <a:ext cx="12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Ideal Output</a:t>
              </a:r>
              <a:endParaRPr lang="en-US" sz="1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5007" name="Text Box 15"/>
            <p:cNvSpPr txBox="1">
              <a:spLocks noChangeArrowheads="1"/>
            </p:cNvSpPr>
            <p:nvPr/>
          </p:nvSpPr>
          <p:spPr bwMode="auto">
            <a:xfrm rot="16200000">
              <a:off x="332" y="2786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Analog Output Voltage</a:t>
              </a:r>
            </a:p>
          </p:txBody>
        </p:sp>
        <p:sp>
          <p:nvSpPr>
            <p:cNvPr id="85008" name="Freeform 16"/>
            <p:cNvSpPr>
              <a:spLocks/>
            </p:cNvSpPr>
            <p:nvPr/>
          </p:nvSpPr>
          <p:spPr bwMode="auto">
            <a:xfrm>
              <a:off x="1307" y="2592"/>
              <a:ext cx="1842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0" y="1200"/>
                </a:cxn>
                <a:cxn ang="0">
                  <a:pos x="288" y="1200"/>
                </a:cxn>
                <a:cxn ang="0">
                  <a:pos x="288" y="912"/>
                </a:cxn>
                <a:cxn ang="0">
                  <a:pos x="672" y="912"/>
                </a:cxn>
                <a:cxn ang="0">
                  <a:pos x="672" y="384"/>
                </a:cxn>
                <a:cxn ang="0">
                  <a:pos x="1056" y="384"/>
                </a:cxn>
                <a:cxn ang="0">
                  <a:pos x="1056" y="240"/>
                </a:cxn>
                <a:cxn ang="0">
                  <a:pos x="1392" y="240"/>
                </a:cxn>
                <a:cxn ang="0">
                  <a:pos x="1392" y="0"/>
                </a:cxn>
                <a:cxn ang="0">
                  <a:pos x="1776" y="0"/>
                </a:cxn>
              </a:cxnLst>
              <a:rect l="0" t="0" r="r" b="b"/>
              <a:pathLst>
                <a:path w="1776" h="1344">
                  <a:moveTo>
                    <a:pt x="0" y="1344"/>
                  </a:moveTo>
                  <a:lnTo>
                    <a:pt x="0" y="1200"/>
                  </a:lnTo>
                  <a:lnTo>
                    <a:pt x="288" y="1200"/>
                  </a:lnTo>
                  <a:lnTo>
                    <a:pt x="288" y="912"/>
                  </a:lnTo>
                  <a:lnTo>
                    <a:pt x="672" y="912"/>
                  </a:lnTo>
                  <a:lnTo>
                    <a:pt x="672" y="384"/>
                  </a:lnTo>
                  <a:lnTo>
                    <a:pt x="1056" y="384"/>
                  </a:lnTo>
                  <a:lnTo>
                    <a:pt x="1056" y="240"/>
                  </a:lnTo>
                  <a:lnTo>
                    <a:pt x="1392" y="240"/>
                  </a:lnTo>
                  <a:lnTo>
                    <a:pt x="1392" y="0"/>
                  </a:lnTo>
                  <a:lnTo>
                    <a:pt x="17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V="1">
              <a:off x="1506" y="3504"/>
              <a:ext cx="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10" name="Text Box 18"/>
            <p:cNvSpPr txBox="1">
              <a:spLocks noChangeArrowheads="1"/>
            </p:cNvSpPr>
            <p:nvPr/>
          </p:nvSpPr>
          <p:spPr bwMode="auto">
            <a:xfrm>
              <a:off x="1210" y="3511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bg2"/>
                  </a:solidFill>
                </a:rPr>
                <a:t>V</a:t>
              </a:r>
              <a:r>
                <a:rPr lang="en-US" sz="900">
                  <a:solidFill>
                    <a:schemeClr val="bg2"/>
                  </a:solidFill>
                </a:rPr>
                <a:t>LSB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V="1">
              <a:off x="1904" y="2976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1556" y="3120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bg2"/>
                  </a:solidFill>
                </a:rPr>
                <a:t>2V</a:t>
              </a:r>
              <a:r>
                <a:rPr lang="en-US" sz="900">
                  <a:solidFill>
                    <a:schemeClr val="bg2"/>
                  </a:solidFill>
                </a:rPr>
                <a:t>LSB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2402" y="2976"/>
              <a:ext cx="1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>
              <a:off x="2004" y="3504"/>
              <a:ext cx="1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5015" name="AutoShape 23"/>
            <p:cNvSpPr>
              <a:spLocks noChangeArrowheads="1"/>
            </p:cNvSpPr>
            <p:nvPr/>
          </p:nvSpPr>
          <p:spPr bwMode="auto">
            <a:xfrm rot="10800000">
              <a:off x="3199" y="2976"/>
              <a:ext cx="2033" cy="528"/>
            </a:xfrm>
            <a:prstGeom prst="homePlate">
              <a:avLst>
                <a:gd name="adj" fmla="val 9625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r>
                <a:rPr lang="en-US" sz="1800"/>
                <a:t>Diff. Non-Linearity = 2V</a:t>
              </a:r>
              <a:r>
                <a:rPr lang="en-US" sz="1200"/>
                <a:t>LSB</a:t>
              </a:r>
              <a:endParaRPr lang="en-US" sz="18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E16-23BC-4FAE-82FD-6B2C4BE14A80}" type="slidenum">
              <a:rPr lang="en-US"/>
              <a:pPr/>
              <a:t>32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z="2800" u="sng"/>
              <a:t>Integral Non-Linearity:</a:t>
            </a:r>
            <a:r>
              <a:rPr lang="en-US" sz="2800"/>
              <a:t> Deviation of the actual DAC output from the ideal (Ideally all INL’s = 0)</a:t>
            </a:r>
            <a:endParaRPr lang="en-US" sz="2800" u="sng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-Errors: Integral Non-Linearity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V="1">
            <a:off x="1905000" y="3276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1676400" y="601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1905000" y="3733800"/>
            <a:ext cx="2895600" cy="2286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V="1">
            <a:off x="2209800" y="5791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flipV="1">
            <a:off x="3352800" y="44958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V="1">
            <a:off x="3886200" y="4267200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V="1">
            <a:off x="2743200" y="5334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4495800" y="3886200"/>
            <a:ext cx="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4038600" y="60198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Digital Input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419600" y="3276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Ideal Output</a:t>
            </a:r>
          </a:p>
        </p:txBody>
      </p:sp>
      <p:sp>
        <p:nvSpPr>
          <p:cNvPr id="86030" name="Freeform 14"/>
          <p:cNvSpPr>
            <a:spLocks/>
          </p:cNvSpPr>
          <p:nvPr/>
        </p:nvSpPr>
        <p:spPr bwMode="auto">
          <a:xfrm>
            <a:off x="1981200" y="3886200"/>
            <a:ext cx="2819400" cy="2133600"/>
          </a:xfrm>
          <a:custGeom>
            <a:avLst/>
            <a:gdLst/>
            <a:ahLst/>
            <a:cxnLst>
              <a:cxn ang="0">
                <a:pos x="0" y="1344"/>
              </a:cxn>
              <a:cxn ang="0">
                <a:pos x="0" y="1200"/>
              </a:cxn>
              <a:cxn ang="0">
                <a:pos x="288" y="1200"/>
              </a:cxn>
              <a:cxn ang="0">
                <a:pos x="288" y="912"/>
              </a:cxn>
              <a:cxn ang="0">
                <a:pos x="672" y="912"/>
              </a:cxn>
              <a:cxn ang="0">
                <a:pos x="672" y="384"/>
              </a:cxn>
              <a:cxn ang="0">
                <a:pos x="1056" y="384"/>
              </a:cxn>
              <a:cxn ang="0">
                <a:pos x="1056" y="240"/>
              </a:cxn>
              <a:cxn ang="0">
                <a:pos x="1392" y="240"/>
              </a:cxn>
              <a:cxn ang="0">
                <a:pos x="1392" y="0"/>
              </a:cxn>
              <a:cxn ang="0">
                <a:pos x="1776" y="0"/>
              </a:cxn>
            </a:cxnLst>
            <a:rect l="0" t="0" r="r" b="b"/>
            <a:pathLst>
              <a:path w="1776" h="1344">
                <a:moveTo>
                  <a:pt x="0" y="1344"/>
                </a:moveTo>
                <a:lnTo>
                  <a:pt x="0" y="1200"/>
                </a:lnTo>
                <a:lnTo>
                  <a:pt x="288" y="1200"/>
                </a:lnTo>
                <a:lnTo>
                  <a:pt x="288" y="912"/>
                </a:lnTo>
                <a:lnTo>
                  <a:pt x="672" y="912"/>
                </a:lnTo>
                <a:lnTo>
                  <a:pt x="672" y="384"/>
                </a:lnTo>
                <a:lnTo>
                  <a:pt x="1056" y="384"/>
                </a:lnTo>
                <a:lnTo>
                  <a:pt x="1056" y="240"/>
                </a:lnTo>
                <a:lnTo>
                  <a:pt x="1392" y="240"/>
                </a:lnTo>
                <a:lnTo>
                  <a:pt x="1392" y="0"/>
                </a:lnTo>
                <a:lnTo>
                  <a:pt x="17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2895600" y="4495800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209800" y="4572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1V</a:t>
            </a:r>
            <a:r>
              <a:rPr lang="en-US" sz="900">
                <a:solidFill>
                  <a:schemeClr val="bg2"/>
                </a:solidFill>
              </a:rPr>
              <a:t>LSB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36576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3048000" y="4876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5" name="AutoShape 19"/>
          <p:cNvSpPr>
            <a:spLocks noChangeArrowheads="1"/>
          </p:cNvSpPr>
          <p:nvPr/>
        </p:nvSpPr>
        <p:spPr bwMode="auto">
          <a:xfrm rot="10800000">
            <a:off x="5334000" y="4419600"/>
            <a:ext cx="3352800" cy="609600"/>
          </a:xfrm>
          <a:prstGeom prst="homePlate">
            <a:avLst>
              <a:gd name="adj" fmla="val 869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en-US" sz="1800"/>
              <a:t>Int. Non-Linearity = 1V</a:t>
            </a:r>
            <a:r>
              <a:rPr lang="en-US" sz="1200"/>
              <a:t>LSB</a:t>
            </a:r>
            <a:endParaRPr lang="en-US" sz="1800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 flipV="1">
            <a:off x="2230438" y="5786438"/>
            <a:ext cx="0" cy="225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V="1">
            <a:off x="2776538" y="5332413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V="1">
            <a:off x="3376613" y="48768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V="1">
            <a:off x="3905250" y="4432300"/>
            <a:ext cx="0" cy="157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 flipV="1">
            <a:off x="4522788" y="3944938"/>
            <a:ext cx="0" cy="2066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 rot="16200000">
            <a:off x="450057" y="4198143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Analog Output Voltage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CFFBC-7AC6-4E0D-95FF-5ECD8AD29C1A}" type="slidenum">
              <a:rPr lang="en-US"/>
              <a:pPr/>
              <a:t>33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r>
              <a:rPr lang="en-US" u="sng"/>
              <a:t>Gain Error:</a:t>
            </a:r>
            <a:r>
              <a:rPr lang="en-US"/>
              <a:t> Difference in slope of the ideal curve and the actual DAC output</a:t>
            </a:r>
            <a:endParaRPr lang="en-US" u="sng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-Errors: Gain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2667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chemeClr val="bg2"/>
                </a:solidFill>
              </a:rPr>
              <a:t>High</a:t>
            </a:r>
            <a:r>
              <a:rPr lang="en-US" sz="1800" u="sng">
                <a:solidFill>
                  <a:schemeClr val="bg2"/>
                </a:solidFill>
              </a:rPr>
              <a:t> Gain Error:</a:t>
            </a:r>
            <a:r>
              <a:rPr lang="en-US" sz="1800"/>
              <a:t> Actual slope greater than ideal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57200" y="4572000"/>
            <a:ext cx="2667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FF0000"/>
                </a:solidFill>
              </a:rPr>
              <a:t>Low</a:t>
            </a:r>
            <a:r>
              <a:rPr lang="en-US" sz="1800" u="sng">
                <a:solidFill>
                  <a:srgbClr val="FF0000"/>
                </a:solidFill>
              </a:rPr>
              <a:t> Gain Error:</a:t>
            </a:r>
            <a:r>
              <a:rPr lang="en-US" sz="1800"/>
              <a:t> Actual slope less than ideal</a:t>
            </a:r>
          </a:p>
        </p:txBody>
      </p: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3352800" y="2667000"/>
            <a:ext cx="5029200" cy="3657600"/>
            <a:chOff x="2112" y="1680"/>
            <a:chExt cx="3168" cy="2304"/>
          </a:xfrm>
        </p:grpSpPr>
        <p:sp>
          <p:nvSpPr>
            <p:cNvPr id="87047" name="Line 7"/>
            <p:cNvSpPr>
              <a:spLocks noChangeShapeType="1"/>
            </p:cNvSpPr>
            <p:nvPr/>
          </p:nvSpPr>
          <p:spPr bwMode="auto">
            <a:xfrm flipV="1">
              <a:off x="2400" y="2016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>
              <a:off x="2256" y="374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 flipV="1">
              <a:off x="2400" y="2304"/>
              <a:ext cx="182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50" name="Freeform 10"/>
            <p:cNvSpPr>
              <a:spLocks/>
            </p:cNvSpPr>
            <p:nvPr/>
          </p:nvSpPr>
          <p:spPr bwMode="auto">
            <a:xfrm>
              <a:off x="2463" y="2544"/>
              <a:ext cx="1665" cy="1191"/>
            </a:xfrm>
            <a:custGeom>
              <a:avLst/>
              <a:gdLst/>
              <a:ahLst/>
              <a:cxnLst>
                <a:cxn ang="0">
                  <a:pos x="0" y="1197"/>
                </a:cxn>
                <a:cxn ang="0">
                  <a:pos x="0" y="1062"/>
                </a:cxn>
                <a:cxn ang="0">
                  <a:pos x="315" y="1062"/>
                </a:cxn>
                <a:cxn ang="0">
                  <a:pos x="315" y="792"/>
                </a:cxn>
                <a:cxn ang="0">
                  <a:pos x="639" y="792"/>
                </a:cxn>
                <a:cxn ang="0">
                  <a:pos x="639" y="549"/>
                </a:cxn>
                <a:cxn ang="0">
                  <a:pos x="972" y="549"/>
                </a:cxn>
                <a:cxn ang="0">
                  <a:pos x="972" y="261"/>
                </a:cxn>
                <a:cxn ang="0">
                  <a:pos x="1314" y="252"/>
                </a:cxn>
                <a:cxn ang="0">
                  <a:pos x="1314" y="0"/>
                </a:cxn>
                <a:cxn ang="0">
                  <a:pos x="1665" y="0"/>
                </a:cxn>
              </a:cxnLst>
              <a:rect l="0" t="0" r="r" b="b"/>
              <a:pathLst>
                <a:path w="1665" h="1197">
                  <a:moveTo>
                    <a:pt x="0" y="1197"/>
                  </a:moveTo>
                  <a:lnTo>
                    <a:pt x="0" y="1062"/>
                  </a:lnTo>
                  <a:lnTo>
                    <a:pt x="315" y="1062"/>
                  </a:lnTo>
                  <a:lnTo>
                    <a:pt x="315" y="792"/>
                  </a:lnTo>
                  <a:lnTo>
                    <a:pt x="639" y="792"/>
                  </a:lnTo>
                  <a:lnTo>
                    <a:pt x="639" y="549"/>
                  </a:lnTo>
                  <a:lnTo>
                    <a:pt x="972" y="549"/>
                  </a:lnTo>
                  <a:lnTo>
                    <a:pt x="972" y="261"/>
                  </a:lnTo>
                  <a:lnTo>
                    <a:pt x="1314" y="252"/>
                  </a:lnTo>
                  <a:lnTo>
                    <a:pt x="1314" y="0"/>
                  </a:lnTo>
                  <a:lnTo>
                    <a:pt x="166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3744" y="3744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Digital Input</a:t>
              </a: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3840" y="2112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Desired/Ideal Output</a:t>
              </a:r>
              <a:endParaRPr lang="en-US" sz="1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7053" name="Text Box 13"/>
            <p:cNvSpPr txBox="1">
              <a:spLocks noChangeArrowheads="1"/>
            </p:cNvSpPr>
            <p:nvPr/>
          </p:nvSpPr>
          <p:spPr bwMode="auto">
            <a:xfrm rot="16200000">
              <a:off x="1436" y="2836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Analog Output Voltage</a:t>
              </a:r>
            </a:p>
          </p:txBody>
        </p:sp>
        <p:sp>
          <p:nvSpPr>
            <p:cNvPr id="87054" name="Freeform 14"/>
            <p:cNvSpPr>
              <a:spLocks/>
            </p:cNvSpPr>
            <p:nvPr/>
          </p:nvSpPr>
          <p:spPr bwMode="auto">
            <a:xfrm>
              <a:off x="2448" y="2064"/>
              <a:ext cx="1008" cy="1677"/>
            </a:xfrm>
            <a:custGeom>
              <a:avLst/>
              <a:gdLst/>
              <a:ahLst/>
              <a:cxnLst>
                <a:cxn ang="0">
                  <a:pos x="0" y="1197"/>
                </a:cxn>
                <a:cxn ang="0">
                  <a:pos x="0" y="1062"/>
                </a:cxn>
                <a:cxn ang="0">
                  <a:pos x="315" y="1062"/>
                </a:cxn>
                <a:cxn ang="0">
                  <a:pos x="315" y="792"/>
                </a:cxn>
                <a:cxn ang="0">
                  <a:pos x="639" y="792"/>
                </a:cxn>
                <a:cxn ang="0">
                  <a:pos x="639" y="549"/>
                </a:cxn>
                <a:cxn ang="0">
                  <a:pos x="972" y="549"/>
                </a:cxn>
                <a:cxn ang="0">
                  <a:pos x="972" y="261"/>
                </a:cxn>
                <a:cxn ang="0">
                  <a:pos x="1314" y="252"/>
                </a:cxn>
                <a:cxn ang="0">
                  <a:pos x="1314" y="0"/>
                </a:cxn>
                <a:cxn ang="0">
                  <a:pos x="1665" y="0"/>
                </a:cxn>
              </a:cxnLst>
              <a:rect l="0" t="0" r="r" b="b"/>
              <a:pathLst>
                <a:path w="1665" h="1197">
                  <a:moveTo>
                    <a:pt x="0" y="1197"/>
                  </a:moveTo>
                  <a:lnTo>
                    <a:pt x="0" y="1062"/>
                  </a:lnTo>
                  <a:lnTo>
                    <a:pt x="315" y="1062"/>
                  </a:lnTo>
                  <a:lnTo>
                    <a:pt x="315" y="792"/>
                  </a:lnTo>
                  <a:lnTo>
                    <a:pt x="639" y="792"/>
                  </a:lnTo>
                  <a:lnTo>
                    <a:pt x="639" y="549"/>
                  </a:lnTo>
                  <a:lnTo>
                    <a:pt x="972" y="549"/>
                  </a:lnTo>
                  <a:lnTo>
                    <a:pt x="972" y="261"/>
                  </a:lnTo>
                  <a:lnTo>
                    <a:pt x="1314" y="252"/>
                  </a:lnTo>
                  <a:lnTo>
                    <a:pt x="1314" y="0"/>
                  </a:lnTo>
                  <a:lnTo>
                    <a:pt x="1665" y="0"/>
                  </a:ln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55" name="Freeform 15"/>
            <p:cNvSpPr>
              <a:spLocks/>
            </p:cNvSpPr>
            <p:nvPr/>
          </p:nvSpPr>
          <p:spPr bwMode="auto">
            <a:xfrm>
              <a:off x="2448" y="3120"/>
              <a:ext cx="1968" cy="615"/>
            </a:xfrm>
            <a:custGeom>
              <a:avLst/>
              <a:gdLst/>
              <a:ahLst/>
              <a:cxnLst>
                <a:cxn ang="0">
                  <a:pos x="0" y="1197"/>
                </a:cxn>
                <a:cxn ang="0">
                  <a:pos x="0" y="1062"/>
                </a:cxn>
                <a:cxn ang="0">
                  <a:pos x="315" y="1062"/>
                </a:cxn>
                <a:cxn ang="0">
                  <a:pos x="315" y="792"/>
                </a:cxn>
                <a:cxn ang="0">
                  <a:pos x="639" y="792"/>
                </a:cxn>
                <a:cxn ang="0">
                  <a:pos x="639" y="549"/>
                </a:cxn>
                <a:cxn ang="0">
                  <a:pos x="972" y="549"/>
                </a:cxn>
                <a:cxn ang="0">
                  <a:pos x="972" y="261"/>
                </a:cxn>
                <a:cxn ang="0">
                  <a:pos x="1314" y="252"/>
                </a:cxn>
                <a:cxn ang="0">
                  <a:pos x="1314" y="0"/>
                </a:cxn>
                <a:cxn ang="0">
                  <a:pos x="1665" y="0"/>
                </a:cxn>
              </a:cxnLst>
              <a:rect l="0" t="0" r="r" b="b"/>
              <a:pathLst>
                <a:path w="1665" h="1197">
                  <a:moveTo>
                    <a:pt x="0" y="1197"/>
                  </a:moveTo>
                  <a:lnTo>
                    <a:pt x="0" y="1062"/>
                  </a:lnTo>
                  <a:lnTo>
                    <a:pt x="315" y="1062"/>
                  </a:lnTo>
                  <a:lnTo>
                    <a:pt x="315" y="792"/>
                  </a:lnTo>
                  <a:lnTo>
                    <a:pt x="639" y="792"/>
                  </a:lnTo>
                  <a:lnTo>
                    <a:pt x="639" y="549"/>
                  </a:lnTo>
                  <a:lnTo>
                    <a:pt x="972" y="549"/>
                  </a:lnTo>
                  <a:lnTo>
                    <a:pt x="972" y="261"/>
                  </a:lnTo>
                  <a:lnTo>
                    <a:pt x="1314" y="252"/>
                  </a:lnTo>
                  <a:lnTo>
                    <a:pt x="1314" y="0"/>
                  </a:lnTo>
                  <a:lnTo>
                    <a:pt x="1665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 flipV="1">
              <a:off x="2400" y="3024"/>
              <a:ext cx="2112" cy="7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 flipV="1">
              <a:off x="2400" y="1824"/>
              <a:ext cx="1104" cy="19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4512" y="288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Low Gain</a:t>
              </a:r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bg2"/>
                  </a:solidFill>
                </a:rPr>
                <a:t>High Gain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3FAFF-A11E-467F-ABD3-126FA99209A3}" type="slidenum">
              <a:rPr lang="en-US"/>
              <a:pPr/>
              <a:t>34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/>
              <a:t>Offset Error:</a:t>
            </a:r>
            <a:r>
              <a:rPr lang="en-US" sz="2800"/>
              <a:t>  A constant voltage difference between the ideal DAC output and the actual.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voltage axis intercept of the DAC output curve is different than the ideal.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-Errors: Offset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V="1">
            <a:off x="3429000" y="3673475"/>
            <a:ext cx="0" cy="289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211513" y="5792788"/>
            <a:ext cx="334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3429000" y="3673475"/>
            <a:ext cx="2763838" cy="21193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1" name="Freeform 7"/>
          <p:cNvSpPr>
            <a:spLocks/>
          </p:cNvSpPr>
          <p:nvPr/>
        </p:nvSpPr>
        <p:spPr bwMode="auto">
          <a:xfrm>
            <a:off x="3559175" y="3994150"/>
            <a:ext cx="2522538" cy="1762125"/>
          </a:xfrm>
          <a:custGeom>
            <a:avLst/>
            <a:gdLst/>
            <a:ahLst/>
            <a:cxnLst>
              <a:cxn ang="0">
                <a:pos x="0" y="1197"/>
              </a:cxn>
              <a:cxn ang="0">
                <a:pos x="0" y="1062"/>
              </a:cxn>
              <a:cxn ang="0">
                <a:pos x="315" y="1062"/>
              </a:cxn>
              <a:cxn ang="0">
                <a:pos x="315" y="792"/>
              </a:cxn>
              <a:cxn ang="0">
                <a:pos x="639" y="792"/>
              </a:cxn>
              <a:cxn ang="0">
                <a:pos x="639" y="549"/>
              </a:cxn>
              <a:cxn ang="0">
                <a:pos x="972" y="549"/>
              </a:cxn>
              <a:cxn ang="0">
                <a:pos x="972" y="261"/>
              </a:cxn>
              <a:cxn ang="0">
                <a:pos x="1314" y="252"/>
              </a:cxn>
              <a:cxn ang="0">
                <a:pos x="1314" y="0"/>
              </a:cxn>
              <a:cxn ang="0">
                <a:pos x="1665" y="0"/>
              </a:cxn>
            </a:cxnLst>
            <a:rect l="0" t="0" r="r" b="b"/>
            <a:pathLst>
              <a:path w="1665" h="1197">
                <a:moveTo>
                  <a:pt x="0" y="1197"/>
                </a:moveTo>
                <a:lnTo>
                  <a:pt x="0" y="1062"/>
                </a:lnTo>
                <a:lnTo>
                  <a:pt x="315" y="1062"/>
                </a:lnTo>
                <a:lnTo>
                  <a:pt x="315" y="792"/>
                </a:lnTo>
                <a:lnTo>
                  <a:pt x="639" y="792"/>
                </a:lnTo>
                <a:lnTo>
                  <a:pt x="639" y="549"/>
                </a:lnTo>
                <a:lnTo>
                  <a:pt x="972" y="549"/>
                </a:lnTo>
                <a:lnTo>
                  <a:pt x="972" y="261"/>
                </a:lnTo>
                <a:lnTo>
                  <a:pt x="1314" y="252"/>
                </a:lnTo>
                <a:lnTo>
                  <a:pt x="1314" y="0"/>
                </a:lnTo>
                <a:lnTo>
                  <a:pt x="1665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465763" y="57927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Digital Input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046788" y="3390900"/>
            <a:ext cx="2182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Desired/Ideal Output</a:t>
            </a:r>
            <a:endParaRPr lang="en-US" sz="1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 rot="21600000">
            <a:off x="2411413" y="3319463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Output Voltage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V="1">
            <a:off x="3779838" y="3960813"/>
            <a:ext cx="0" cy="2897187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V="1">
            <a:off x="3429000" y="3036888"/>
            <a:ext cx="2763838" cy="21209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7" name="Freeform 13"/>
          <p:cNvSpPr>
            <a:spLocks/>
          </p:cNvSpPr>
          <p:nvPr/>
        </p:nvSpPr>
        <p:spPr bwMode="auto">
          <a:xfrm>
            <a:off x="3575050" y="3319463"/>
            <a:ext cx="2522538" cy="1762125"/>
          </a:xfrm>
          <a:custGeom>
            <a:avLst/>
            <a:gdLst/>
            <a:ahLst/>
            <a:cxnLst>
              <a:cxn ang="0">
                <a:pos x="0" y="1197"/>
              </a:cxn>
              <a:cxn ang="0">
                <a:pos x="0" y="1062"/>
              </a:cxn>
              <a:cxn ang="0">
                <a:pos x="315" y="1062"/>
              </a:cxn>
              <a:cxn ang="0">
                <a:pos x="315" y="792"/>
              </a:cxn>
              <a:cxn ang="0">
                <a:pos x="639" y="792"/>
              </a:cxn>
              <a:cxn ang="0">
                <a:pos x="639" y="549"/>
              </a:cxn>
              <a:cxn ang="0">
                <a:pos x="972" y="549"/>
              </a:cxn>
              <a:cxn ang="0">
                <a:pos x="972" y="261"/>
              </a:cxn>
              <a:cxn ang="0">
                <a:pos x="1314" y="252"/>
              </a:cxn>
              <a:cxn ang="0">
                <a:pos x="1314" y="0"/>
              </a:cxn>
              <a:cxn ang="0">
                <a:pos x="1665" y="0"/>
              </a:cxn>
            </a:cxnLst>
            <a:rect l="0" t="0" r="r" b="b"/>
            <a:pathLst>
              <a:path w="1665" h="1197">
                <a:moveTo>
                  <a:pt x="0" y="1197"/>
                </a:moveTo>
                <a:lnTo>
                  <a:pt x="0" y="1062"/>
                </a:lnTo>
                <a:lnTo>
                  <a:pt x="315" y="1062"/>
                </a:lnTo>
                <a:lnTo>
                  <a:pt x="315" y="792"/>
                </a:lnTo>
                <a:lnTo>
                  <a:pt x="639" y="792"/>
                </a:lnTo>
                <a:lnTo>
                  <a:pt x="639" y="549"/>
                </a:lnTo>
                <a:lnTo>
                  <a:pt x="972" y="549"/>
                </a:lnTo>
                <a:lnTo>
                  <a:pt x="972" y="261"/>
                </a:lnTo>
                <a:lnTo>
                  <a:pt x="1314" y="252"/>
                </a:lnTo>
                <a:lnTo>
                  <a:pt x="1314" y="0"/>
                </a:lnTo>
                <a:lnTo>
                  <a:pt x="1665" y="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V="1">
            <a:off x="3479800" y="4238625"/>
            <a:ext cx="2763838" cy="2120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79" name="Freeform 15"/>
          <p:cNvSpPr>
            <a:spLocks/>
          </p:cNvSpPr>
          <p:nvPr/>
        </p:nvSpPr>
        <p:spPr bwMode="auto">
          <a:xfrm>
            <a:off x="3575050" y="4583113"/>
            <a:ext cx="2522538" cy="1762125"/>
          </a:xfrm>
          <a:custGeom>
            <a:avLst/>
            <a:gdLst/>
            <a:ahLst/>
            <a:cxnLst>
              <a:cxn ang="0">
                <a:pos x="0" y="1197"/>
              </a:cxn>
              <a:cxn ang="0">
                <a:pos x="0" y="1062"/>
              </a:cxn>
              <a:cxn ang="0">
                <a:pos x="315" y="1062"/>
              </a:cxn>
              <a:cxn ang="0">
                <a:pos x="315" y="792"/>
              </a:cxn>
              <a:cxn ang="0">
                <a:pos x="639" y="792"/>
              </a:cxn>
              <a:cxn ang="0">
                <a:pos x="639" y="549"/>
              </a:cxn>
              <a:cxn ang="0">
                <a:pos x="972" y="549"/>
              </a:cxn>
              <a:cxn ang="0">
                <a:pos x="972" y="261"/>
              </a:cxn>
              <a:cxn ang="0">
                <a:pos x="1314" y="252"/>
              </a:cxn>
              <a:cxn ang="0">
                <a:pos x="1314" y="0"/>
              </a:cxn>
              <a:cxn ang="0">
                <a:pos x="1665" y="0"/>
              </a:cxn>
            </a:cxnLst>
            <a:rect l="0" t="0" r="r" b="b"/>
            <a:pathLst>
              <a:path w="1665" h="1197">
                <a:moveTo>
                  <a:pt x="0" y="1197"/>
                </a:moveTo>
                <a:lnTo>
                  <a:pt x="0" y="1062"/>
                </a:lnTo>
                <a:lnTo>
                  <a:pt x="315" y="1062"/>
                </a:lnTo>
                <a:lnTo>
                  <a:pt x="315" y="792"/>
                </a:lnTo>
                <a:lnTo>
                  <a:pt x="639" y="792"/>
                </a:lnTo>
                <a:lnTo>
                  <a:pt x="639" y="549"/>
                </a:lnTo>
                <a:lnTo>
                  <a:pt x="972" y="549"/>
                </a:lnTo>
                <a:lnTo>
                  <a:pt x="972" y="261"/>
                </a:lnTo>
                <a:lnTo>
                  <a:pt x="1314" y="252"/>
                </a:lnTo>
                <a:lnTo>
                  <a:pt x="1314" y="0"/>
                </a:lnTo>
                <a:lnTo>
                  <a:pt x="1665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V="1">
            <a:off x="5829300" y="2895600"/>
            <a:ext cx="0" cy="2897188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V="1">
            <a:off x="4289425" y="3717925"/>
            <a:ext cx="0" cy="2898775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V="1">
            <a:off x="5319713" y="3249613"/>
            <a:ext cx="0" cy="2897187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V="1">
            <a:off x="4762500" y="3460750"/>
            <a:ext cx="0" cy="2898775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V="1">
            <a:off x="3355975" y="5157788"/>
            <a:ext cx="0" cy="635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sm" len="med"/>
            <a:tailEnd type="triangle" w="sm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3355975" y="5792788"/>
            <a:ext cx="1588" cy="644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sm" len="med"/>
            <a:tailEnd type="triangle" w="sm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828800" y="5299075"/>
            <a:ext cx="2036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Positive Offset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1828800" y="5934075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Negative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600">
                <a:solidFill>
                  <a:srgbClr val="FF0000"/>
                </a:solidFill>
              </a:rPr>
              <a:t>Offset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4EB73-D44E-4439-85A5-522E268CD8B8}" type="slidenum">
              <a:rPr lang="en-US"/>
              <a:pPr/>
              <a:t>35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u="sng"/>
              <a:t>Non-Monotonic:</a:t>
            </a:r>
            <a:r>
              <a:rPr lang="en-US"/>
              <a:t> A decrease in output voltage with an increase in the digital input</a:t>
            </a:r>
            <a:endParaRPr lang="en-US" u="sng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-Performance Specifications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-Errors: Non-Monotonicity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 flipV="1">
            <a:off x="2667000" y="3276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2438400" y="601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2667000" y="3733800"/>
            <a:ext cx="2895600" cy="2286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 flipV="1">
            <a:off x="2971800" y="5791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V="1">
            <a:off x="4038600" y="51816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V="1">
            <a:off x="4572000" y="4724400"/>
            <a:ext cx="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V="1">
            <a:off x="3505200" y="50292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105400" y="4100513"/>
            <a:ext cx="0" cy="191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 rot="16200000">
            <a:off x="1212057" y="4121943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Analog Output Voltage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4800600" y="60198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Digital Input</a:t>
            </a:r>
          </a:p>
        </p:txBody>
      </p:sp>
      <p:sp>
        <p:nvSpPr>
          <p:cNvPr id="89102" name="Freeform 14"/>
          <p:cNvSpPr>
            <a:spLocks/>
          </p:cNvSpPr>
          <p:nvPr/>
        </p:nvSpPr>
        <p:spPr bwMode="auto">
          <a:xfrm>
            <a:off x="2743200" y="4114800"/>
            <a:ext cx="2667000" cy="1905000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0" y="1056"/>
              </a:cxn>
              <a:cxn ang="0">
                <a:pos x="288" y="1056"/>
              </a:cxn>
              <a:cxn ang="0">
                <a:pos x="288" y="576"/>
              </a:cxn>
              <a:cxn ang="0">
                <a:pos x="624" y="576"/>
              </a:cxn>
              <a:cxn ang="0">
                <a:pos x="624" y="672"/>
              </a:cxn>
              <a:cxn ang="0">
                <a:pos x="1008" y="672"/>
              </a:cxn>
              <a:cxn ang="0">
                <a:pos x="1008" y="384"/>
              </a:cxn>
              <a:cxn ang="0">
                <a:pos x="1344" y="384"/>
              </a:cxn>
              <a:cxn ang="0">
                <a:pos x="1344" y="0"/>
              </a:cxn>
              <a:cxn ang="0">
                <a:pos x="1680" y="0"/>
              </a:cxn>
            </a:cxnLst>
            <a:rect l="0" t="0" r="r" b="b"/>
            <a:pathLst>
              <a:path w="1680" h="1200">
                <a:moveTo>
                  <a:pt x="0" y="1200"/>
                </a:moveTo>
                <a:lnTo>
                  <a:pt x="0" y="1056"/>
                </a:lnTo>
                <a:lnTo>
                  <a:pt x="288" y="1056"/>
                </a:lnTo>
                <a:lnTo>
                  <a:pt x="288" y="576"/>
                </a:lnTo>
                <a:lnTo>
                  <a:pt x="624" y="576"/>
                </a:lnTo>
                <a:lnTo>
                  <a:pt x="624" y="672"/>
                </a:lnTo>
                <a:lnTo>
                  <a:pt x="1008" y="672"/>
                </a:lnTo>
                <a:lnTo>
                  <a:pt x="1008" y="384"/>
                </a:lnTo>
                <a:lnTo>
                  <a:pt x="1344" y="384"/>
                </a:lnTo>
                <a:lnTo>
                  <a:pt x="1344" y="0"/>
                </a:lnTo>
                <a:lnTo>
                  <a:pt x="168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4800600" y="3352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Desired Output</a:t>
            </a:r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572000" y="4114800"/>
            <a:ext cx="533400" cy="6096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sm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3505200" y="5029200"/>
            <a:ext cx="533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sm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4800600" y="4343400"/>
            <a:ext cx="1676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6553200" y="41148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Monotonic</a:t>
            </a:r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 flipV="1">
            <a:off x="3810000" y="40386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124200" y="36576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Non-Monotonic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4E5BD-04CE-4650-9904-D08168B48EB0}" type="slidenum">
              <a:rPr lang="en-US"/>
              <a:pPr/>
              <a:t>36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229600" cy="3886200"/>
          </a:xfrm>
        </p:spPr>
        <p:txBody>
          <a:bodyPr/>
          <a:lstStyle/>
          <a:p>
            <a:r>
              <a:rPr lang="en-US"/>
              <a:t>Generic use</a:t>
            </a:r>
          </a:p>
          <a:p>
            <a:r>
              <a:rPr lang="en-US"/>
              <a:t>Circuit Components</a:t>
            </a:r>
          </a:p>
          <a:p>
            <a:r>
              <a:rPr lang="en-US"/>
              <a:t>Digital Audio </a:t>
            </a:r>
          </a:p>
          <a:p>
            <a:r>
              <a:rPr lang="en-US"/>
              <a:t>Function Generators/Oscilloscopes</a:t>
            </a:r>
          </a:p>
          <a:p>
            <a:r>
              <a:rPr lang="en-US"/>
              <a:t>Motor Controllers</a:t>
            </a:r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2438" cy="733425"/>
          </a:xfrm>
          <a:noFill/>
          <a:ln/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</a:rPr>
              <a:t>Digital to Analog Converters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/>
              <a:t>	-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Common Applications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E929F6-4C2F-4A9C-BF56-AECAE8D92141}" type="slidenum">
              <a:rPr lang="en-US"/>
              <a:pPr/>
              <a:t>37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Used when a continuous analog signal is required.</a:t>
            </a:r>
          </a:p>
          <a:p>
            <a:pPr>
              <a:lnSpc>
                <a:spcPct val="90000"/>
              </a:lnSpc>
            </a:pPr>
            <a:r>
              <a:rPr lang="en-US"/>
              <a:t>Signal from DAC can be smoothed by a Low pass filter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-Common Applications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-Generic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18288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1828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828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8288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1828800" y="571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1828800" y="586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2590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2057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sv-SE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1905000" y="44958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 bit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981200" y="58674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</a:t>
            </a:r>
            <a:r>
              <a:rPr lang="en-US" sz="1400" baseline="30000"/>
              <a:t>th</a:t>
            </a:r>
            <a:r>
              <a:rPr lang="en-US" sz="1400"/>
              <a:t> bit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819400" y="4343400"/>
            <a:ext cx="1143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n bit DAC</a:t>
            </a:r>
          </a:p>
        </p:txBody>
      </p:sp>
      <p:sp>
        <p:nvSpPr>
          <p:cNvPr id="91151" name="AutoShape 15"/>
          <p:cNvSpPr>
            <a:spLocks noChangeArrowheads="1"/>
          </p:cNvSpPr>
          <p:nvPr/>
        </p:nvSpPr>
        <p:spPr bwMode="auto">
          <a:xfrm>
            <a:off x="228600" y="4724400"/>
            <a:ext cx="1371600" cy="1371600"/>
          </a:xfrm>
          <a:prstGeom prst="flowChartPunchedTap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/>
              <a:t>011010010101010100101</a:t>
            </a:r>
          </a:p>
          <a:p>
            <a:r>
              <a:rPr lang="en-US" sz="800"/>
              <a:t>101010101011111100101</a:t>
            </a:r>
          </a:p>
          <a:p>
            <a:r>
              <a:rPr lang="en-US" sz="800"/>
              <a:t>000010101010111110011</a:t>
            </a:r>
          </a:p>
          <a:p>
            <a:r>
              <a:rPr lang="en-US" sz="800"/>
              <a:t>010101010101010101010</a:t>
            </a:r>
          </a:p>
          <a:p>
            <a:r>
              <a:rPr lang="en-US" sz="800"/>
              <a:t>111010101011110011000</a:t>
            </a:r>
          </a:p>
          <a:p>
            <a:r>
              <a:rPr lang="en-US" sz="800"/>
              <a:t>100101010101010001111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52400" y="4267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Digital Input</a:t>
            </a:r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3962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1154" name="Freeform 18"/>
          <p:cNvSpPr>
            <a:spLocks/>
          </p:cNvSpPr>
          <p:nvPr/>
        </p:nvSpPr>
        <p:spPr bwMode="auto">
          <a:xfrm>
            <a:off x="4343400" y="4800600"/>
            <a:ext cx="1333500" cy="1066800"/>
          </a:xfrm>
          <a:custGeom>
            <a:avLst/>
            <a:gdLst/>
            <a:ahLst/>
            <a:cxnLst>
              <a:cxn ang="0">
                <a:pos x="0" y="669"/>
              </a:cxn>
              <a:cxn ang="0">
                <a:pos x="27" y="669"/>
              </a:cxn>
              <a:cxn ang="0">
                <a:pos x="27" y="573"/>
              </a:cxn>
              <a:cxn ang="0">
                <a:pos x="51" y="573"/>
              </a:cxn>
              <a:cxn ang="0">
                <a:pos x="51" y="477"/>
              </a:cxn>
              <a:cxn ang="0">
                <a:pos x="75" y="477"/>
              </a:cxn>
              <a:cxn ang="0">
                <a:pos x="75" y="402"/>
              </a:cxn>
              <a:cxn ang="0">
                <a:pos x="99" y="402"/>
              </a:cxn>
              <a:cxn ang="0">
                <a:pos x="99" y="315"/>
              </a:cxn>
              <a:cxn ang="0">
                <a:pos x="126" y="315"/>
              </a:cxn>
              <a:cxn ang="0">
                <a:pos x="126" y="228"/>
              </a:cxn>
              <a:cxn ang="0">
                <a:pos x="159" y="222"/>
              </a:cxn>
              <a:cxn ang="0">
                <a:pos x="159" y="144"/>
              </a:cxn>
              <a:cxn ang="0">
                <a:pos x="186" y="144"/>
              </a:cxn>
              <a:cxn ang="0">
                <a:pos x="186" y="93"/>
              </a:cxn>
              <a:cxn ang="0">
                <a:pos x="210" y="93"/>
              </a:cxn>
              <a:cxn ang="0">
                <a:pos x="210" y="54"/>
              </a:cxn>
              <a:cxn ang="0">
                <a:pos x="234" y="51"/>
              </a:cxn>
              <a:cxn ang="0">
                <a:pos x="234" y="21"/>
              </a:cxn>
              <a:cxn ang="0">
                <a:pos x="255" y="24"/>
              </a:cxn>
              <a:cxn ang="0">
                <a:pos x="261" y="0"/>
              </a:cxn>
              <a:cxn ang="0">
                <a:pos x="285" y="3"/>
              </a:cxn>
              <a:cxn ang="0">
                <a:pos x="291" y="21"/>
              </a:cxn>
              <a:cxn ang="0">
                <a:pos x="330" y="21"/>
              </a:cxn>
              <a:cxn ang="0">
                <a:pos x="333" y="51"/>
              </a:cxn>
              <a:cxn ang="0">
                <a:pos x="357" y="51"/>
              </a:cxn>
              <a:cxn ang="0">
                <a:pos x="360" y="93"/>
              </a:cxn>
              <a:cxn ang="0">
                <a:pos x="384" y="90"/>
              </a:cxn>
              <a:cxn ang="0">
                <a:pos x="390" y="165"/>
              </a:cxn>
              <a:cxn ang="0">
                <a:pos x="420" y="162"/>
              </a:cxn>
              <a:cxn ang="0">
                <a:pos x="423" y="231"/>
              </a:cxn>
              <a:cxn ang="0">
                <a:pos x="450" y="231"/>
              </a:cxn>
              <a:cxn ang="0">
                <a:pos x="453" y="291"/>
              </a:cxn>
              <a:cxn ang="0">
                <a:pos x="480" y="291"/>
              </a:cxn>
              <a:cxn ang="0">
                <a:pos x="480" y="351"/>
              </a:cxn>
              <a:cxn ang="0">
                <a:pos x="507" y="351"/>
              </a:cxn>
              <a:cxn ang="0">
                <a:pos x="507" y="411"/>
              </a:cxn>
              <a:cxn ang="0">
                <a:pos x="528" y="408"/>
              </a:cxn>
              <a:cxn ang="0">
                <a:pos x="531" y="477"/>
              </a:cxn>
              <a:cxn ang="0">
                <a:pos x="555" y="474"/>
              </a:cxn>
              <a:cxn ang="0">
                <a:pos x="555" y="525"/>
              </a:cxn>
              <a:cxn ang="0">
                <a:pos x="579" y="525"/>
              </a:cxn>
              <a:cxn ang="0">
                <a:pos x="579" y="573"/>
              </a:cxn>
              <a:cxn ang="0">
                <a:pos x="603" y="570"/>
              </a:cxn>
              <a:cxn ang="0">
                <a:pos x="606" y="612"/>
              </a:cxn>
              <a:cxn ang="0">
                <a:pos x="627" y="612"/>
              </a:cxn>
              <a:cxn ang="0">
                <a:pos x="630" y="651"/>
              </a:cxn>
              <a:cxn ang="0">
                <a:pos x="651" y="651"/>
              </a:cxn>
              <a:cxn ang="0">
                <a:pos x="651" y="672"/>
              </a:cxn>
              <a:cxn ang="0">
                <a:pos x="684" y="669"/>
              </a:cxn>
              <a:cxn ang="0">
                <a:pos x="744" y="666"/>
              </a:cxn>
              <a:cxn ang="0">
                <a:pos x="741" y="627"/>
              </a:cxn>
              <a:cxn ang="0">
                <a:pos x="768" y="618"/>
              </a:cxn>
              <a:cxn ang="0">
                <a:pos x="765" y="564"/>
              </a:cxn>
              <a:cxn ang="0">
                <a:pos x="789" y="567"/>
              </a:cxn>
              <a:cxn ang="0">
                <a:pos x="789" y="468"/>
              </a:cxn>
              <a:cxn ang="0">
                <a:pos x="813" y="468"/>
              </a:cxn>
              <a:cxn ang="0">
                <a:pos x="813" y="312"/>
              </a:cxn>
              <a:cxn ang="0">
                <a:pos x="840" y="312"/>
              </a:cxn>
              <a:cxn ang="0">
                <a:pos x="840" y="75"/>
              </a:cxn>
              <a:cxn ang="0">
                <a:pos x="816" y="93"/>
              </a:cxn>
            </a:cxnLst>
            <a:rect l="0" t="0" r="r" b="b"/>
            <a:pathLst>
              <a:path w="840" h="672">
                <a:moveTo>
                  <a:pt x="0" y="669"/>
                </a:moveTo>
                <a:lnTo>
                  <a:pt x="27" y="669"/>
                </a:lnTo>
                <a:lnTo>
                  <a:pt x="27" y="573"/>
                </a:lnTo>
                <a:lnTo>
                  <a:pt x="51" y="573"/>
                </a:lnTo>
                <a:lnTo>
                  <a:pt x="51" y="477"/>
                </a:lnTo>
                <a:lnTo>
                  <a:pt x="75" y="477"/>
                </a:lnTo>
                <a:lnTo>
                  <a:pt x="75" y="402"/>
                </a:lnTo>
                <a:lnTo>
                  <a:pt x="99" y="402"/>
                </a:lnTo>
                <a:lnTo>
                  <a:pt x="99" y="315"/>
                </a:lnTo>
                <a:lnTo>
                  <a:pt x="126" y="315"/>
                </a:lnTo>
                <a:lnTo>
                  <a:pt x="126" y="228"/>
                </a:lnTo>
                <a:lnTo>
                  <a:pt x="159" y="222"/>
                </a:lnTo>
                <a:lnTo>
                  <a:pt x="159" y="144"/>
                </a:lnTo>
                <a:lnTo>
                  <a:pt x="186" y="144"/>
                </a:lnTo>
                <a:lnTo>
                  <a:pt x="186" y="93"/>
                </a:lnTo>
                <a:lnTo>
                  <a:pt x="210" y="93"/>
                </a:lnTo>
                <a:lnTo>
                  <a:pt x="210" y="54"/>
                </a:lnTo>
                <a:lnTo>
                  <a:pt x="234" y="51"/>
                </a:lnTo>
                <a:lnTo>
                  <a:pt x="234" y="21"/>
                </a:lnTo>
                <a:lnTo>
                  <a:pt x="255" y="24"/>
                </a:lnTo>
                <a:lnTo>
                  <a:pt x="261" y="0"/>
                </a:lnTo>
                <a:lnTo>
                  <a:pt x="285" y="3"/>
                </a:lnTo>
                <a:lnTo>
                  <a:pt x="291" y="21"/>
                </a:lnTo>
                <a:lnTo>
                  <a:pt x="330" y="21"/>
                </a:lnTo>
                <a:lnTo>
                  <a:pt x="333" y="51"/>
                </a:lnTo>
                <a:lnTo>
                  <a:pt x="357" y="51"/>
                </a:lnTo>
                <a:lnTo>
                  <a:pt x="360" y="93"/>
                </a:lnTo>
                <a:lnTo>
                  <a:pt x="384" y="90"/>
                </a:lnTo>
                <a:lnTo>
                  <a:pt x="390" y="165"/>
                </a:lnTo>
                <a:lnTo>
                  <a:pt x="420" y="162"/>
                </a:lnTo>
                <a:lnTo>
                  <a:pt x="423" y="231"/>
                </a:lnTo>
                <a:lnTo>
                  <a:pt x="450" y="231"/>
                </a:lnTo>
                <a:lnTo>
                  <a:pt x="453" y="291"/>
                </a:lnTo>
                <a:lnTo>
                  <a:pt x="480" y="291"/>
                </a:lnTo>
                <a:lnTo>
                  <a:pt x="480" y="351"/>
                </a:lnTo>
                <a:lnTo>
                  <a:pt x="507" y="351"/>
                </a:lnTo>
                <a:lnTo>
                  <a:pt x="507" y="411"/>
                </a:lnTo>
                <a:lnTo>
                  <a:pt x="528" y="408"/>
                </a:lnTo>
                <a:lnTo>
                  <a:pt x="531" y="477"/>
                </a:lnTo>
                <a:lnTo>
                  <a:pt x="555" y="474"/>
                </a:lnTo>
                <a:lnTo>
                  <a:pt x="555" y="525"/>
                </a:lnTo>
                <a:lnTo>
                  <a:pt x="579" y="525"/>
                </a:lnTo>
                <a:lnTo>
                  <a:pt x="579" y="573"/>
                </a:lnTo>
                <a:lnTo>
                  <a:pt x="603" y="570"/>
                </a:lnTo>
                <a:lnTo>
                  <a:pt x="606" y="612"/>
                </a:lnTo>
                <a:lnTo>
                  <a:pt x="627" y="612"/>
                </a:lnTo>
                <a:lnTo>
                  <a:pt x="630" y="651"/>
                </a:lnTo>
                <a:lnTo>
                  <a:pt x="651" y="651"/>
                </a:lnTo>
                <a:lnTo>
                  <a:pt x="651" y="672"/>
                </a:lnTo>
                <a:lnTo>
                  <a:pt x="684" y="669"/>
                </a:lnTo>
                <a:lnTo>
                  <a:pt x="744" y="666"/>
                </a:lnTo>
                <a:lnTo>
                  <a:pt x="741" y="627"/>
                </a:lnTo>
                <a:lnTo>
                  <a:pt x="768" y="618"/>
                </a:lnTo>
                <a:lnTo>
                  <a:pt x="765" y="564"/>
                </a:lnTo>
                <a:lnTo>
                  <a:pt x="789" y="567"/>
                </a:lnTo>
                <a:lnTo>
                  <a:pt x="789" y="468"/>
                </a:lnTo>
                <a:lnTo>
                  <a:pt x="813" y="468"/>
                </a:lnTo>
                <a:lnTo>
                  <a:pt x="813" y="312"/>
                </a:lnTo>
                <a:lnTo>
                  <a:pt x="840" y="312"/>
                </a:lnTo>
                <a:lnTo>
                  <a:pt x="840" y="75"/>
                </a:lnTo>
                <a:lnTo>
                  <a:pt x="816" y="9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1155" name="Freeform 19"/>
          <p:cNvSpPr>
            <a:spLocks/>
          </p:cNvSpPr>
          <p:nvPr/>
        </p:nvSpPr>
        <p:spPr bwMode="auto">
          <a:xfrm>
            <a:off x="7620000" y="4800600"/>
            <a:ext cx="1328738" cy="1109663"/>
          </a:xfrm>
          <a:custGeom>
            <a:avLst/>
            <a:gdLst/>
            <a:ahLst/>
            <a:cxnLst>
              <a:cxn ang="0">
                <a:pos x="0" y="679"/>
              </a:cxn>
              <a:cxn ang="0">
                <a:pos x="273" y="1"/>
              </a:cxn>
              <a:cxn ang="0">
                <a:pos x="702" y="685"/>
              </a:cxn>
              <a:cxn ang="0">
                <a:pos x="837" y="82"/>
              </a:cxn>
            </a:cxnLst>
            <a:rect l="0" t="0" r="r" b="b"/>
            <a:pathLst>
              <a:path w="837" h="699">
                <a:moveTo>
                  <a:pt x="0" y="679"/>
                </a:moveTo>
                <a:cubicBezTo>
                  <a:pt x="78" y="339"/>
                  <a:pt x="156" y="0"/>
                  <a:pt x="273" y="1"/>
                </a:cubicBezTo>
                <a:cubicBezTo>
                  <a:pt x="390" y="2"/>
                  <a:pt x="608" y="671"/>
                  <a:pt x="702" y="685"/>
                </a:cubicBezTo>
                <a:cubicBezTo>
                  <a:pt x="796" y="699"/>
                  <a:pt x="816" y="390"/>
                  <a:pt x="837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57912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1157" name="Text Box 21" descr="Light upward diagonal"/>
          <p:cNvSpPr txBox="1">
            <a:spLocks noChangeArrowheads="1"/>
          </p:cNvSpPr>
          <p:nvPr/>
        </p:nvSpPr>
        <p:spPr bwMode="auto">
          <a:xfrm>
            <a:off x="6324600" y="5181600"/>
            <a:ext cx="838200" cy="376238"/>
          </a:xfrm>
          <a:prstGeom prst="rect">
            <a:avLst/>
          </a:prstGeom>
          <a:pattFill prst="ltUpDiag">
            <a:fgClr>
              <a:srgbClr val="C0C0C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Filter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71628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4114800" y="4114800"/>
            <a:ext cx="182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Piece-wise Continuous Output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315200" y="4114800"/>
            <a:ext cx="182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Analog    Continuous Output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917A7D-76E1-4C2D-B097-2EE194FE8870}" type="slidenum">
              <a:rPr lang="en-US"/>
              <a:pPr/>
              <a:t>38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Voltage controlled Amplifier</a:t>
            </a:r>
          </a:p>
          <a:p>
            <a:pPr lvl="1"/>
            <a:r>
              <a:rPr lang="en-US" sz="2400"/>
              <a:t>digital input, External Reference Voltage as control</a:t>
            </a:r>
          </a:p>
          <a:p>
            <a:endParaRPr lang="en-US" sz="2800"/>
          </a:p>
          <a:p>
            <a:r>
              <a:rPr lang="en-US" sz="2800"/>
              <a:t>Digitally operated attenuator</a:t>
            </a:r>
          </a:p>
          <a:p>
            <a:pPr lvl="1"/>
            <a:r>
              <a:rPr lang="en-US" sz="2400"/>
              <a:t>External Reference Voltage as input, digital control</a:t>
            </a:r>
          </a:p>
          <a:p>
            <a:endParaRPr lang="en-US" sz="2800"/>
          </a:p>
          <a:p>
            <a:r>
              <a:rPr lang="en-US" sz="2800"/>
              <a:t>Programmable Filters</a:t>
            </a:r>
          </a:p>
          <a:p>
            <a:pPr lvl="1"/>
            <a:r>
              <a:rPr lang="en-US" sz="2400"/>
              <a:t>Digitally controlled cutoff frequencies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-Common Applications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-Circuit Components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D1D945-7818-4B60-B725-0446912762F3}" type="slidenum">
              <a:rPr lang="en-US"/>
              <a:pPr/>
              <a:t>39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CD Players</a:t>
            </a:r>
          </a:p>
          <a:p>
            <a:r>
              <a:rPr lang="en-US"/>
              <a:t>MP3 Players</a:t>
            </a:r>
          </a:p>
          <a:p>
            <a:r>
              <a:rPr lang="en-US"/>
              <a:t>Digital Telephone/Answering Machines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-Common Applications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-Digital Audio</a:t>
            </a:r>
          </a:p>
        </p:txBody>
      </p:sp>
      <p:pic>
        <p:nvPicPr>
          <p:cNvPr id="93188" name="Picture 4" descr="i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1413" y="1717675"/>
            <a:ext cx="11112" cy="11113"/>
          </a:xfrm>
          <a:prstGeom prst="rect">
            <a:avLst/>
          </a:prstGeom>
          <a:noFill/>
        </p:spPr>
      </p:pic>
      <p:pic>
        <p:nvPicPr>
          <p:cNvPr id="93189" name="Picture 5" descr="i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4913" y="1717675"/>
            <a:ext cx="11112" cy="11113"/>
          </a:xfrm>
          <a:prstGeom prst="rect">
            <a:avLst/>
          </a:prstGeom>
          <a:noFill/>
        </p:spPr>
      </p:pic>
      <p:pic>
        <p:nvPicPr>
          <p:cNvPr id="93190" name="Picture 6" descr="cd-int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2286000" cy="2171700"/>
          </a:xfrm>
          <a:prstGeom prst="rect">
            <a:avLst/>
          </a:prstGeom>
          <a:noFill/>
        </p:spPr>
      </p:pic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6248400"/>
            <a:ext cx="3298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1. http://electronics.howstuffworks.com/cd.htm</a:t>
            </a:r>
          </a:p>
        </p:txBody>
      </p:sp>
      <p:pic>
        <p:nvPicPr>
          <p:cNvPr id="93192" name="Picture 8" descr="Dell DJ 20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4267200"/>
            <a:ext cx="1497013" cy="1657350"/>
          </a:xfrm>
          <a:prstGeom prst="rect">
            <a:avLst/>
          </a:prstGeom>
          <a:noFill/>
        </p:spPr>
      </p:pic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6400800"/>
            <a:ext cx="6165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2. http://accessories.us.dell.com/sna/sna.aspx?c=us&amp;cs=19&amp;l=en&amp;s=dhs&amp;~topic=odg_dj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33400" y="41148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733800" y="41148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2</a:t>
            </a:r>
          </a:p>
        </p:txBody>
      </p:sp>
      <p:pic>
        <p:nvPicPr>
          <p:cNvPr id="93196" name="Picture 12" descr="DKT3014-SD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267200"/>
            <a:ext cx="1200150" cy="1806575"/>
          </a:xfrm>
          <a:prstGeom prst="rect">
            <a:avLst/>
          </a:prstGeom>
          <a:noFill/>
        </p:spPr>
      </p:pic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400800" y="41910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3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0" y="6583363"/>
            <a:ext cx="4527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3. http://www.toshiba.com/taistsd/pages/prd_dtc_digphones.html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24348-0F27-461B-A302-78D064B42C49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DACs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Types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Binary Weighted Resistor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R-2R Ladder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Multiplier DAC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The reference voltage is constant and is set by the manufacturer. 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Non-Multiplier DAC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The reference voltage can be changed during operation.</a:t>
            </a:r>
            <a:endParaRPr lang="en-US" sz="2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Comprised of switches, op-amps, and resistors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Provides resistance inversely proportion to significance of bit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2B731-953B-4F9A-88F5-250A56CCB4CD}" type="slidenum">
              <a:rPr lang="en-US"/>
              <a:pPr/>
              <a:t>40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-Common Applications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-Function Generators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8600" cy="2895600"/>
          </a:xfrm>
        </p:spPr>
        <p:txBody>
          <a:bodyPr/>
          <a:lstStyle/>
          <a:p>
            <a:r>
              <a:rPr lang="en-US"/>
              <a:t>Digital Oscilloscopes</a:t>
            </a:r>
          </a:p>
          <a:p>
            <a:pPr lvl="1"/>
            <a:r>
              <a:rPr lang="en-US"/>
              <a:t>Digital Input</a:t>
            </a:r>
          </a:p>
          <a:p>
            <a:pPr lvl="1"/>
            <a:r>
              <a:rPr lang="en-US"/>
              <a:t>Analog Ouput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4191000" cy="2209800"/>
          </a:xfrm>
        </p:spPr>
        <p:txBody>
          <a:bodyPr/>
          <a:lstStyle/>
          <a:p>
            <a:r>
              <a:rPr lang="en-US"/>
              <a:t>Signal Generators</a:t>
            </a:r>
          </a:p>
          <a:p>
            <a:pPr lvl="1"/>
            <a:r>
              <a:rPr lang="en-US" sz="2000"/>
              <a:t>Sine wave generation</a:t>
            </a:r>
          </a:p>
          <a:p>
            <a:pPr lvl="1"/>
            <a:r>
              <a:rPr lang="en-US" sz="2000"/>
              <a:t>Square wave generation</a:t>
            </a:r>
          </a:p>
          <a:p>
            <a:pPr lvl="1"/>
            <a:r>
              <a:rPr lang="en-US" sz="2000"/>
              <a:t>Triangle wave generation</a:t>
            </a:r>
          </a:p>
          <a:p>
            <a:pPr lvl="1"/>
            <a:r>
              <a:rPr lang="en-US" sz="2000"/>
              <a:t>Random noise generation</a:t>
            </a:r>
          </a:p>
          <a:p>
            <a:endParaRPr lang="en-US" sz="2400"/>
          </a:p>
          <a:p>
            <a:pPr lvl="1"/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45227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 </a:t>
            </a:r>
          </a:p>
        </p:txBody>
      </p:sp>
      <p:pic>
        <p:nvPicPr>
          <p:cNvPr id="94214" name="Picture 6" descr="LEC-LC584ALweb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95800"/>
            <a:ext cx="2133600" cy="1706563"/>
          </a:xfrm>
          <a:prstGeom prst="rect">
            <a:avLst/>
          </a:prstGeom>
          <a:noFill/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9600" y="47244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6324600"/>
            <a:ext cx="5862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1. http://www.electrorent.com/products/search/General_Purpose_Oscilloscopes.html</a:t>
            </a:r>
          </a:p>
        </p:txBody>
      </p:sp>
      <p:pic>
        <p:nvPicPr>
          <p:cNvPr id="94217" name="Picture 9" descr="Signal Genera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800600"/>
            <a:ext cx="2286000" cy="1143000"/>
          </a:xfrm>
          <a:prstGeom prst="rect">
            <a:avLst/>
          </a:prstGeom>
          <a:noFill/>
        </p:spPr>
      </p:pic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334000" y="48006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2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6583363"/>
            <a:ext cx="4929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2. http://www.bkprecision.com/power_supplies_supply_generators.htm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4AB8A-8900-4BED-B024-00721C681EE1}" type="slidenum">
              <a:rPr lang="en-US"/>
              <a:pPr/>
              <a:t>41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4343400" cy="2743200"/>
          </a:xfrm>
        </p:spPr>
        <p:txBody>
          <a:bodyPr/>
          <a:lstStyle/>
          <a:p>
            <a:r>
              <a:rPr lang="en-US"/>
              <a:t>Cruise Control</a:t>
            </a:r>
          </a:p>
          <a:p>
            <a:r>
              <a:rPr lang="en-US"/>
              <a:t>Valve Control </a:t>
            </a:r>
          </a:p>
          <a:p>
            <a:r>
              <a:rPr lang="en-US"/>
              <a:t>Motor Control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000"/>
              <a:t>Digital to Analog Converters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400"/>
              <a:t>-Common Applications</a:t>
            </a:r>
            <a:br>
              <a:rPr lang="en-US" sz="2400"/>
            </a:br>
            <a:r>
              <a:rPr lang="en-US" sz="2400"/>
              <a:t>		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-Motor Controllers</a:t>
            </a:r>
          </a:p>
        </p:txBody>
      </p:sp>
      <p:pic>
        <p:nvPicPr>
          <p:cNvPr id="95236" name="Picture 4" descr="cruise-control-whe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495800"/>
            <a:ext cx="2286000" cy="1177925"/>
          </a:xfrm>
          <a:prstGeom prst="rect">
            <a:avLst/>
          </a:prstGeom>
          <a:noFill/>
        </p:spPr>
      </p:pic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33400" y="4343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-82550" y="6248400"/>
            <a:ext cx="3619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1. http://auto.howstuffworks.com/cruise-control.htm</a:t>
            </a:r>
          </a:p>
        </p:txBody>
      </p:sp>
      <p:pic>
        <p:nvPicPr>
          <p:cNvPr id="95239" name="Picture 7" descr="DVC2000_Field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267200"/>
            <a:ext cx="2133600" cy="1514475"/>
          </a:xfrm>
          <a:prstGeom prst="rect">
            <a:avLst/>
          </a:prstGeom>
          <a:noFill/>
        </p:spPr>
      </p:pic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810000" y="4343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2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-82550" y="6400800"/>
            <a:ext cx="4487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2. http://www.emersonprocess.com/fisher/products/fieldvue/dvc/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197225" y="2436813"/>
            <a:ext cx="9144000" cy="0"/>
          </a:xfrm>
          <a:prstGeom prst="rect">
            <a:avLst/>
          </a:prstGeom>
          <a:solidFill>
            <a:srgbClr val="87CE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pic>
        <p:nvPicPr>
          <p:cNvPr id="95243" name="Picture 11" descr="ism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191000"/>
            <a:ext cx="2308225" cy="1714500"/>
          </a:xfrm>
          <a:prstGeom prst="rect">
            <a:avLst/>
          </a:prstGeom>
          <a:noFill/>
        </p:spPr>
      </p:pic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6934200" y="43434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3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-63500" y="6583363"/>
            <a:ext cx="2833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3. http://www.thermionics.com/smc.htm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EACED1-F61F-47D6-8666-654B11C8447A}" type="slidenum">
              <a:rPr lang="en-US"/>
              <a:pPr/>
              <a:t>42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Cogdell, J.R.  </a:t>
            </a:r>
            <a:r>
              <a:rPr lang="en-US" sz="1600" i="1"/>
              <a:t>Foundations of Electrical Engineering</a:t>
            </a:r>
            <a:r>
              <a:rPr lang="en-US" sz="1600"/>
              <a:t>.  2</a:t>
            </a:r>
            <a:r>
              <a:rPr lang="en-US" sz="1600" baseline="30000"/>
              <a:t>nd</a:t>
            </a:r>
            <a:r>
              <a:rPr lang="en-US" sz="1600"/>
              <a:t> ed.  Upper Saddle River, NJ:  Prentice Hall, 1996.</a:t>
            </a:r>
          </a:p>
          <a:p>
            <a:r>
              <a:rPr lang="en-US" sz="1600"/>
              <a:t>“Simplified DAC/ADC Lecture Notes,” </a:t>
            </a:r>
            <a:r>
              <a:rPr lang="en-US" sz="1600" i="1"/>
              <a:t>http://www-personal.engin.umd.umich.edu/ ~fmeral/ELECTRONICS II/ElectronicII.html</a:t>
            </a:r>
          </a:p>
          <a:p>
            <a:r>
              <a:rPr lang="en-US" sz="1600"/>
              <a:t>“Digital-Analog Conversion,” </a:t>
            </a:r>
            <a:r>
              <a:rPr lang="en-US" sz="1600" i="1"/>
              <a:t>http://www.allaboutcircuits.com.</a:t>
            </a:r>
          </a:p>
          <a:p>
            <a:r>
              <a:rPr lang="en-US" sz="1600"/>
              <a:t>Barton, Kim, and Neel.  “Digital to Analog Converters.”  Lecture, March 21, 2001. </a:t>
            </a:r>
            <a:r>
              <a:rPr lang="en-US" sz="1600" i="1"/>
              <a:t>http://www.me.gatech.edu/charles.ume/me4447Spring01/ClassNotes/dac.ppt.</a:t>
            </a:r>
          </a:p>
          <a:p>
            <a:endParaRPr lang="en-US" sz="1600" i="1"/>
          </a:p>
          <a:p>
            <a:r>
              <a:rPr lang="en-US" sz="1600"/>
              <a:t>Chacko, Deliou, Holst, “ME6465 DAC Lecture” Lecture, 10/ 23/2003, http://www.me.gatech.edu/mechatronics_course/ </a:t>
            </a:r>
          </a:p>
          <a:p>
            <a:r>
              <a:rPr lang="en-US" sz="1600"/>
              <a:t>Lee, Jeelani, Beckwith, “Digital to Analog Converter” Lecture,  Spring 2004, http://www.me.gatech.edu/mechatronics_course/ 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47989-924F-48AB-A0B7-D569F7E2DAC3}" type="slidenum">
              <a:rPr lang="en-US"/>
              <a:pPr/>
              <a:t>5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Weighted Resistor</a:t>
            </a:r>
          </a:p>
        </p:txBody>
      </p:sp>
      <p:grpSp>
        <p:nvGrpSpPr>
          <p:cNvPr id="29741" name="Group 45"/>
          <p:cNvGrpSpPr>
            <a:grpSpLocks/>
          </p:cNvGrpSpPr>
          <p:nvPr/>
        </p:nvGrpSpPr>
        <p:grpSpPr bwMode="auto">
          <a:xfrm>
            <a:off x="838200" y="1524000"/>
            <a:ext cx="7772400" cy="4724400"/>
            <a:chOff x="528" y="960"/>
            <a:chExt cx="4896" cy="2976"/>
          </a:xfrm>
        </p:grpSpPr>
        <p:pic>
          <p:nvPicPr>
            <p:cNvPr id="29722" name="Picture 26" descr="dac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248"/>
              <a:ext cx="4464" cy="2688"/>
            </a:xfrm>
            <a:prstGeom prst="rect">
              <a:avLst/>
            </a:prstGeom>
            <a:noFill/>
          </p:spPr>
        </p:pic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3936" y="9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R</a:t>
              </a:r>
              <a:r>
                <a:rPr lang="en-US" baseline="-25000">
                  <a:latin typeface="Times New Roman" pitchFamily="18" charset="0"/>
                </a:rPr>
                <a:t>f</a:t>
              </a:r>
              <a:r>
                <a:rPr lang="en-US">
                  <a:latin typeface="Times New Roman" pitchFamily="18" charset="0"/>
                </a:rPr>
                <a:t> = R</a:t>
              </a:r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3120" y="211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8R</a:t>
              </a:r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2448" y="211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4R</a:t>
              </a:r>
            </a:p>
          </p:txBody>
        </p:sp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1824" y="211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1248" y="211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4992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V</a:t>
              </a:r>
              <a:r>
                <a:rPr lang="en-US" baseline="-25000">
                  <a:latin typeface="Times New Roman" pitchFamily="18" charset="0"/>
                </a:rPr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528" y="34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-V</a:t>
              </a:r>
              <a:r>
                <a:rPr lang="en-US" baseline="-25000">
                  <a:latin typeface="Times New Roman" pitchFamily="18" charset="0"/>
                </a:rPr>
                <a:t>REF</a:t>
              </a: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29734" name="Object 38"/>
            <p:cNvGraphicFramePr>
              <a:graphicFrameLocks noChangeAspect="1"/>
            </p:cNvGraphicFramePr>
            <p:nvPr/>
          </p:nvGraphicFramePr>
          <p:xfrm>
            <a:off x="3408" y="1392"/>
            <a:ext cx="432" cy="337"/>
          </p:xfrm>
          <a:graphic>
            <a:graphicData uri="http://schemas.openxmlformats.org/presentationml/2006/ole">
              <p:oleObj spid="_x0000_s29734" name="Equation" r:id="rId4" imgW="342720" imgH="253800" progId="Equation.3">
                <p:embed/>
              </p:oleObj>
            </a:graphicData>
          </a:graphic>
        </p:graphicFrame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3888" y="3072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LSB</a:t>
              </a:r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flipH="1" flipV="1">
              <a:off x="3552" y="283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v-SE"/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816" y="2400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MSB</a:t>
              </a:r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>
              <a:off x="1248" y="26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v-SE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F30E3F-C44A-49E6-AEDD-4CB7257E51E1}" type="slidenum">
              <a:rPr lang="en-US"/>
              <a:pPr/>
              <a:t>6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Representation</a:t>
            </a:r>
          </a:p>
        </p:txBody>
      </p:sp>
      <p:pic>
        <p:nvPicPr>
          <p:cNvPr id="37891" name="Picture 3" descr="da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7086600" cy="4267200"/>
          </a:xfrm>
          <a:prstGeom prst="rect">
            <a:avLst/>
          </a:prstGeom>
          <a:noFill/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324600" y="1524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R</a:t>
            </a:r>
            <a:r>
              <a:rPr lang="en-US" baseline="-25000">
                <a:latin typeface="Times New Roman" pitchFamily="18" charset="0"/>
              </a:rPr>
              <a:t>f</a:t>
            </a:r>
            <a:r>
              <a:rPr lang="en-US">
                <a:latin typeface="Times New Roman" pitchFamily="18" charset="0"/>
              </a:rPr>
              <a:t> = R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953000" y="3352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8R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886200" y="3352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4R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895600" y="3352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2R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81200" y="3352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R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924800" y="3276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</a:rPr>
              <a:t>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990600" y="5410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-V</a:t>
            </a:r>
            <a:r>
              <a:rPr lang="en-US" baseline="-25000">
                <a:latin typeface="Times New Roman" pitchFamily="18" charset="0"/>
              </a:rPr>
              <a:t>REF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410200" y="2209800"/>
          <a:ext cx="685800" cy="534988"/>
        </p:xfrm>
        <a:graphic>
          <a:graphicData uri="http://schemas.openxmlformats.org/presentationml/2006/ole">
            <p:oleObj spid="_x0000_s37899" name="Equation" r:id="rId4" imgW="342720" imgH="253800" progId="Equation.3">
              <p:embed/>
            </p:oleObj>
          </a:graphicData>
        </a:graphic>
      </p:graphicFrame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324600" y="4724400"/>
            <a:ext cx="1724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Least </a:t>
            </a:r>
          </a:p>
          <a:p>
            <a:r>
              <a:rPr lang="en-US" sz="2000"/>
              <a:t>Significant Bit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 flipV="1">
            <a:off x="56388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28600" y="3657600"/>
            <a:ext cx="1724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Most </a:t>
            </a:r>
          </a:p>
          <a:p>
            <a:r>
              <a:rPr lang="en-US" sz="2000"/>
              <a:t>Significant Bit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981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1905000" y="4038600"/>
            <a:ext cx="4191000" cy="990600"/>
          </a:xfrm>
          <a:prstGeom prst="ellipse">
            <a:avLst/>
          </a:prstGeom>
          <a:solidFill>
            <a:schemeClr val="bg2">
              <a:alpha val="39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42C68-0D3F-47EB-A60A-9265FBF949DF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Representation</a:t>
            </a:r>
          </a:p>
        </p:txBody>
      </p:sp>
      <p:pic>
        <p:nvPicPr>
          <p:cNvPr id="38915" name="Picture 3" descr="dac2"/>
          <p:cNvPicPr>
            <a:picLocks noChangeAspect="1" noChangeArrowheads="1"/>
          </p:cNvPicPr>
          <p:nvPr/>
        </p:nvPicPr>
        <p:blipFill>
          <a:blip r:embed="rId2" cstate="print"/>
          <a:srcRect t="46429" r="33333"/>
          <a:stretch>
            <a:fillRect/>
          </a:stretch>
        </p:blipFill>
        <p:spPr bwMode="auto">
          <a:xfrm>
            <a:off x="1828800" y="2438400"/>
            <a:ext cx="4724400" cy="2286000"/>
          </a:xfrm>
          <a:prstGeom prst="rect">
            <a:avLst/>
          </a:prstGeom>
          <a:noFill/>
        </p:spPr>
      </p:pic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066800" y="3505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-V</a:t>
            </a:r>
            <a:r>
              <a:rPr lang="en-US" baseline="-25000">
                <a:latin typeface="Times New Roman" pitchFamily="18" charset="0"/>
              </a:rPr>
              <a:t>REF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858000" y="3200400"/>
            <a:ext cx="1724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Least </a:t>
            </a:r>
          </a:p>
          <a:p>
            <a:r>
              <a:rPr lang="en-US" sz="2000"/>
              <a:t>Significant Bit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H="1" flipV="1">
            <a:off x="61722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762000" y="2133600"/>
            <a:ext cx="1724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Most </a:t>
            </a:r>
          </a:p>
          <a:p>
            <a:r>
              <a:rPr lang="en-US" sz="2000"/>
              <a:t>Significant Bit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514600" y="2667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513388" y="1752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CLEARED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962400" y="17526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42672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5105400" y="2133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8935" name="AutoShape 23"/>
          <p:cNvSpPr>
            <a:spLocks noChangeArrowheads="1"/>
          </p:cNvSpPr>
          <p:nvPr/>
        </p:nvSpPr>
        <p:spPr bwMode="auto">
          <a:xfrm>
            <a:off x="4114800" y="4572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438400" y="50688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(   1	     1	       1	        1  )</a:t>
            </a:r>
            <a:r>
              <a:rPr lang="en-US" baseline="-25000"/>
              <a:t>2 </a:t>
            </a:r>
            <a:r>
              <a:rPr lang="en-US"/>
              <a:t>= ( 15 )</a:t>
            </a:r>
            <a:r>
              <a:rPr lang="en-US" baseline="-25000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557DA0-AE06-4A1B-8E1C-C3E87A8C1122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Weighted Resistor</a:t>
            </a:r>
          </a:p>
        </p:txBody>
      </p:sp>
      <p:pic>
        <p:nvPicPr>
          <p:cNvPr id="39939" name="Picture 3" descr="dac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6925" y="2413000"/>
            <a:ext cx="5626100" cy="4064000"/>
          </a:xfrm>
          <a:prstGeom prst="rect">
            <a:avLst/>
          </a:prstGeom>
          <a:noFill/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269163" y="1828800"/>
            <a:ext cx="157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R</a:t>
            </a:r>
            <a:r>
              <a:rPr lang="en-US" baseline="-25000">
                <a:latin typeface="Times New Roman" pitchFamily="18" charset="0"/>
              </a:rPr>
              <a:t>f</a:t>
            </a:r>
            <a:r>
              <a:rPr lang="en-US">
                <a:latin typeface="Times New Roman" pitchFamily="18" charset="0"/>
              </a:rPr>
              <a:t> = R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0" y="36433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8R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257800" y="36433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4R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495800" y="36433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2R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810000" y="36433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R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599488" y="3570288"/>
            <a:ext cx="54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</a:rPr>
              <a:t>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971800" y="5602288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-V</a:t>
            </a:r>
            <a:r>
              <a:rPr lang="en-US" baseline="-25000">
                <a:latin typeface="Times New Roman" pitchFamily="18" charset="0"/>
              </a:rPr>
              <a:t>REF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6604000" y="2554288"/>
          <a:ext cx="544513" cy="509587"/>
        </p:xfrm>
        <a:graphic>
          <a:graphicData uri="http://schemas.openxmlformats.org/presentationml/2006/ole">
            <p:oleObj spid="_x0000_s39947" name="Equation" r:id="rId5" imgW="342720" imgH="253800" progId="Equation.3">
              <p:embed/>
            </p:oleObj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208838" y="5021263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LSB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 flipV="1">
            <a:off x="6784975" y="4732338"/>
            <a:ext cx="42386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276600" y="415131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MSB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881438" y="4441825"/>
            <a:ext cx="18097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39955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2819400" cy="3886200"/>
          </a:xfrm>
        </p:spPr>
        <p:txBody>
          <a:bodyPr/>
          <a:lstStyle/>
          <a:p>
            <a:r>
              <a:rPr lang="en-US" sz="2800"/>
              <a:t>“Weighted Resistors” based on bit</a:t>
            </a:r>
          </a:p>
          <a:p>
            <a:r>
              <a:rPr lang="en-US" sz="2800"/>
              <a:t>Reduces current by a factor of 2 for each bit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3733800" y="3581400"/>
            <a:ext cx="3200400" cy="5334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21C06-0B1F-4201-A88A-FB4CEE4F48EF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Binary Weighted Resistor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Result: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28800" y="2514600"/>
          <a:ext cx="4876800" cy="1023938"/>
        </p:xfrm>
        <a:graphic>
          <a:graphicData uri="http://schemas.openxmlformats.org/presentationml/2006/ole">
            <p:oleObj spid="_x0000_s44036" name="Equation" r:id="rId3" imgW="2057400" imgH="431640" progId="Equation.3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219200" y="3657600"/>
          <a:ext cx="6391275" cy="1127125"/>
        </p:xfrm>
        <a:graphic>
          <a:graphicData uri="http://schemas.openxmlformats.org/presentationml/2006/ole">
            <p:oleObj spid="_x0000_s44040" name="Equation" r:id="rId4" imgW="24508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693</TotalTime>
  <Words>1349</Words>
  <Application>Microsoft PowerPoint</Application>
  <PresentationFormat>On-screen Show (4:3)</PresentationFormat>
  <Paragraphs>436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Times New Roman</vt:lpstr>
      <vt:lpstr>Wingdings</vt:lpstr>
      <vt:lpstr>Arial Black</vt:lpstr>
      <vt:lpstr>TimesNewRoman</vt:lpstr>
      <vt:lpstr>Pixel</vt:lpstr>
      <vt:lpstr>Microsoft Equation 3.0</vt:lpstr>
      <vt:lpstr>Bitmap Image</vt:lpstr>
      <vt:lpstr>Digital to Analog Conversion (DAC)</vt:lpstr>
      <vt:lpstr>Outline</vt:lpstr>
      <vt:lpstr>Purpose</vt:lpstr>
      <vt:lpstr>DACs</vt:lpstr>
      <vt:lpstr>Binary Weighted Resistor</vt:lpstr>
      <vt:lpstr>Binary Representation</vt:lpstr>
      <vt:lpstr>Binary Representation</vt:lpstr>
      <vt:lpstr>Binary Weighted Resistor</vt:lpstr>
      <vt:lpstr>Binary Weighted Resistor</vt:lpstr>
      <vt:lpstr>Binary Weighted Resistor</vt:lpstr>
      <vt:lpstr>R-2R Ladder</vt:lpstr>
      <vt:lpstr>R-2R Ladder</vt:lpstr>
      <vt:lpstr>R-2R Ladder</vt:lpstr>
      <vt:lpstr>R-2R Ladder</vt:lpstr>
      <vt:lpstr>R-2R Ladder</vt:lpstr>
      <vt:lpstr>R-2R Ladder</vt:lpstr>
      <vt:lpstr>R-2R Ladder</vt:lpstr>
      <vt:lpstr>Pros &amp; Cons</vt:lpstr>
      <vt:lpstr>Digital to Analog Converters</vt:lpstr>
      <vt:lpstr>Digital to Analog Converters  -Performance Specifications</vt:lpstr>
      <vt:lpstr>Digital to Analog Converters  -Performance Specifications   -Resolution</vt:lpstr>
      <vt:lpstr>Digital to Analog Converters  -Performance Specifications   -Resolution</vt:lpstr>
      <vt:lpstr>Digital to Analog Converters  -Performance Specifications   -Reference Voltage</vt:lpstr>
      <vt:lpstr>Digital to Analog Converters  -Performance Specifications   -Reference Voltage</vt:lpstr>
      <vt:lpstr>Digital to Analog Converters  -Performance Specifications   -Settling Time</vt:lpstr>
      <vt:lpstr>Digital to Analog Converters  -Performance Specifications   -Settling Time</vt:lpstr>
      <vt:lpstr>Digital to Analog Converters  -Performance Specifications   -Linearity</vt:lpstr>
      <vt:lpstr>Digital to Analog Converters  -Performance Specifications   -Linearity</vt:lpstr>
      <vt:lpstr>Digital to Analog Converters  -Performance Specifications   -Speed</vt:lpstr>
      <vt:lpstr>Digital to Analog Converters  -Performance Specifications   -Errors</vt:lpstr>
      <vt:lpstr>Digital to Analog Converters  -Performance Specifications   -Errors: Differential Non-Linearity</vt:lpstr>
      <vt:lpstr>Digital to Analog Converters  -Performance Specifications   -Errors: Integral Non-Linearity</vt:lpstr>
      <vt:lpstr>Digital to Analog Converters  -Performance Specifications   -Errors: Gain</vt:lpstr>
      <vt:lpstr>Digital to Analog Converters  -Performance Specifications   -Errors: Offset</vt:lpstr>
      <vt:lpstr>Digital to Analog Converters  -Performance Specifications   -Errors: Non-Monotonicity</vt:lpstr>
      <vt:lpstr>Digital to Analog Converters  -Common Applications</vt:lpstr>
      <vt:lpstr>Digital to Analog Converters  -Common Applications   -Generic</vt:lpstr>
      <vt:lpstr>Digital to Analog Converters  -Common Applications   -Circuit Components</vt:lpstr>
      <vt:lpstr>Digital to Analog Converters  -Common Applications   -Digital Audio</vt:lpstr>
      <vt:lpstr>Digital to Analog Converters  -Common Applications   -Function Generators</vt:lpstr>
      <vt:lpstr>Digital to Analog Converters  -Common Applications   -Motor Controllers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to Analog Converters (DAC)</dc:title>
  <dc:creator>Adam Fleming</dc:creator>
  <cp:lastModifiedBy>prajwal</cp:lastModifiedBy>
  <cp:revision>32</cp:revision>
  <dcterms:created xsi:type="dcterms:W3CDTF">2005-03-08T20:12:26Z</dcterms:created>
  <dcterms:modified xsi:type="dcterms:W3CDTF">2014-11-09T16:33:24Z</dcterms:modified>
</cp:coreProperties>
</file>