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63D3-17A5-4E4E-899B-A2294F82485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4F659-6894-481E-8C75-324BEFBF2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1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E6C058-BC1B-4B52-9112-341703E3A6F9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4F659-6894-481E-8C75-324BEFBF21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26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 eaLnBrk="0" hangingPunct="0">
              <a:defRPr sz="15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173E7D-FCA0-4A15-B010-BDCD618A5E13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4F659-6894-481E-8C75-324BEFBF21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Compiler for Embedded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Shankar </a:t>
            </a:r>
            <a:r>
              <a:rPr lang="en-US" dirty="0" err="1" smtClean="0"/>
              <a:t>Khatri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Level Optimization</a:t>
            </a:r>
          </a:p>
          <a:p>
            <a:r>
              <a:rPr lang="en-US" dirty="0" smtClean="0"/>
              <a:t>- loop transformations</a:t>
            </a:r>
          </a:p>
          <a:p>
            <a:r>
              <a:rPr lang="en-US" dirty="0" smtClean="0"/>
              <a:t>- code rewriting technique for data reuse</a:t>
            </a:r>
          </a:p>
          <a:p>
            <a:r>
              <a:rPr lang="en-US" dirty="0" smtClean="0"/>
              <a:t>- code size minimization technique</a:t>
            </a:r>
          </a:p>
          <a:p>
            <a:r>
              <a:rPr lang="en-US" dirty="0" smtClean="0"/>
              <a:t>- dynamic memory allocation</a:t>
            </a:r>
          </a:p>
          <a:p>
            <a:r>
              <a:rPr lang="en-US" dirty="0" smtClean="0"/>
              <a:t>- function </a:t>
            </a:r>
            <a:r>
              <a:rPr lang="en-US" dirty="0" err="1" smtClean="0"/>
              <a:t>inlining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Compiler Optimization Techniques for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24406" y="2967335"/>
            <a:ext cx="3495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95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Role of Compiler in Embedded System Design</a:t>
            </a:r>
          </a:p>
          <a:p>
            <a:r>
              <a:rPr lang="en-US" dirty="0" smtClean="0"/>
              <a:t>Compiler Optimization Techniques for 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A program that reads a program written in one language and translates it into another language.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1800" dirty="0" smtClean="0"/>
              <a:t>   Source language                                                      Target language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Traditionally, compilers go from high-level languages to low-level languages.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 compiler?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3276600" y="3505200"/>
            <a:ext cx="1600200" cy="121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5"/>
          <p:cNvSpPr>
            <a:spLocks noChangeShapeType="1"/>
          </p:cNvSpPr>
          <p:nvPr/>
        </p:nvSpPr>
        <p:spPr bwMode="auto">
          <a:xfrm>
            <a:off x="2514600" y="4267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6"/>
          <p:cNvSpPr>
            <a:spLocks noChangeShapeType="1"/>
          </p:cNvSpPr>
          <p:nvPr/>
        </p:nvSpPr>
        <p:spPr bwMode="auto">
          <a:xfrm>
            <a:off x="48768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Compilers help programmers use high level constructs without performance loss</a:t>
            </a:r>
            <a:r>
              <a:rPr lang="en-US" dirty="0" smtClean="0"/>
              <a:t>.</a:t>
            </a:r>
          </a:p>
          <a:p>
            <a:r>
              <a:rPr lang="en-US" dirty="0"/>
              <a:t>Compilers also help applications fully utilize architectural features. </a:t>
            </a:r>
            <a:endParaRPr lang="en-US" dirty="0" smtClean="0"/>
          </a:p>
          <a:p>
            <a:r>
              <a:rPr lang="en-US" dirty="0" smtClean="0"/>
              <a:t>Architectural features like parallel processing, pipelining, superscalar architecture like VLIW etc.</a:t>
            </a:r>
          </a:p>
          <a:p>
            <a:r>
              <a:rPr lang="en-US" dirty="0"/>
              <a:t>A goal of compiler and processor designers is to identify and take advantage of as much ILP as possible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Introduction (contd..)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1272"/>
            <a:ext cx="8229600" cy="1252728"/>
          </a:xfrm>
        </p:spPr>
        <p:txBody>
          <a:bodyPr/>
          <a:lstStyle/>
          <a:p>
            <a:r>
              <a:rPr lang="en-US" dirty="0" smtClean="0"/>
              <a:t>Compiler Architecture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1066800" y="31242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Scanner</a:t>
            </a:r>
          </a:p>
          <a:p>
            <a:pPr algn="ctr"/>
            <a:r>
              <a:rPr lang="en-US" sz="1400"/>
              <a:t>(lexical</a:t>
            </a:r>
          </a:p>
          <a:p>
            <a:pPr algn="ctr"/>
            <a:r>
              <a:rPr lang="en-US" sz="1400"/>
              <a:t>  analysis)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514600" y="31242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Parser</a:t>
            </a:r>
          </a:p>
          <a:p>
            <a:pPr algn="ctr"/>
            <a:r>
              <a:rPr lang="en-US" sz="1400"/>
              <a:t>(syntax</a:t>
            </a:r>
          </a:p>
          <a:p>
            <a:pPr algn="ctr"/>
            <a:r>
              <a:rPr lang="en-US" sz="1400"/>
              <a:t>  analysis)</a:t>
            </a:r>
          </a:p>
        </p:txBody>
      </p:sp>
      <p:sp>
        <p:nvSpPr>
          <p:cNvPr id="12295" name="Line 5"/>
          <p:cNvSpPr>
            <a:spLocks noChangeShapeType="1"/>
          </p:cNvSpPr>
          <p:nvPr/>
        </p:nvSpPr>
        <p:spPr bwMode="auto">
          <a:xfrm>
            <a:off x="19812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6"/>
          <p:cNvSpPr>
            <a:spLocks noChangeShapeType="1"/>
          </p:cNvSpPr>
          <p:nvPr/>
        </p:nvSpPr>
        <p:spPr bwMode="auto">
          <a:xfrm>
            <a:off x="34290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5715000" y="31242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Code</a:t>
            </a:r>
          </a:p>
          <a:p>
            <a:pPr algn="ctr"/>
            <a:r>
              <a:rPr lang="en-US" sz="1400"/>
              <a:t>Optimizer</a:t>
            </a:r>
          </a:p>
        </p:txBody>
      </p:sp>
      <p:sp>
        <p:nvSpPr>
          <p:cNvPr id="12298" name="Rectangle 8"/>
          <p:cNvSpPr>
            <a:spLocks noChangeArrowheads="1"/>
          </p:cNvSpPr>
          <p:nvPr/>
        </p:nvSpPr>
        <p:spPr bwMode="auto">
          <a:xfrm>
            <a:off x="3962400" y="31242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Semantic</a:t>
            </a:r>
          </a:p>
          <a:p>
            <a:pPr algn="ctr"/>
            <a:r>
              <a:rPr lang="en-US" sz="1400" dirty="0"/>
              <a:t>Analysis</a:t>
            </a:r>
          </a:p>
          <a:p>
            <a:pPr algn="ctr"/>
            <a:r>
              <a:rPr lang="en-US" sz="1400" dirty="0"/>
              <a:t>(IC generator)</a:t>
            </a:r>
          </a:p>
        </p:txBody>
      </p:sp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7086600" y="31242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Code</a:t>
            </a:r>
          </a:p>
          <a:p>
            <a:pPr algn="ctr"/>
            <a:r>
              <a:rPr lang="en-US" sz="1400"/>
              <a:t>Generator</a:t>
            </a:r>
          </a:p>
          <a:p>
            <a:pPr algn="ctr"/>
            <a:endParaRPr lang="en-US" sz="1400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>
            <a:off x="6858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80010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Rectangle 15"/>
          <p:cNvSpPr>
            <a:spLocks noChangeArrowheads="1"/>
          </p:cNvSpPr>
          <p:nvPr/>
        </p:nvSpPr>
        <p:spPr bwMode="auto">
          <a:xfrm>
            <a:off x="3733800" y="5638800"/>
            <a:ext cx="1219200" cy="990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Symbol</a:t>
            </a:r>
          </a:p>
          <a:p>
            <a:pPr algn="ctr"/>
            <a:r>
              <a:rPr lang="en-US" sz="2000" dirty="0"/>
              <a:t>Table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>
            <a:off x="1828800" y="3733800"/>
            <a:ext cx="190500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>
            <a:off x="3048000" y="3733800"/>
            <a:ext cx="76200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8"/>
          <p:cNvSpPr>
            <a:spLocks noChangeShapeType="1"/>
          </p:cNvSpPr>
          <p:nvPr/>
        </p:nvSpPr>
        <p:spPr bwMode="auto">
          <a:xfrm flipH="1">
            <a:off x="4114800" y="3810000"/>
            <a:ext cx="76200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9"/>
          <p:cNvSpPr>
            <a:spLocks noChangeShapeType="1"/>
          </p:cNvSpPr>
          <p:nvPr/>
        </p:nvSpPr>
        <p:spPr bwMode="auto">
          <a:xfrm flipH="1">
            <a:off x="4648200" y="3733800"/>
            <a:ext cx="129540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20"/>
          <p:cNvSpPr>
            <a:spLocks noChangeShapeType="1"/>
          </p:cNvSpPr>
          <p:nvPr/>
        </p:nvSpPr>
        <p:spPr bwMode="auto">
          <a:xfrm flipH="1">
            <a:off x="4953000" y="3733800"/>
            <a:ext cx="236220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Text Box 21"/>
          <p:cNvSpPr txBox="1">
            <a:spLocks noChangeArrowheads="1"/>
          </p:cNvSpPr>
          <p:nvPr/>
        </p:nvSpPr>
        <p:spPr bwMode="auto">
          <a:xfrm>
            <a:off x="152400" y="3200400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/>
              <a:t>Source</a:t>
            </a:r>
          </a:p>
          <a:p>
            <a:pPr algn="ctr" eaLnBrk="1" hangingPunct="1"/>
            <a:r>
              <a:rPr lang="en-US" sz="1200"/>
              <a:t>language</a:t>
            </a:r>
          </a:p>
        </p:txBody>
      </p:sp>
      <p:sp>
        <p:nvSpPr>
          <p:cNvPr id="12309" name="Text Box 22"/>
          <p:cNvSpPr txBox="1">
            <a:spLocks noChangeArrowheads="1"/>
          </p:cNvSpPr>
          <p:nvPr/>
        </p:nvSpPr>
        <p:spPr bwMode="auto">
          <a:xfrm>
            <a:off x="1931988" y="3611563"/>
            <a:ext cx="582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/>
              <a:t>tokens</a:t>
            </a:r>
          </a:p>
        </p:txBody>
      </p:sp>
      <p:sp>
        <p:nvSpPr>
          <p:cNvPr id="12310" name="Text Box 23"/>
          <p:cNvSpPr txBox="1">
            <a:spLocks noChangeArrowheads="1"/>
          </p:cNvSpPr>
          <p:nvPr/>
        </p:nvSpPr>
        <p:spPr bwMode="auto">
          <a:xfrm>
            <a:off x="3276600" y="3657600"/>
            <a:ext cx="754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/>
              <a:t>Syntactic</a:t>
            </a:r>
          </a:p>
          <a:p>
            <a:pPr algn="ctr" eaLnBrk="1" hangingPunct="1"/>
            <a:r>
              <a:rPr lang="en-US" sz="1200"/>
              <a:t>structure</a:t>
            </a:r>
          </a:p>
        </p:txBody>
      </p:sp>
      <p:sp>
        <p:nvSpPr>
          <p:cNvPr id="12311" name="Text Box 24"/>
          <p:cNvSpPr txBox="1">
            <a:spLocks noChangeArrowheads="1"/>
          </p:cNvSpPr>
          <p:nvPr/>
        </p:nvSpPr>
        <p:spPr bwMode="auto">
          <a:xfrm>
            <a:off x="5029200" y="2590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b="1"/>
              <a:t>Intermediate</a:t>
            </a:r>
          </a:p>
          <a:p>
            <a:pPr algn="ctr" eaLnBrk="1" hangingPunct="1"/>
            <a:r>
              <a:rPr lang="en-US" sz="1200" b="1"/>
              <a:t>Language</a:t>
            </a:r>
          </a:p>
        </p:txBody>
      </p:sp>
      <p:sp>
        <p:nvSpPr>
          <p:cNvPr id="12312" name="Text Box 25"/>
          <p:cNvSpPr txBox="1">
            <a:spLocks noChangeArrowheads="1"/>
          </p:cNvSpPr>
          <p:nvPr/>
        </p:nvSpPr>
        <p:spPr bwMode="auto">
          <a:xfrm>
            <a:off x="8102600" y="3200400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/>
              <a:t>Target</a:t>
            </a:r>
          </a:p>
          <a:p>
            <a:pPr algn="ctr" eaLnBrk="1" hangingPunct="1"/>
            <a:r>
              <a:rPr lang="en-US" sz="1200"/>
              <a:t>language</a:t>
            </a:r>
          </a:p>
        </p:txBody>
      </p:sp>
      <p:sp>
        <p:nvSpPr>
          <p:cNvPr id="12313" name="Line 26"/>
          <p:cNvSpPr>
            <a:spLocks noChangeShapeType="1"/>
          </p:cNvSpPr>
          <p:nvPr/>
        </p:nvSpPr>
        <p:spPr bwMode="auto">
          <a:xfrm>
            <a:off x="51054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27"/>
          <p:cNvSpPr>
            <a:spLocks noChangeShapeType="1"/>
          </p:cNvSpPr>
          <p:nvPr/>
        </p:nvSpPr>
        <p:spPr bwMode="auto">
          <a:xfrm>
            <a:off x="66294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Text Box 28"/>
          <p:cNvSpPr txBox="1">
            <a:spLocks noChangeArrowheads="1"/>
          </p:cNvSpPr>
          <p:nvPr/>
        </p:nvSpPr>
        <p:spPr bwMode="auto">
          <a:xfrm>
            <a:off x="6096000" y="2514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/>
              <a:t>Intermediate</a:t>
            </a:r>
          </a:p>
          <a:p>
            <a:pPr algn="ctr" eaLnBrk="1" hangingPunct="1"/>
            <a:r>
              <a:rPr lang="en-US" sz="1200"/>
              <a:t>Language</a:t>
            </a:r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48768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32"/>
          <p:cNvSpPr>
            <a:spLocks noChangeShapeType="1"/>
          </p:cNvSpPr>
          <p:nvPr/>
        </p:nvSpPr>
        <p:spPr bwMode="auto">
          <a:xfrm>
            <a:off x="4876800" y="2590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36"/>
          <p:cNvSpPr>
            <a:spLocks noChangeShapeType="1"/>
          </p:cNvSpPr>
          <p:nvPr/>
        </p:nvSpPr>
        <p:spPr bwMode="auto">
          <a:xfrm flipV="1">
            <a:off x="73914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7"/>
          <p:cNvSpPr>
            <a:spLocks noChangeArrowheads="1"/>
          </p:cNvSpPr>
          <p:nvPr/>
        </p:nvSpPr>
        <p:spPr bwMode="auto">
          <a:xfrm>
            <a:off x="838200" y="2362200"/>
            <a:ext cx="4343400" cy="1752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8"/>
          <p:cNvSpPr>
            <a:spLocks noChangeArrowheads="1"/>
          </p:cNvSpPr>
          <p:nvPr/>
        </p:nvSpPr>
        <p:spPr bwMode="auto">
          <a:xfrm>
            <a:off x="5638800" y="2362200"/>
            <a:ext cx="2438400" cy="1752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Software Design</a:t>
            </a:r>
          </a:p>
          <a:p>
            <a:r>
              <a:rPr lang="en-US" dirty="0" smtClean="0"/>
              <a:t>Good Hardware Design</a:t>
            </a:r>
          </a:p>
          <a:p>
            <a:r>
              <a:rPr lang="en-US" dirty="0" smtClean="0"/>
              <a:t>System Integration – Compiler Bottleneck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Role of Compiler in Embedded System Design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18" y="2674938"/>
            <a:ext cx="5219302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Software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44" y="2674938"/>
            <a:ext cx="5091850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Hardware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8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6781800" cy="2667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Integration – Compiler Bottleneck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14800"/>
            <a:ext cx="6781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77</TotalTime>
  <Words>206</Words>
  <Application>Microsoft Office PowerPoint</Application>
  <PresentationFormat>On-screen Show (4:3)</PresentationFormat>
  <Paragraphs>63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Compiler for Embedded System</vt:lpstr>
      <vt:lpstr>Contents</vt:lpstr>
      <vt:lpstr>What is a compiler?</vt:lpstr>
      <vt:lpstr>Compiler Introduction (contd..)</vt:lpstr>
      <vt:lpstr>Compiler Architecture</vt:lpstr>
      <vt:lpstr>Role of Compiler in Embedded System Design </vt:lpstr>
      <vt:lpstr>Good Software Design</vt:lpstr>
      <vt:lpstr>Good Hardware Design</vt:lpstr>
      <vt:lpstr>System Integration – Compiler Bottleneck</vt:lpstr>
      <vt:lpstr>Compiler Optimization Techniques for Embedded Systems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for Embedded System</dc:title>
  <dc:creator>My</dc:creator>
  <cp:lastModifiedBy>My</cp:lastModifiedBy>
  <cp:revision>9</cp:revision>
  <dcterms:created xsi:type="dcterms:W3CDTF">2006-08-16T00:00:00Z</dcterms:created>
  <dcterms:modified xsi:type="dcterms:W3CDTF">2014-12-11T02:22:10Z</dcterms:modified>
</cp:coreProperties>
</file>