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1" r:id="rId3"/>
    <p:sldId id="257" r:id="rId4"/>
    <p:sldId id="267" r:id="rId5"/>
    <p:sldId id="268" r:id="rId6"/>
    <p:sldId id="269" r:id="rId7"/>
    <p:sldId id="262" r:id="rId8"/>
    <p:sldId id="263" r:id="rId9"/>
    <p:sldId id="264" r:id="rId10"/>
    <p:sldId id="260" r:id="rId11"/>
    <p:sldId id="259" r:id="rId12"/>
    <p:sldId id="266" r:id="rId13"/>
    <p:sldId id="25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1329B-2E70-4B02-9333-395B67E36C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B5D9F-7D53-460B-92B9-F57364D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9FE5C-D789-494C-B34D-1249F0D8D55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D079E-C2E1-4371-AE95-C0B2E308830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2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765B-1A84-4D14-B3C9-E5B25D1A02D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5763" y="687388"/>
            <a:ext cx="6088062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3" tIns="46032" rIns="92063" bIns="460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0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FA8E7-5204-479B-BBF4-80EBE33F1F8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5763" y="687388"/>
            <a:ext cx="6088062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63" tIns="46032" rIns="92063" bIns="460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87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0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1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836" y="228600"/>
            <a:ext cx="10058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8236" y="6245067"/>
            <a:ext cx="2335530" cy="475773"/>
          </a:xfrm>
        </p:spPr>
        <p:txBody>
          <a:bodyPr/>
          <a:lstStyle>
            <a:lvl1pPr>
              <a:defRPr/>
            </a:lvl1pPr>
          </a:lstStyle>
          <a:p>
            <a:fld id="{CFD67B69-4B3D-4B9D-BEF0-5421D88E1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138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B72FC-E44A-41D1-BE9F-8BF06090A8C1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D5DB-F020-477B-B61E-1804BECA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_animation" TargetMode="External"/><Relationship Id="rId2" Type="http://schemas.openxmlformats.org/officeDocument/2006/relationships/hyperlink" Target="http://en.wikipedia.org/wiki/Stepping_(debugg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kpoi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puter_program" TargetMode="External"/><Relationship Id="rId3" Type="http://schemas.openxmlformats.org/officeDocument/2006/relationships/tags" Target="../tags/tag4.xml"/><Relationship Id="rId7" Type="http://schemas.openxmlformats.org/officeDocument/2006/relationships/hyperlink" Target="http://en.wikipedia.org/wiki/Computer_bug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hyperlink" Target="http://en.wikipedia.org/wiki/Electronic_hardwa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emory_debugging" TargetMode="External"/><Relationship Id="rId13" Type="http://schemas.openxmlformats.org/officeDocument/2006/relationships/hyperlink" Target="http://en.wikipedia.org/wiki/Oscilloscope" TargetMode="External"/><Relationship Id="rId3" Type="http://schemas.openxmlformats.org/officeDocument/2006/relationships/hyperlink" Target="http://en.wikipedia.org/wiki/Java_(programming_language)" TargetMode="External"/><Relationship Id="rId7" Type="http://schemas.openxmlformats.org/officeDocument/2006/relationships/hyperlink" Target="http://en.wikipedia.org/wiki/Memory_corruption" TargetMode="External"/><Relationship Id="rId12" Type="http://schemas.openxmlformats.org/officeDocument/2006/relationships/hyperlink" Target="http://en.wikipedia.org/wiki/Firmware" TargetMode="External"/><Relationship Id="rId2" Type="http://schemas.openxmlformats.org/officeDocument/2006/relationships/hyperlink" Target="http://en.wikipedia.org/wiki/High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ssembly_language" TargetMode="External"/><Relationship Id="rId11" Type="http://schemas.openxmlformats.org/officeDocument/2006/relationships/hyperlink" Target="http://en.wikipedia.org/wiki/Device_driver" TargetMode="External"/><Relationship Id="rId5" Type="http://schemas.openxmlformats.org/officeDocument/2006/relationships/hyperlink" Target="http://en.wikipedia.org/wiki/C_(programming_language)" TargetMode="External"/><Relationship Id="rId15" Type="http://schemas.openxmlformats.org/officeDocument/2006/relationships/hyperlink" Target="http://en.wikipedia.org/wiki/In-circuit_emulator" TargetMode="External"/><Relationship Id="rId10" Type="http://schemas.openxmlformats.org/officeDocument/2006/relationships/hyperlink" Target="http://en.wikipedia.org/wiki/BIOS" TargetMode="External"/><Relationship Id="rId4" Type="http://schemas.openxmlformats.org/officeDocument/2006/relationships/hyperlink" Target="http://en.wikipedia.org/wiki/Exception_handling" TargetMode="External"/><Relationship Id="rId9" Type="http://schemas.openxmlformats.org/officeDocument/2006/relationships/hyperlink" Target="http://en.wikipedia.org/wiki/Computer_hardware" TargetMode="External"/><Relationship Id="rId14" Type="http://schemas.openxmlformats.org/officeDocument/2006/relationships/hyperlink" Target="http://en.wikipedia.org/wiki/Logic_analyz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gnal_(electrical_engineering)" TargetMode="External"/><Relationship Id="rId7" Type="http://schemas.openxmlformats.org/officeDocument/2006/relationships/hyperlink" Target="http://en.wikipedia.org/wiki/Assembly_languag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tate_machine" TargetMode="External"/><Relationship Id="rId5" Type="http://schemas.openxmlformats.org/officeDocument/2006/relationships/hyperlink" Target="http://en.wikipedia.org/wiki/Digital_timing_diagram" TargetMode="External"/><Relationship Id="rId4" Type="http://schemas.openxmlformats.org/officeDocument/2006/relationships/hyperlink" Target="http://en.wikipedia.org/wiki/Digital_circu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oltage" TargetMode="External"/><Relationship Id="rId2" Type="http://schemas.openxmlformats.org/officeDocument/2006/relationships/hyperlink" Target="http://en.wikipedia.org/wiki/Electronic_test_instru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964" y="1804737"/>
            <a:ext cx="10178793" cy="2887579"/>
          </a:xfrm>
        </p:spPr>
        <p:txBody>
          <a:bodyPr/>
          <a:lstStyle/>
          <a:p>
            <a:r>
              <a:rPr lang="en-US" sz="166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" pitchFamily="18" charset="0"/>
              </a:rPr>
              <a:t>Debugger</a:t>
            </a:r>
            <a:endParaRPr lang="en-US" sz="16600" b="1" dirty="0"/>
          </a:p>
        </p:txBody>
      </p:sp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138787" y="5973042"/>
            <a:ext cx="7809548" cy="6826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14338">
              <a:lnSpc>
                <a:spcPct val="95000"/>
              </a:lnSpc>
              <a:buClr>
                <a:srgbClr val="000000"/>
              </a:buClr>
              <a:buSzPct val="45000"/>
              <a:tabLst>
                <a:tab pos="657225" algn="l"/>
                <a:tab pos="1313022" algn="l"/>
                <a:tab pos="1970247" algn="l"/>
                <a:tab pos="2627472" algn="l"/>
                <a:tab pos="3283268" algn="l"/>
                <a:tab pos="3940493" algn="l"/>
                <a:tab pos="4596289" algn="l"/>
                <a:tab pos="5253514" algn="l"/>
                <a:tab pos="5910739" algn="l"/>
                <a:tab pos="6566535" algn="l"/>
                <a:tab pos="7223760" algn="l"/>
              </a:tabLst>
            </a:pPr>
            <a:r>
              <a:rPr lang="en-GB" altLang="en-US" sz="3960" dirty="0" smtClean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rPr>
              <a:t>Presented By : Sameer Shrestha</a:t>
            </a:r>
            <a:endParaRPr lang="en-GB" altLang="en-US" sz="3960" dirty="0">
              <a:solidFill>
                <a:srgbClr val="000000"/>
              </a:solidFill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take </a:t>
            </a:r>
            <a:r>
              <a:rPr lang="en-US" dirty="0"/>
              <a:t>advantage of the increased speed and visibility available in a </a:t>
            </a:r>
            <a:r>
              <a:rPr lang="en-US" dirty="0" smtClean="0"/>
              <a:t>desktop computing </a:t>
            </a:r>
            <a:r>
              <a:rPr lang="en-US" dirty="0"/>
              <a:t>environment by doing as much debugging within this environment as possible.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IDE, virtualization, simulation and middleware </a:t>
            </a:r>
            <a:r>
              <a:rPr lang="en-US" dirty="0" smtClean="0"/>
              <a:t>tools for debugging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With a remote debugger, you can analyze and display debug information and then </a:t>
            </a:r>
            <a:r>
              <a:rPr lang="en-US" dirty="0" smtClean="0"/>
              <a:t>it is </a:t>
            </a:r>
            <a:r>
              <a:rPr lang="en-US" dirty="0"/>
              <a:t>possible to visualize the flow of the code, regardless of how complex that code is.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 embedded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systems are designed to accomplish a very specific task or group of tasks.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likely that the designer must balance constraints such as </a:t>
            </a:r>
            <a:r>
              <a:rPr lang="en-US" b="1" dirty="0"/>
              <a:t>robustness, small size and weight, real-time requirements, long life cycle, low price, and low (or no) tolerance for malfunctions.</a:t>
            </a:r>
          </a:p>
          <a:p>
            <a:endParaRPr lang="en-US" smtClean="0"/>
          </a:p>
          <a:p>
            <a:r>
              <a:rPr lang="en-US" smtClean="0"/>
              <a:t>While </a:t>
            </a:r>
            <a:r>
              <a:rPr lang="en-US" dirty="0" smtClean="0"/>
              <a:t>developing embedded systems under some operating systems, we often need to use a hardware debugger, a physical device that connects to target hardware via a JTAG (Joint Test Action Group) interface.</a:t>
            </a:r>
          </a:p>
        </p:txBody>
      </p:sp>
    </p:spTree>
    <p:extLst>
      <p:ext uri="{BB962C8B-B14F-4D97-AF65-F5344CB8AC3E}">
        <p14:creationId xmlns:p14="http://schemas.microsoft.com/office/powerpoint/2010/main" val="16528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High and low level 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IDE JTAG and Login Analyzer for low level and hardware debugging.</a:t>
            </a:r>
          </a:p>
          <a:p>
            <a:r>
              <a:rPr lang="en-US" dirty="0" smtClean="0"/>
              <a:t>The low level tools are mostly useful during the hardware debugging and early stages of a project, e.g. device driver development.</a:t>
            </a:r>
          </a:p>
          <a:p>
            <a:r>
              <a:rPr lang="en-US" dirty="0" smtClean="0"/>
              <a:t>However complex systems require more than use of simple set breakpoint and CPU register analysis.</a:t>
            </a:r>
          </a:p>
          <a:p>
            <a:r>
              <a:rPr lang="en-US" dirty="0" smtClean="0"/>
              <a:t>Some of the IDEs provide RTOS awareness to provide RTOS information which improve the visibility of the code to the user.</a:t>
            </a:r>
          </a:p>
          <a:p>
            <a:r>
              <a:rPr lang="en-US" dirty="0"/>
              <a:t>Use a high level tool for debugging at protocol level to understand the characteristics of your</a:t>
            </a:r>
            <a:br>
              <a:rPr lang="en-US" dirty="0"/>
            </a:br>
            <a:r>
              <a:rPr lang="en-US" dirty="0"/>
              <a:t>system.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DD35-ED6C-4E41-9F56-1A8CAB46617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Debugger </a:t>
            </a:r>
            <a:r>
              <a:rPr lang="en-US" altLang="en-US" dirty="0" smtClean="0"/>
              <a:t>(Features)</a:t>
            </a:r>
            <a:endParaRPr lang="en-US" altLang="en-US" dirty="0"/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75201" y="2066772"/>
            <a:ext cx="10443963" cy="4195481"/>
          </a:xfrm>
        </p:spPr>
        <p:txBody>
          <a:bodyPr>
            <a:normAutofit/>
          </a:bodyPr>
          <a:lstStyle/>
          <a:p>
            <a:pPr lvl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/>
              <a:t>Setting breakpoints and controlling program execution</a:t>
            </a:r>
            <a:r>
              <a:rPr lang="en-US" altLang="en-US" sz="2000" dirty="0" smtClean="0"/>
              <a:t>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sz="2000" dirty="0" smtClean="0"/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sz="2000" dirty="0" smtClean="0"/>
              <a:t>running </a:t>
            </a:r>
            <a:r>
              <a:rPr lang="en-US" sz="2000" dirty="0"/>
              <a:t>a program </a:t>
            </a:r>
            <a:r>
              <a:rPr lang="en-US" sz="2000" dirty="0">
                <a:hlinkClick r:id="rId2" tooltip="Stepping (debugging)"/>
              </a:rPr>
              <a:t>step by step</a:t>
            </a:r>
            <a:r>
              <a:rPr lang="en-US" sz="2000" dirty="0"/>
              <a:t>(</a:t>
            </a:r>
            <a:r>
              <a:rPr lang="en-US" sz="2000" b="1" dirty="0"/>
              <a:t>single-stepping</a:t>
            </a:r>
            <a:r>
              <a:rPr lang="en-US" sz="2000" dirty="0"/>
              <a:t> or </a:t>
            </a:r>
            <a:r>
              <a:rPr lang="en-US" sz="2000" dirty="0">
                <a:hlinkClick r:id="rId3" tooltip="Program animation"/>
              </a:rPr>
              <a:t>program animation</a:t>
            </a:r>
            <a:r>
              <a:rPr lang="en-US" sz="2000" dirty="0"/>
              <a:t>), stopping (</a:t>
            </a:r>
            <a:r>
              <a:rPr lang="en-US" sz="2000" b="1" dirty="0"/>
              <a:t>breaking</a:t>
            </a:r>
            <a:r>
              <a:rPr lang="en-US" sz="2000" dirty="0"/>
              <a:t>) (pausing the program to examine the current state) at some event or specified instruction by means of a </a:t>
            </a:r>
            <a:r>
              <a:rPr lang="en-US" sz="2000" dirty="0">
                <a:hlinkClick r:id="rId4" tooltip="Breakpoint"/>
              </a:rPr>
              <a:t>breakpoint</a:t>
            </a:r>
            <a:r>
              <a:rPr lang="en-US" sz="2000" dirty="0"/>
              <a:t>, and tracking the values of variables.</a:t>
            </a:r>
            <a:endParaRPr lang="en-US" altLang="en-US" sz="2000" dirty="0"/>
          </a:p>
          <a:p>
            <a:pPr lvl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000" dirty="0" smtClean="0"/>
          </a:p>
          <a:p>
            <a:pPr lvl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000" dirty="0" smtClean="0"/>
              <a:t>Ability to modify program state while it is running. It may also be possible to continue execution at a different location in the program to bypass a crash or logical error.</a:t>
            </a:r>
            <a:endParaRPr lang="en-US" altLang="en-US" sz="2000" dirty="0"/>
          </a:p>
          <a:p>
            <a:pPr lvl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0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548" y="2669445"/>
            <a:ext cx="3482544" cy="140053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15979" y="3518599"/>
            <a:ext cx="7809548" cy="68264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>
            <a:noAutofit/>
          </a:bodyPr>
          <a:lstStyle/>
          <a:p>
            <a:pPr defTabSz="414338">
              <a:lnSpc>
                <a:spcPct val="95000"/>
              </a:lnSpc>
              <a:buClr>
                <a:srgbClr val="000000"/>
              </a:buClr>
              <a:buSzPct val="45000"/>
              <a:tabLst>
                <a:tab pos="657225" algn="l"/>
                <a:tab pos="1313022" algn="l"/>
                <a:tab pos="1970247" algn="l"/>
                <a:tab pos="2627472" algn="l"/>
                <a:tab pos="3283268" algn="l"/>
                <a:tab pos="3940493" algn="l"/>
                <a:tab pos="4596289" algn="l"/>
                <a:tab pos="5253514" algn="l"/>
                <a:tab pos="5910739" algn="l"/>
                <a:tab pos="6566535" algn="l"/>
                <a:tab pos="7223760" algn="l"/>
              </a:tabLst>
            </a:pPr>
            <a:r>
              <a:rPr lang="en-GB" altLang="en-US" sz="3960" dirty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rPr>
              <a:t>What is a Debugger?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4294967295"/>
            <p:custDataLst>
              <p:tags r:id="rId2"/>
            </p:custDataLst>
          </p:nvPr>
        </p:nvSpPr>
        <p:spPr bwMode="auto">
          <a:xfrm>
            <a:off x="1515979" y="4160070"/>
            <a:ext cx="8490511" cy="1591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 algn="just" defTabSz="411480">
              <a:buNone/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“A software tool that is used to detect the source of program or script errors, by performing step-by-step execution of application code and viewing the content of code variables.”</a:t>
            </a:r>
          </a:p>
          <a:p>
            <a:pPr marL="0" indent="0" algn="r" defTabSz="411480">
              <a:buNone/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-MSDN</a:t>
            </a:r>
          </a:p>
        </p:txBody>
      </p:sp>
      <p:sp>
        <p:nvSpPr>
          <p:cNvPr id="4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15979" y="760095"/>
            <a:ext cx="7809548" cy="73182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14338">
              <a:lnSpc>
                <a:spcPct val="95000"/>
              </a:lnSpc>
              <a:buClr>
                <a:srgbClr val="000000"/>
              </a:buClr>
              <a:buSzPct val="45000"/>
              <a:tabLst>
                <a:tab pos="657225" algn="l"/>
                <a:tab pos="1313022" algn="l"/>
                <a:tab pos="1970247" algn="l"/>
                <a:tab pos="2627472" algn="l"/>
                <a:tab pos="3283268" algn="l"/>
                <a:tab pos="3940493" algn="l"/>
                <a:tab pos="4596289" algn="l"/>
                <a:tab pos="5253514" algn="l"/>
                <a:tab pos="5910739" algn="l"/>
                <a:tab pos="6566535" algn="l"/>
                <a:tab pos="7223760" algn="l"/>
              </a:tabLst>
            </a:pPr>
            <a:r>
              <a:rPr lang="en-GB" altLang="en-US" sz="3960" dirty="0" smtClean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</a:rPr>
              <a:t>What is a Debugging?</a:t>
            </a:r>
            <a:endParaRPr lang="en-GB" altLang="en-US" sz="3960" dirty="0">
              <a:solidFill>
                <a:srgbClr val="000000"/>
              </a:solidFill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5979" y="1491916"/>
            <a:ext cx="8490511" cy="2067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 defTabSz="411480">
              <a:buNone/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 smtClean="0"/>
              <a:t>“</a:t>
            </a:r>
            <a:r>
              <a:rPr lang="en-US" b="1" dirty="0"/>
              <a:t>Debugging</a:t>
            </a:r>
            <a:r>
              <a:rPr lang="en-US" dirty="0"/>
              <a:t> is a methodical process of finding and reducing the number of </a:t>
            </a:r>
            <a:r>
              <a:rPr lang="en-US" dirty="0">
                <a:hlinkClick r:id="rId7" tooltip="Computer bug"/>
              </a:rPr>
              <a:t>bugs</a:t>
            </a:r>
            <a:r>
              <a:rPr lang="en-US" dirty="0"/>
              <a:t>, or defects, in a </a:t>
            </a:r>
            <a:r>
              <a:rPr lang="en-US" dirty="0">
                <a:hlinkClick r:id="rId8" tooltip="Computer program"/>
              </a:rPr>
              <a:t>computer program</a:t>
            </a:r>
            <a:r>
              <a:rPr lang="en-US" dirty="0"/>
              <a:t> or a piece of </a:t>
            </a:r>
            <a:r>
              <a:rPr lang="en-US" dirty="0">
                <a:hlinkClick r:id="rId9" tooltip="Electronic hardware"/>
              </a:rPr>
              <a:t>electronic hardware</a:t>
            </a:r>
            <a:r>
              <a:rPr lang="en-US" dirty="0"/>
              <a:t>, thus making it behave as </a:t>
            </a:r>
            <a:r>
              <a:rPr lang="en-US" dirty="0" smtClean="0"/>
              <a:t>expected</a:t>
            </a:r>
            <a:r>
              <a:rPr lang="en-GB" altLang="en-US" dirty="0" smtClean="0"/>
              <a:t>.”</a:t>
            </a:r>
          </a:p>
          <a:p>
            <a:pPr marL="0" indent="0" algn="r" defTabSz="411480">
              <a:buFont typeface="Wingdings 3" charset="2"/>
              <a:buNone/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 smtClean="0"/>
              <a:t>-</a:t>
            </a:r>
            <a:r>
              <a:rPr lang="en-GB" altLang="en-US" dirty="0" err="1" smtClean="0"/>
              <a:t>wikipedia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5314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1" grpId="0" build="p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282" y="285728"/>
            <a:ext cx="8229600" cy="107154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" pitchFamily="18" charset="0"/>
              </a:rPr>
              <a:t>Debugger (contd.)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" pitchFamily="18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dobe Garamond Pro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57274"/>
            <a:ext cx="9144000" cy="526009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A </a:t>
            </a:r>
            <a:r>
              <a:rPr lang="en-GB" b="1" dirty="0"/>
              <a:t>debugger</a:t>
            </a:r>
            <a:r>
              <a:rPr lang="en-GB" dirty="0"/>
              <a:t> or </a:t>
            </a:r>
            <a:r>
              <a:rPr lang="en-GB" b="1" dirty="0"/>
              <a:t>debugging tool</a:t>
            </a:r>
            <a:r>
              <a:rPr lang="en-GB" dirty="0"/>
              <a:t> is a computer program that is used to test and debug other programs.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The code to be examined might alternatively be running on an </a:t>
            </a:r>
            <a:r>
              <a:rPr lang="en-GB" i="1" dirty="0"/>
              <a:t>instruction set simulator</a:t>
            </a:r>
            <a:r>
              <a:rPr lang="en-GB" dirty="0"/>
              <a:t> 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When the program crashes, the debugger shows the actual position in the original code if it is a </a:t>
            </a:r>
            <a:r>
              <a:rPr lang="en-GB" b="1" dirty="0"/>
              <a:t>source-level </a:t>
            </a:r>
            <a:r>
              <a:rPr lang="en-GB" b="1" dirty="0" smtClean="0"/>
              <a:t>debugger, </a:t>
            </a:r>
            <a:r>
              <a:rPr lang="en-GB" dirty="0" smtClean="0"/>
              <a:t>commonly now seen in </a:t>
            </a:r>
            <a:r>
              <a:rPr lang="en-GB" b="1" dirty="0" smtClean="0"/>
              <a:t>Integrated Development Environments (IDE)</a:t>
            </a:r>
            <a:r>
              <a:rPr lang="en-GB" dirty="0" smtClean="0"/>
              <a:t>.</a:t>
            </a: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 If it is a </a:t>
            </a:r>
            <a:r>
              <a:rPr lang="en-GB" i="1" dirty="0"/>
              <a:t>low-level debugger or a machine-language debugger</a:t>
            </a:r>
            <a:r>
              <a:rPr lang="en-GB" dirty="0"/>
              <a:t> it shows that line in the program.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7539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 </a:t>
            </a:r>
            <a:r>
              <a:rPr lang="en-US" dirty="0">
                <a:hlinkClick r:id="rId2" tooltip="High-level programming language"/>
              </a:rPr>
              <a:t>high-level programming languages</a:t>
            </a:r>
            <a:r>
              <a:rPr lang="en-US" dirty="0"/>
              <a:t>, such as </a:t>
            </a:r>
            <a:r>
              <a:rPr lang="en-US" dirty="0">
                <a:hlinkClick r:id="rId3" tooltip="Java (programming language)"/>
              </a:rPr>
              <a:t>Java</a:t>
            </a:r>
            <a:r>
              <a:rPr lang="en-US" dirty="0"/>
              <a:t>, make debugging easier, because they have features such as </a:t>
            </a:r>
            <a:r>
              <a:rPr lang="en-US" dirty="0">
                <a:hlinkClick r:id="rId4" tooltip="Exception handling"/>
              </a:rPr>
              <a:t>exception handling</a:t>
            </a:r>
            <a:r>
              <a:rPr lang="en-US" dirty="0"/>
              <a:t> that make real sources of erratic </a:t>
            </a:r>
            <a:r>
              <a:rPr lang="en-US" dirty="0" err="1"/>
              <a:t>behaviour</a:t>
            </a:r>
            <a:r>
              <a:rPr lang="en-US" dirty="0"/>
              <a:t> easier to spot.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programming languages such as </a:t>
            </a:r>
            <a:r>
              <a:rPr lang="en-US" dirty="0">
                <a:hlinkClick r:id="rId5" tooltip="C (programming language)"/>
              </a:rPr>
              <a:t>C</a:t>
            </a:r>
            <a:r>
              <a:rPr lang="en-US" dirty="0"/>
              <a:t> or </a:t>
            </a:r>
            <a:r>
              <a:rPr lang="en-US" dirty="0">
                <a:hlinkClick r:id="rId6" tooltip="Assembly language"/>
              </a:rPr>
              <a:t>assembly</a:t>
            </a:r>
            <a:r>
              <a:rPr lang="en-US" dirty="0"/>
              <a:t>, bugs may cause silent problems such as </a:t>
            </a:r>
            <a:r>
              <a:rPr lang="en-US" dirty="0">
                <a:hlinkClick r:id="rId7" tooltip="Memory corruption"/>
              </a:rPr>
              <a:t>memory corruption</a:t>
            </a:r>
            <a:r>
              <a:rPr lang="en-US" dirty="0"/>
              <a:t>, and it is often difficult to see where the initial problem happened. In those cases, </a:t>
            </a:r>
            <a:r>
              <a:rPr lang="en-US" dirty="0">
                <a:hlinkClick r:id="rId8" tooltip="Memory debugging"/>
              </a:rPr>
              <a:t>memory debugger</a:t>
            </a:r>
            <a:r>
              <a:rPr lang="en-US" dirty="0"/>
              <a:t> tools may be </a:t>
            </a:r>
            <a:r>
              <a:rPr lang="en-US" dirty="0" smtClean="0"/>
              <a:t>needed.</a:t>
            </a:r>
          </a:p>
          <a:p>
            <a:r>
              <a:rPr lang="en-US" dirty="0"/>
              <a:t>For debugging electronic hardware (e.g., </a:t>
            </a:r>
            <a:r>
              <a:rPr lang="en-US" dirty="0">
                <a:hlinkClick r:id="rId9" tooltip="Computer hardware"/>
              </a:rPr>
              <a:t>computer hardware</a:t>
            </a:r>
            <a:r>
              <a:rPr lang="en-US" dirty="0"/>
              <a:t>) as well as low-level software (e.g., </a:t>
            </a:r>
            <a:r>
              <a:rPr lang="en-US" dirty="0" err="1">
                <a:hlinkClick r:id="rId10" tooltip="BIOS"/>
              </a:rPr>
              <a:t>BIOSes</a:t>
            </a:r>
            <a:r>
              <a:rPr lang="en-US" dirty="0"/>
              <a:t>, </a:t>
            </a:r>
            <a:r>
              <a:rPr lang="en-US" dirty="0">
                <a:hlinkClick r:id="rId11" tooltip="Device driver"/>
              </a:rPr>
              <a:t>device drivers</a:t>
            </a:r>
            <a:r>
              <a:rPr lang="en-US" dirty="0"/>
              <a:t>) and </a:t>
            </a:r>
            <a:r>
              <a:rPr lang="en-US" dirty="0">
                <a:hlinkClick r:id="rId12" tooltip="Firmware"/>
              </a:rPr>
              <a:t>firmware</a:t>
            </a:r>
            <a:r>
              <a:rPr lang="en-US" dirty="0"/>
              <a:t>, instruments such as </a:t>
            </a:r>
            <a:r>
              <a:rPr lang="en-US" dirty="0">
                <a:hlinkClick r:id="rId13" tooltip="Oscilloscope"/>
              </a:rPr>
              <a:t>oscilloscopes</a:t>
            </a:r>
            <a:r>
              <a:rPr lang="en-US" dirty="0"/>
              <a:t>, </a:t>
            </a:r>
            <a:r>
              <a:rPr lang="en-US" dirty="0">
                <a:hlinkClick r:id="rId14" tooltip="Logic analyzer"/>
              </a:rPr>
              <a:t>logic analyzers</a:t>
            </a:r>
            <a:r>
              <a:rPr lang="en-US" dirty="0"/>
              <a:t> or </a:t>
            </a:r>
            <a:r>
              <a:rPr lang="en-US" dirty="0">
                <a:hlinkClick r:id="rId15" tooltip="In-circuit emulator"/>
              </a:rPr>
              <a:t>in-circuit emulators (ICEs)</a:t>
            </a:r>
            <a:r>
              <a:rPr lang="en-US" dirty="0"/>
              <a:t> are often used, alone or in combination.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55478" cy="719259"/>
          </a:xfrm>
        </p:spPr>
        <p:txBody>
          <a:bodyPr/>
          <a:lstStyle/>
          <a:p>
            <a:r>
              <a:rPr lang="en-US" sz="3600" dirty="0" smtClean="0"/>
              <a:t>Debugger in Embedded System (Example)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2" y="788199"/>
            <a:ext cx="7005718" cy="64136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3062"/>
            <a:ext cx="5542186" cy="5569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logic analyzer</a:t>
            </a:r>
            <a:r>
              <a:rPr lang="en-US" dirty="0"/>
              <a:t> is an electronic instrument that captures and displays multiple </a:t>
            </a:r>
            <a:r>
              <a:rPr lang="en-US" dirty="0">
                <a:hlinkClick r:id="rId3" tooltip="Signal (electrical engineering)"/>
              </a:rPr>
              <a:t>signals</a:t>
            </a:r>
            <a:r>
              <a:rPr lang="en-US" dirty="0"/>
              <a:t> from a digital system or </a:t>
            </a:r>
            <a:r>
              <a:rPr lang="en-US" dirty="0">
                <a:hlinkClick r:id="rId4" tooltip="Digital circuit"/>
              </a:rPr>
              <a:t>digital circuit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logic analyzer may convert the captured data into </a:t>
            </a:r>
            <a:r>
              <a:rPr lang="en-US" dirty="0">
                <a:hlinkClick r:id="rId5" tooltip="Digital timing diagram"/>
              </a:rPr>
              <a:t>timing diagrams</a:t>
            </a:r>
            <a:r>
              <a:rPr lang="en-US" dirty="0"/>
              <a:t>, protocol decodes</a:t>
            </a:r>
            <a:r>
              <a:rPr lang="en-US" dirty="0" smtClean="0"/>
              <a:t>, </a:t>
            </a:r>
            <a:r>
              <a:rPr lang="en-US" dirty="0" smtClean="0">
                <a:hlinkClick r:id="rId6" tooltip="State machine"/>
              </a:rPr>
              <a:t>state </a:t>
            </a:r>
            <a:r>
              <a:rPr lang="en-US" dirty="0">
                <a:hlinkClick r:id="rId6" tooltip="State machine"/>
              </a:rPr>
              <a:t>machine</a:t>
            </a:r>
            <a:r>
              <a:rPr lang="en-US" dirty="0"/>
              <a:t> traces, </a:t>
            </a:r>
            <a:r>
              <a:rPr lang="en-US" dirty="0">
                <a:hlinkClick r:id="rId7" tooltip="Assembly language"/>
              </a:rPr>
              <a:t>assembly language</a:t>
            </a:r>
            <a:r>
              <a:rPr lang="en-US" dirty="0"/>
              <a:t>, or may correlate assembly with source-level software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Logic Analyzers have advanced triggering capabilities, and are useful when a user needs to see the timing relationships between many signals in a digital system.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3600" dirty="0" smtClean="0"/>
              <a:t>Debugger in Embedded System (contd.)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56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3600" dirty="0" smtClean="0"/>
              <a:t>Debugger in Embedded System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59" y="1640794"/>
            <a:ext cx="5768963" cy="4914552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oscilloscope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oscillograph</a:t>
            </a:r>
            <a:r>
              <a:rPr lang="en-US" dirty="0" smtClean="0"/>
              <a:t>) is </a:t>
            </a:r>
            <a:r>
              <a:rPr lang="en-US" dirty="0"/>
              <a:t>a type of </a:t>
            </a:r>
            <a:r>
              <a:rPr lang="en-US" dirty="0">
                <a:hlinkClick r:id="rId2" tooltip="Electronic test instrument"/>
              </a:rPr>
              <a:t>electronic test </a:t>
            </a:r>
            <a:r>
              <a:rPr lang="en-US" dirty="0" smtClean="0">
                <a:hlinkClick r:id="rId2" tooltip="Electronic test instrument"/>
              </a:rPr>
              <a:t>instrument</a:t>
            </a:r>
            <a:r>
              <a:rPr lang="en-US" dirty="0" smtClean="0"/>
              <a:t> that </a:t>
            </a:r>
            <a:r>
              <a:rPr lang="en-US" dirty="0"/>
              <a:t>allows observation of constantly varying signal </a:t>
            </a:r>
            <a:r>
              <a:rPr lang="en-US" dirty="0" smtClean="0">
                <a:hlinkClick r:id="rId3" tooltip="Voltage"/>
              </a:rPr>
              <a:t>voltages</a:t>
            </a:r>
            <a:r>
              <a:rPr lang="en-US" dirty="0" smtClean="0"/>
              <a:t>. </a:t>
            </a:r>
            <a:r>
              <a:rPr lang="en-US" dirty="0"/>
              <a:t>Non-electrical signals (such as sound or vibration) can be converted to voltages and displayed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Oscilloscopes are used to observe the change of an electrical signal over time, such that voltage and time describe a shape which is continuously graphed against a calibrated scale.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08" y="2467305"/>
            <a:ext cx="5858492" cy="439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45" y="940207"/>
            <a:ext cx="5544355" cy="41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819877" y="228600"/>
            <a:ext cx="7545228" cy="91582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>
            <a:noAutofit/>
          </a:bodyPr>
          <a:lstStyle/>
          <a:p>
            <a:pPr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/>
              <a:t>Why use a Debugger?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477" y="1371600"/>
            <a:ext cx="8763953" cy="495490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No need for precognition of what the error might be.</a:t>
            </a:r>
          </a:p>
          <a:p>
            <a:pPr marL="388620" indent="-291465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Flexible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Allows for “live” error checking – no need to re-write and re-compile when you realize a certain type of error may be </a:t>
            </a:r>
            <a:r>
              <a:rPr lang="en-GB" altLang="en-US" dirty="0" smtClean="0"/>
              <a:t>occurring</a:t>
            </a:r>
            <a:endParaRPr lang="en-GB" altLang="en-US" dirty="0"/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Dynamic</a:t>
            </a:r>
          </a:p>
          <a:p>
            <a:pPr marL="777240" lvl="1" indent="-258604" defTabSz="411480">
              <a:tabLst>
                <a:tab pos="651510" algn="l"/>
                <a:tab pos="1303020" algn="l"/>
                <a:tab pos="1954530" algn="l"/>
                <a:tab pos="2606040" algn="l"/>
                <a:tab pos="3257550" algn="l"/>
                <a:tab pos="3909060" algn="l"/>
                <a:tab pos="4560570" algn="l"/>
                <a:tab pos="5212080" algn="l"/>
                <a:tab pos="5863590" algn="l"/>
                <a:tab pos="6515100" algn="l"/>
                <a:tab pos="7166610" algn="l"/>
              </a:tabLst>
            </a:pPr>
            <a:r>
              <a:rPr lang="en-GB" altLang="en-US" dirty="0"/>
              <a:t>Can view the entire relevant scope</a:t>
            </a:r>
          </a:p>
        </p:txBody>
      </p:sp>
    </p:spTree>
    <p:extLst>
      <p:ext uri="{BB962C8B-B14F-4D97-AF65-F5344CB8AC3E}">
        <p14:creationId xmlns:p14="http://schemas.microsoft.com/office/powerpoint/2010/main" val="2237388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t">
            <a:noAutofit/>
          </a:bodyPr>
          <a:lstStyle/>
          <a:p>
            <a:r>
              <a:rPr lang="en-US" altLang="en-US"/>
              <a:t>Debugging techniques, 1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/>
              <a:t>Execution tracing</a:t>
            </a:r>
          </a:p>
          <a:p>
            <a:pPr lvl="1"/>
            <a:r>
              <a:rPr lang="en-US" altLang="en-US"/>
              <a:t>running the program</a:t>
            </a:r>
          </a:p>
          <a:p>
            <a:pPr lvl="1"/>
            <a:r>
              <a:rPr lang="en-US" altLang="en-US"/>
              <a:t>print</a:t>
            </a:r>
          </a:p>
          <a:p>
            <a:pPr lvl="1"/>
            <a:r>
              <a:rPr lang="en-US" altLang="en-US"/>
              <a:t>trace utilities</a:t>
            </a:r>
          </a:p>
          <a:p>
            <a:pPr lvl="1"/>
            <a:r>
              <a:rPr lang="en-US" altLang="en-US"/>
              <a:t>single stepping in debugger</a:t>
            </a:r>
          </a:p>
          <a:p>
            <a:pPr lvl="1"/>
            <a:r>
              <a:rPr lang="en-US" altLang="en-US"/>
              <a:t>hand simulation</a:t>
            </a:r>
          </a:p>
        </p:txBody>
      </p:sp>
    </p:spTree>
    <p:extLst>
      <p:ext uri="{BB962C8B-B14F-4D97-AF65-F5344CB8AC3E}">
        <p14:creationId xmlns:p14="http://schemas.microsoft.com/office/powerpoint/2010/main" val="1612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t">
            <a:noAutofit/>
          </a:bodyPr>
          <a:lstStyle/>
          <a:p>
            <a:r>
              <a:rPr lang="en-US" altLang="en-US"/>
              <a:t>Debugging techniques, 2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marL="308610" indent="-308610" defTabSz="822960">
              <a:lnSpc>
                <a:spcPct val="90000"/>
              </a:lnSpc>
            </a:pPr>
            <a:r>
              <a:rPr lang="en-US" altLang="en-US" sz="2880"/>
              <a:t>Interface checking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altLang="en-US" sz="2520"/>
              <a:t>check procedure parameter number/type (if not enforced by compiler) and value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altLang="en-US" sz="2520" i="1"/>
              <a:t>defensive programming</a:t>
            </a:r>
            <a:r>
              <a:rPr lang="en-US" altLang="en-US" sz="2520"/>
              <a:t>:  check inputs/results from other modules</a:t>
            </a:r>
          </a:p>
          <a:p>
            <a:pPr marL="668655" lvl="1" indent="-257175" defTabSz="822960">
              <a:lnSpc>
                <a:spcPct val="90000"/>
              </a:lnSpc>
            </a:pPr>
            <a:r>
              <a:rPr lang="en-US" altLang="en-US" sz="2520"/>
              <a:t>documents assumptions about caller/callee relationships in modules, communication protocols, etc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altLang="en-US" sz="2880"/>
              <a:t>Assertions:  include range constraints or other information with data.</a:t>
            </a:r>
          </a:p>
          <a:p>
            <a:pPr marL="308610" indent="-308610" defTabSz="822960">
              <a:lnSpc>
                <a:spcPct val="90000"/>
              </a:lnSpc>
            </a:pPr>
            <a:r>
              <a:rPr lang="en-US" altLang="en-US" sz="2880"/>
              <a:t>Skipping code:  comment out suspect code, then check if error remains.</a:t>
            </a:r>
          </a:p>
        </p:txBody>
      </p:sp>
    </p:spTree>
    <p:extLst>
      <p:ext uri="{BB962C8B-B14F-4D97-AF65-F5344CB8AC3E}">
        <p14:creationId xmlns:p14="http://schemas.microsoft.com/office/powerpoint/2010/main" val="12882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964</TotalTime>
  <Words>588</Words>
  <Application>Microsoft Office PowerPoint</Application>
  <PresentationFormat>Widescreen</PresentationFormat>
  <Paragraphs>80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Garamond Pro</vt:lpstr>
      <vt:lpstr>Arial</vt:lpstr>
      <vt:lpstr>Calibri</vt:lpstr>
      <vt:lpstr>Century Gothic</vt:lpstr>
      <vt:lpstr>Lucida Sans Unicode</vt:lpstr>
      <vt:lpstr>Wingdings</vt:lpstr>
      <vt:lpstr>Wingdings 3</vt:lpstr>
      <vt:lpstr>Ion</vt:lpstr>
      <vt:lpstr>Debugger</vt:lpstr>
      <vt:lpstr>What is a Debugger?</vt:lpstr>
      <vt:lpstr>Debugger (contd.) </vt:lpstr>
      <vt:lpstr>Debugger in Embedded System (Example)</vt:lpstr>
      <vt:lpstr>Debugger in Embedded System (contd.)</vt:lpstr>
      <vt:lpstr>Debugger in Embedded System (contd.)</vt:lpstr>
      <vt:lpstr>Why use a Debugger?</vt:lpstr>
      <vt:lpstr>Debugging techniques, 1</vt:lpstr>
      <vt:lpstr>Debugging techniques, 2</vt:lpstr>
      <vt:lpstr>Application of Debugger</vt:lpstr>
      <vt:lpstr>Debugging an embedded system</vt:lpstr>
      <vt:lpstr>Use of High and low level debugging tools</vt:lpstr>
      <vt:lpstr>Debugger (Features)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shrestha</dc:creator>
  <cp:lastModifiedBy>sameer shrestha</cp:lastModifiedBy>
  <cp:revision>20</cp:revision>
  <dcterms:created xsi:type="dcterms:W3CDTF">2014-12-09T02:45:41Z</dcterms:created>
  <dcterms:modified xsi:type="dcterms:W3CDTF">2014-12-11T02:28:01Z</dcterms:modified>
</cp:coreProperties>
</file>