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1"/>
  </p:notesMasterIdLst>
  <p:sldIdLst>
    <p:sldId id="278"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264" r:id="rId17"/>
    <p:sldId id="257" r:id="rId18"/>
    <p:sldId id="260" r:id="rId19"/>
    <p:sldId id="265" r:id="rId20"/>
    <p:sldId id="266" r:id="rId21"/>
    <p:sldId id="270" r:id="rId22"/>
    <p:sldId id="268" r:id="rId23"/>
    <p:sldId id="271" r:id="rId24"/>
    <p:sldId id="272" r:id="rId25"/>
    <p:sldId id="273" r:id="rId26"/>
    <p:sldId id="275" r:id="rId27"/>
    <p:sldId id="276" r:id="rId28"/>
    <p:sldId id="279" r:id="rId29"/>
    <p:sldId id="280" r:id="rId30"/>
    <p:sldId id="281" r:id="rId31"/>
    <p:sldId id="282" r:id="rId32"/>
    <p:sldId id="283" r:id="rId33"/>
    <p:sldId id="284" r:id="rId34"/>
    <p:sldId id="285" r:id="rId35"/>
    <p:sldId id="286" r:id="rId36"/>
    <p:sldId id="287" r:id="rId37"/>
    <p:sldId id="288" r:id="rId38"/>
    <p:sldId id="289" r:id="rId39"/>
    <p:sldId id="30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224" autoAdjust="0"/>
  </p:normalViewPr>
  <p:slideViewPr>
    <p:cSldViewPr>
      <p:cViewPr>
        <p:scale>
          <a:sx n="68" d="100"/>
          <a:sy n="68" d="100"/>
        </p:scale>
        <p:origin x="-1362"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94109C-213E-496A-9527-535CCD7DA208}" type="datetimeFigureOut">
              <a:rPr lang="en-IN" smtClean="0"/>
              <a:pPr/>
              <a:t>08-12-2014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B244C4-1B4E-4F26-842A-C20E9186FB3E}" type="slidenum">
              <a:rPr lang="en-IN" smtClean="0"/>
              <a:pPr/>
              <a:t>‹#›</a:t>
            </a:fld>
            <a:endParaRPr lang="en-IN"/>
          </a:p>
        </p:txBody>
      </p:sp>
    </p:spTree>
    <p:extLst>
      <p:ext uri="{BB962C8B-B14F-4D97-AF65-F5344CB8AC3E}">
        <p14:creationId xmlns:p14="http://schemas.microsoft.com/office/powerpoint/2010/main" val="1525903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F38267ED-4AA0-41DC-AFE5-8D72D4B9155E}" type="datetime1">
              <a:rPr lang="en-IN" smtClean="0"/>
              <a:pPr/>
              <a:t>08-12-2014</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09B13E0A-FB5E-4908-A983-F9B6C7985DC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5DEC304-287C-44EC-9CD9-F648010D12BC}" type="datetime1">
              <a:rPr lang="en-IN" smtClean="0"/>
              <a:pPr/>
              <a:t>08-12-2014</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09B13E0A-FB5E-4908-A983-F9B6C7985DC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19E4ABA-7716-41A0-82AE-BE92A14F117F}" type="datetime1">
              <a:rPr lang="en-IN" smtClean="0"/>
              <a:pPr/>
              <a:t>08-12-2014</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09B13E0A-FB5E-4908-A983-F9B6C7985DC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36DA4D-4334-40E2-BDE5-C64620ABB5AA}" type="datetime1">
              <a:rPr lang="en-IN" smtClean="0"/>
              <a:pPr/>
              <a:t>08-12-2014</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09B13E0A-FB5E-4908-A983-F9B6C7985DC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A35D2C3-2C83-4CDD-B86D-0406A54A05D0}" type="datetime1">
              <a:rPr lang="en-IN" smtClean="0"/>
              <a:pPr/>
              <a:t>08-12-2014</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09B13E0A-FB5E-4908-A983-F9B6C7985DC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AE45F311-6CF0-406A-93E3-4A3542183B45}" type="datetime1">
              <a:rPr lang="en-IN" smtClean="0"/>
              <a:pPr/>
              <a:t>08-12-2014</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09B13E0A-FB5E-4908-A983-F9B6C7985DC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ADBDF013-1121-48E3-B635-B4B2F7631163}" type="datetime1">
              <a:rPr lang="en-IN" smtClean="0"/>
              <a:pPr/>
              <a:t>08-12-2014</a:t>
            </a:fld>
            <a:endParaRPr lang="en-IN"/>
          </a:p>
        </p:txBody>
      </p:sp>
      <p:sp>
        <p:nvSpPr>
          <p:cNvPr id="8" name="Footer Placeholder 4"/>
          <p:cNvSpPr>
            <a:spLocks noGrp="1"/>
          </p:cNvSpPr>
          <p:nvPr>
            <p:ph type="ftr" sz="quarter" idx="11"/>
          </p:nvPr>
        </p:nvSpPr>
        <p:spPr/>
        <p:txBody>
          <a:bodyPr/>
          <a:lstStyle>
            <a:lvl1pPr>
              <a:defRPr/>
            </a:lvl1pPr>
          </a:lstStyle>
          <a:p>
            <a:endParaRPr lang="en-IN"/>
          </a:p>
        </p:txBody>
      </p:sp>
      <p:sp>
        <p:nvSpPr>
          <p:cNvPr id="9" name="Slide Number Placeholder 5"/>
          <p:cNvSpPr>
            <a:spLocks noGrp="1"/>
          </p:cNvSpPr>
          <p:nvPr>
            <p:ph type="sldNum" sz="quarter" idx="12"/>
          </p:nvPr>
        </p:nvSpPr>
        <p:spPr/>
        <p:txBody>
          <a:bodyPr/>
          <a:lstStyle>
            <a:lvl1pPr>
              <a:defRPr/>
            </a:lvl1pPr>
          </a:lstStyle>
          <a:p>
            <a:fld id="{09B13E0A-FB5E-4908-A983-F9B6C7985DC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AD7BEC46-9FBF-438C-A024-C352B57C21B2}" type="datetime1">
              <a:rPr lang="en-IN" smtClean="0"/>
              <a:pPr/>
              <a:t>08-12-2014</a:t>
            </a:fld>
            <a:endParaRPr lang="en-IN"/>
          </a:p>
        </p:txBody>
      </p:sp>
      <p:sp>
        <p:nvSpPr>
          <p:cNvPr id="4" name="Footer Placeholder 4"/>
          <p:cNvSpPr>
            <a:spLocks noGrp="1"/>
          </p:cNvSpPr>
          <p:nvPr>
            <p:ph type="ftr" sz="quarter" idx="11"/>
          </p:nvPr>
        </p:nvSpPr>
        <p:spPr/>
        <p:txBody>
          <a:bodyPr/>
          <a:lstStyle>
            <a:lvl1pPr>
              <a:defRPr/>
            </a:lvl1pPr>
          </a:lstStyle>
          <a:p>
            <a:endParaRPr lang="en-IN"/>
          </a:p>
        </p:txBody>
      </p:sp>
      <p:sp>
        <p:nvSpPr>
          <p:cNvPr id="5" name="Slide Number Placeholder 5"/>
          <p:cNvSpPr>
            <a:spLocks noGrp="1"/>
          </p:cNvSpPr>
          <p:nvPr>
            <p:ph type="sldNum" sz="quarter" idx="12"/>
          </p:nvPr>
        </p:nvSpPr>
        <p:spPr/>
        <p:txBody>
          <a:bodyPr/>
          <a:lstStyle>
            <a:lvl1pPr>
              <a:defRPr/>
            </a:lvl1pPr>
          </a:lstStyle>
          <a:p>
            <a:fld id="{09B13E0A-FB5E-4908-A983-F9B6C7985DC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67F71176-5331-4F7D-B6F4-8EA8F3FE3511}" type="datetime1">
              <a:rPr lang="en-IN" smtClean="0"/>
              <a:pPr/>
              <a:t>08-12-2014</a:t>
            </a:fld>
            <a:endParaRPr lang="en-IN"/>
          </a:p>
        </p:txBody>
      </p:sp>
      <p:sp>
        <p:nvSpPr>
          <p:cNvPr id="3" name="Footer Placeholder 4"/>
          <p:cNvSpPr>
            <a:spLocks noGrp="1"/>
          </p:cNvSpPr>
          <p:nvPr>
            <p:ph type="ftr" sz="quarter" idx="11"/>
          </p:nvPr>
        </p:nvSpPr>
        <p:spPr/>
        <p:txBody>
          <a:bodyPr/>
          <a:lstStyle>
            <a:lvl1pPr>
              <a:defRPr/>
            </a:lvl1pPr>
          </a:lstStyle>
          <a:p>
            <a:endParaRPr lang="en-IN"/>
          </a:p>
        </p:txBody>
      </p:sp>
      <p:sp>
        <p:nvSpPr>
          <p:cNvPr id="4" name="Slide Number Placeholder 5"/>
          <p:cNvSpPr>
            <a:spLocks noGrp="1"/>
          </p:cNvSpPr>
          <p:nvPr>
            <p:ph type="sldNum" sz="quarter" idx="12"/>
          </p:nvPr>
        </p:nvSpPr>
        <p:spPr/>
        <p:txBody>
          <a:bodyPr/>
          <a:lstStyle>
            <a:lvl1pPr>
              <a:defRPr/>
            </a:lvl1pPr>
          </a:lstStyle>
          <a:p>
            <a:fld id="{09B13E0A-FB5E-4908-A983-F9B6C7985DC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F86F7A90-A0CF-45AB-A28C-62DDB8FB2C8C}" type="datetime1">
              <a:rPr lang="en-IN" smtClean="0"/>
              <a:pPr/>
              <a:t>08-12-2014</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09B13E0A-FB5E-4908-A983-F9B6C7985DC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8F0E3D65-7FF6-40F9-9270-0A68FDD58ED4}" type="datetime1">
              <a:rPr lang="en-IN" smtClean="0"/>
              <a:pPr/>
              <a:t>08-12-2014</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09B13E0A-FB5E-4908-A983-F9B6C7985DC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duotone>
              <a:schemeClr val="accent3">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AEACE7D2-2F68-43E5-8B34-EC0C5DEAA34B}" type="datetime1">
              <a:rPr lang="en-IN" smtClean="0"/>
              <a:pPr/>
              <a:t>08-12-2014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09B13E0A-FB5E-4908-A983-F9B6C7985DC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836712"/>
            <a:ext cx="7920880" cy="2301240"/>
          </a:xfrm>
        </p:spPr>
        <p:txBody>
          <a:bodyPr/>
          <a:lstStyle/>
          <a:p>
            <a:r>
              <a:rPr lang="en-IN" b="1" i="1" dirty="0" smtClean="0">
                <a:latin typeface="Algerian" pitchFamily="82" charset="0"/>
              </a:rPr>
              <a:t>Linker – AN  INTRODUCTION</a:t>
            </a:r>
            <a:endParaRPr lang="en-IN" b="1" i="1" dirty="0">
              <a:latin typeface="Algerian" pitchFamily="82" charset="0"/>
            </a:endParaRPr>
          </a:p>
        </p:txBody>
      </p:sp>
      <p:sp>
        <p:nvSpPr>
          <p:cNvPr id="6" name="Date Placeholder 5"/>
          <p:cNvSpPr>
            <a:spLocks noGrp="1"/>
          </p:cNvSpPr>
          <p:nvPr>
            <p:ph type="dt" sz="half" idx="10"/>
          </p:nvPr>
        </p:nvSpPr>
        <p:spPr/>
        <p:txBody>
          <a:bodyPr/>
          <a:lstStyle/>
          <a:p>
            <a:fld id="{44847D64-2E77-4886-9E37-C161671FFB61}" type="datetime1">
              <a:rPr lang="en-IN" smtClean="0"/>
              <a:pPr/>
              <a:t>08-12-2014</a:t>
            </a:fld>
            <a:endParaRPr lang="en-IN"/>
          </a:p>
        </p:txBody>
      </p:sp>
      <p:sp>
        <p:nvSpPr>
          <p:cNvPr id="7" name="Slide Number Placeholder 6"/>
          <p:cNvSpPr>
            <a:spLocks noGrp="1"/>
          </p:cNvSpPr>
          <p:nvPr>
            <p:ph type="sldNum" sz="quarter" idx="12"/>
          </p:nvPr>
        </p:nvSpPr>
        <p:spPr/>
        <p:txBody>
          <a:bodyPr/>
          <a:lstStyle/>
          <a:p>
            <a:fld id="{09B13E0A-FB5E-4908-A983-F9B6C7985DC3}" type="slidenum">
              <a:rPr lang="en-IN" smtClean="0"/>
              <a:pPr/>
              <a:t>1</a:t>
            </a:fld>
            <a:endParaRPr lang="en-IN" dirty="0"/>
          </a:p>
        </p:txBody>
      </p:sp>
      <p:sp>
        <p:nvSpPr>
          <p:cNvPr id="8" name="Subtitle 7"/>
          <p:cNvSpPr>
            <a:spLocks noGrp="1"/>
          </p:cNvSpPr>
          <p:nvPr>
            <p:ph type="subTitle" idx="1"/>
          </p:nvPr>
        </p:nvSpPr>
        <p:spPr/>
        <p:txBody>
          <a:bodyPr/>
          <a:lstStyle/>
          <a:p>
            <a:r>
              <a:rPr lang="en-US" dirty="0" smtClean="0"/>
              <a:t>Presented By: </a:t>
            </a:r>
            <a:r>
              <a:rPr lang="en-US" dirty="0" err="1" smtClean="0"/>
              <a:t>Arun</a:t>
            </a:r>
            <a:r>
              <a:rPr lang="en-US" dirty="0" smtClean="0"/>
              <a:t> </a:t>
            </a:r>
            <a:r>
              <a:rPr lang="en-US" dirty="0" err="1" smtClean="0"/>
              <a:t>Amatya</a:t>
            </a:r>
            <a:endParaRPr lang="en-US" dirty="0"/>
          </a:p>
        </p:txBody>
      </p:sp>
    </p:spTree>
    <p:extLst>
      <p:ext uri="{BB962C8B-B14F-4D97-AF65-F5344CB8AC3E}">
        <p14:creationId xmlns:p14="http://schemas.microsoft.com/office/powerpoint/2010/main" val="409792887"/>
      </p:ext>
    </p:extLst>
  </p:cSld>
  <p:clrMapOvr>
    <a:masterClrMapping/>
  </p:clrMapOvr>
  <p:transition spd="slow">
    <p:comb/>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84976" cy="706090"/>
          </a:xfrm>
        </p:spPr>
        <p:txBody>
          <a:bodyPr/>
          <a:lstStyle/>
          <a:p>
            <a:r>
              <a:rPr lang="en-US" sz="4000" dirty="0" smtClean="0">
                <a:latin typeface="Algerian" pitchFamily="82" charset="0"/>
              </a:rPr>
              <a:t>Difference b/w Linker and Loader</a:t>
            </a:r>
            <a:endParaRPr lang="en-US" sz="4000" dirty="0">
              <a:latin typeface="Algerian" pitchFamily="82" charset="0"/>
            </a:endParaRPr>
          </a:p>
        </p:txBody>
      </p:sp>
      <p:sp>
        <p:nvSpPr>
          <p:cNvPr id="3" name="Content Placeholder 2"/>
          <p:cNvSpPr>
            <a:spLocks noGrp="1"/>
          </p:cNvSpPr>
          <p:nvPr>
            <p:ph idx="1"/>
          </p:nvPr>
        </p:nvSpPr>
        <p:spPr/>
        <p:txBody>
          <a:bodyPr>
            <a:normAutofit/>
          </a:bodyPr>
          <a:lstStyle/>
          <a:p>
            <a:r>
              <a:rPr lang="en-US" sz="2800" dirty="0" smtClean="0">
                <a:latin typeface="Perpetua" pitchFamily="18" charset="0"/>
                <a:cs typeface="Times New Roman" pitchFamily="18" charset="0"/>
              </a:rPr>
              <a:t>Linker is a program that takes one or more objects generated by a compiler and combines them into a single executable program. </a:t>
            </a:r>
            <a:br>
              <a:rPr lang="en-US" sz="2800" dirty="0" smtClean="0">
                <a:latin typeface="Perpetua" pitchFamily="18" charset="0"/>
                <a:cs typeface="Times New Roman" pitchFamily="18" charset="0"/>
              </a:rPr>
            </a:br>
            <a:endParaRPr lang="en-US" sz="2800" dirty="0" smtClean="0">
              <a:latin typeface="Perpetua" pitchFamily="18" charset="0"/>
              <a:cs typeface="Times New Roman" pitchFamily="18" charset="0"/>
            </a:endParaRPr>
          </a:p>
          <a:p>
            <a:r>
              <a:rPr lang="en-US" sz="2800" dirty="0" smtClean="0">
                <a:latin typeface="Perpetua" pitchFamily="18" charset="0"/>
                <a:cs typeface="Times New Roman" pitchFamily="18" charset="0"/>
              </a:rPr>
              <a:t>Loader is the part of an operating system that is responsible for loading programs from </a:t>
            </a:r>
            <a:r>
              <a:rPr lang="en-US" sz="2800" dirty="0" err="1" smtClean="0">
                <a:latin typeface="Perpetua" pitchFamily="18" charset="0"/>
                <a:cs typeface="Times New Roman" pitchFamily="18" charset="0"/>
              </a:rPr>
              <a:t>executables</a:t>
            </a:r>
            <a:r>
              <a:rPr lang="en-US" sz="2800" dirty="0" smtClean="0">
                <a:latin typeface="Perpetua" pitchFamily="18" charset="0"/>
                <a:cs typeface="Times New Roman" pitchFamily="18" charset="0"/>
              </a:rPr>
              <a:t> (i.e., executable files) into memory, preparing them for execution and then executing them. </a:t>
            </a:r>
          </a:p>
          <a:p>
            <a:endParaRPr lang="en-US" sz="2800" dirty="0">
              <a:latin typeface="Perpetua" pitchFamily="18" charset="0"/>
              <a:cs typeface="Times New Roman" pitchFamily="18" charset="0"/>
            </a:endParaRPr>
          </a:p>
        </p:txBody>
      </p:sp>
    </p:spTree>
    <p:extLst>
      <p:ext uri="{BB962C8B-B14F-4D97-AF65-F5344CB8AC3E}">
        <p14:creationId xmlns:p14="http://schemas.microsoft.com/office/powerpoint/2010/main" val="13892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800" dirty="0" smtClean="0">
                <a:latin typeface="Perpetua" pitchFamily="18" charset="0"/>
              </a:rPr>
              <a:t>Linkers are the system </a:t>
            </a:r>
            <a:r>
              <a:rPr lang="en-US" sz="2800" dirty="0" err="1" smtClean="0">
                <a:latin typeface="Perpetua" pitchFamily="18" charset="0"/>
              </a:rPr>
              <a:t>softwares</a:t>
            </a:r>
            <a:r>
              <a:rPr lang="en-US" sz="2800" dirty="0" smtClean="0">
                <a:latin typeface="Perpetua" pitchFamily="18" charset="0"/>
              </a:rPr>
              <a:t> that are used to link the </a:t>
            </a:r>
            <a:r>
              <a:rPr lang="en-US" sz="2800" dirty="0" err="1" smtClean="0">
                <a:latin typeface="Perpetua" pitchFamily="18" charset="0"/>
              </a:rPr>
              <a:t>functions,resources</a:t>
            </a:r>
            <a:r>
              <a:rPr lang="en-US" sz="2800" dirty="0" smtClean="0">
                <a:latin typeface="Perpetua" pitchFamily="18" charset="0"/>
              </a:rPr>
              <a:t> to their respective references. </a:t>
            </a:r>
            <a:br>
              <a:rPr lang="en-US" sz="2800" dirty="0" smtClean="0">
                <a:latin typeface="Perpetua" pitchFamily="18" charset="0"/>
              </a:rPr>
            </a:br>
            <a:r>
              <a:rPr lang="en-US" sz="2800" dirty="0" smtClean="0">
                <a:latin typeface="Perpetua" pitchFamily="18" charset="0"/>
              </a:rPr>
              <a:t>EX- </a:t>
            </a:r>
            <a:br>
              <a:rPr lang="en-US" sz="2800" dirty="0" smtClean="0">
                <a:latin typeface="Perpetua" pitchFamily="18" charset="0"/>
              </a:rPr>
            </a:br>
            <a:r>
              <a:rPr lang="en-US" sz="2800" dirty="0" smtClean="0">
                <a:latin typeface="Perpetua" pitchFamily="18" charset="0"/>
              </a:rPr>
              <a:t>source code(.c) is compiled and converted into object code(.</a:t>
            </a:r>
            <a:r>
              <a:rPr lang="en-US" sz="2800" dirty="0" err="1" smtClean="0">
                <a:latin typeface="Perpetua" pitchFamily="18" charset="0"/>
              </a:rPr>
              <a:t>obj</a:t>
            </a:r>
            <a:r>
              <a:rPr lang="en-US" sz="2800" dirty="0" smtClean="0">
                <a:latin typeface="Perpetua" pitchFamily="18" charset="0"/>
              </a:rPr>
              <a:t>) in C. </a:t>
            </a:r>
            <a:br>
              <a:rPr lang="en-US" sz="2800" dirty="0" smtClean="0">
                <a:latin typeface="Perpetua" pitchFamily="18" charset="0"/>
              </a:rPr>
            </a:br>
            <a:r>
              <a:rPr lang="en-US" sz="2800" dirty="0" smtClean="0">
                <a:latin typeface="Perpetua" pitchFamily="18" charset="0"/>
              </a:rPr>
              <a:t>After this Linker comes into the act, linker resolve all the references in .</a:t>
            </a:r>
            <a:r>
              <a:rPr lang="en-US" sz="2800" dirty="0" err="1" smtClean="0">
                <a:latin typeface="Perpetua" pitchFamily="18" charset="0"/>
              </a:rPr>
              <a:t>obj</a:t>
            </a:r>
            <a:r>
              <a:rPr lang="en-US" sz="2800" dirty="0" smtClean="0">
                <a:latin typeface="Perpetua" pitchFamily="18" charset="0"/>
              </a:rPr>
              <a:t> file via linking them to their </a:t>
            </a:r>
            <a:r>
              <a:rPr lang="en-US" sz="2800" dirty="0" err="1" smtClean="0">
                <a:latin typeface="Perpetua" pitchFamily="18" charset="0"/>
              </a:rPr>
              <a:t>respectives</a:t>
            </a:r>
            <a:r>
              <a:rPr lang="en-US" sz="2800" dirty="0" smtClean="0">
                <a:latin typeface="Perpetua" pitchFamily="18" charset="0"/>
              </a:rPr>
              <a:t> codes and </a:t>
            </a:r>
            <a:r>
              <a:rPr lang="en-US" sz="2800" dirty="0" err="1" smtClean="0">
                <a:latin typeface="Perpetua" pitchFamily="18" charset="0"/>
              </a:rPr>
              <a:t>resources.In</a:t>
            </a:r>
            <a:r>
              <a:rPr lang="en-US" sz="2800" dirty="0" smtClean="0">
                <a:latin typeface="Perpetua" pitchFamily="18" charset="0"/>
              </a:rPr>
              <a:t> short linker performs the final step to convert .</a:t>
            </a:r>
            <a:r>
              <a:rPr lang="en-US" sz="2800" dirty="0" err="1" smtClean="0">
                <a:latin typeface="Perpetua" pitchFamily="18" charset="0"/>
              </a:rPr>
              <a:t>obj</a:t>
            </a:r>
            <a:r>
              <a:rPr lang="en-US" sz="2800" dirty="0" smtClean="0">
                <a:latin typeface="Perpetua" pitchFamily="18" charset="0"/>
              </a:rPr>
              <a:t> into executable or machine readable file(.exe). </a:t>
            </a:r>
            <a:br>
              <a:rPr lang="en-US" sz="2800" dirty="0" smtClean="0">
                <a:latin typeface="Perpetua" pitchFamily="18" charset="0"/>
              </a:rPr>
            </a:br>
            <a:endParaRPr lang="en-US" sz="2800" dirty="0">
              <a:latin typeface="Perpetua" pitchFamily="18" charset="0"/>
            </a:endParaRPr>
          </a:p>
        </p:txBody>
      </p:sp>
    </p:spTree>
    <p:extLst>
      <p:ext uri="{BB962C8B-B14F-4D97-AF65-F5344CB8AC3E}">
        <p14:creationId xmlns:p14="http://schemas.microsoft.com/office/powerpoint/2010/main" val="3060852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800" dirty="0" err="1" smtClean="0">
                <a:latin typeface="Perpetua" pitchFamily="18" charset="0"/>
              </a:rPr>
              <a:t>eg</a:t>
            </a:r>
            <a:r>
              <a:rPr lang="en-US" sz="2800" dirty="0" smtClean="0">
                <a:latin typeface="Perpetua" pitchFamily="18" charset="0"/>
              </a:rPr>
              <a:t>: </a:t>
            </a:r>
            <a:br>
              <a:rPr lang="en-US" sz="2800" dirty="0" smtClean="0">
                <a:latin typeface="Perpetua" pitchFamily="18" charset="0"/>
              </a:rPr>
            </a:br>
            <a:r>
              <a:rPr lang="en-US" sz="2800" dirty="0" smtClean="0">
                <a:latin typeface="Perpetua" pitchFamily="18" charset="0"/>
              </a:rPr>
              <a:t>#include&lt;</a:t>
            </a:r>
            <a:r>
              <a:rPr lang="en-US" sz="2800" dirty="0" err="1" smtClean="0">
                <a:latin typeface="Perpetua" pitchFamily="18" charset="0"/>
              </a:rPr>
              <a:t>stdio.h</a:t>
            </a:r>
            <a:r>
              <a:rPr lang="en-US" sz="2800" dirty="0" smtClean="0">
                <a:latin typeface="Perpetua" pitchFamily="18" charset="0"/>
              </a:rPr>
              <a:t>&gt; </a:t>
            </a:r>
            <a:br>
              <a:rPr lang="en-US" sz="2800" dirty="0" smtClean="0">
                <a:latin typeface="Perpetua" pitchFamily="18" charset="0"/>
              </a:rPr>
            </a:br>
            <a:r>
              <a:rPr lang="en-US" sz="2800" dirty="0" err="1" smtClean="0">
                <a:latin typeface="Perpetua" pitchFamily="18" charset="0"/>
              </a:rPr>
              <a:t>int</a:t>
            </a:r>
            <a:r>
              <a:rPr lang="en-US" sz="2800" dirty="0" smtClean="0">
                <a:latin typeface="Perpetua" pitchFamily="18" charset="0"/>
              </a:rPr>
              <a:t> main() </a:t>
            </a:r>
            <a:br>
              <a:rPr lang="en-US" sz="2800" dirty="0" smtClean="0">
                <a:latin typeface="Perpetua" pitchFamily="18" charset="0"/>
              </a:rPr>
            </a:br>
            <a:r>
              <a:rPr lang="en-US" sz="2800" dirty="0" smtClean="0">
                <a:latin typeface="Perpetua" pitchFamily="18" charset="0"/>
              </a:rPr>
              <a:t>{ </a:t>
            </a:r>
            <a:br>
              <a:rPr lang="en-US" sz="2800" dirty="0" smtClean="0">
                <a:latin typeface="Perpetua" pitchFamily="18" charset="0"/>
              </a:rPr>
            </a:br>
            <a:r>
              <a:rPr lang="en-US" sz="2800" dirty="0" err="1" smtClean="0">
                <a:latin typeface="Perpetua" pitchFamily="18" charset="0"/>
              </a:rPr>
              <a:t>printf</a:t>
            </a:r>
            <a:r>
              <a:rPr lang="en-US" sz="2800" dirty="0" smtClean="0">
                <a:latin typeface="Perpetua" pitchFamily="18" charset="0"/>
              </a:rPr>
              <a:t>("</a:t>
            </a:r>
            <a:r>
              <a:rPr lang="en-US" sz="2800" dirty="0" err="1" smtClean="0">
                <a:latin typeface="Perpetua" pitchFamily="18" charset="0"/>
              </a:rPr>
              <a:t>ashwin</a:t>
            </a:r>
            <a:r>
              <a:rPr lang="en-US" sz="2800" dirty="0" smtClean="0">
                <a:latin typeface="Perpetua" pitchFamily="18" charset="0"/>
              </a:rPr>
              <a:t>"); </a:t>
            </a:r>
            <a:br>
              <a:rPr lang="en-US" sz="2800" dirty="0" smtClean="0">
                <a:latin typeface="Perpetua" pitchFamily="18" charset="0"/>
              </a:rPr>
            </a:br>
            <a:r>
              <a:rPr lang="en-US" sz="2800" dirty="0" smtClean="0">
                <a:latin typeface="Perpetua" pitchFamily="18" charset="0"/>
              </a:rPr>
              <a:t>return 0; </a:t>
            </a:r>
            <a:br>
              <a:rPr lang="en-US" sz="2800" dirty="0" smtClean="0">
                <a:latin typeface="Perpetua" pitchFamily="18" charset="0"/>
              </a:rPr>
            </a:br>
            <a:r>
              <a:rPr lang="en-US" sz="2800" dirty="0" smtClean="0">
                <a:latin typeface="Perpetua" pitchFamily="18" charset="0"/>
              </a:rPr>
              <a:t>} </a:t>
            </a:r>
            <a:br>
              <a:rPr lang="en-US" sz="2800" dirty="0" smtClean="0">
                <a:latin typeface="Perpetua" pitchFamily="18" charset="0"/>
              </a:rPr>
            </a:br>
            <a:r>
              <a:rPr lang="en-US" sz="2800" dirty="0" smtClean="0">
                <a:latin typeface="Perpetua" pitchFamily="18" charset="0"/>
              </a:rPr>
              <a:t/>
            </a:r>
            <a:br>
              <a:rPr lang="en-US" sz="2800" dirty="0" smtClean="0">
                <a:latin typeface="Perpetua" pitchFamily="18" charset="0"/>
              </a:rPr>
            </a:br>
            <a:r>
              <a:rPr lang="en-US" sz="2800" dirty="0" err="1" smtClean="0">
                <a:latin typeface="Perpetua" pitchFamily="18" charset="0"/>
              </a:rPr>
              <a:t>here,compiler</a:t>
            </a:r>
            <a:r>
              <a:rPr lang="en-US" sz="2800" dirty="0" smtClean="0">
                <a:latin typeface="Perpetua" pitchFamily="18" charset="0"/>
              </a:rPr>
              <a:t> first searches the declaration for "</a:t>
            </a:r>
            <a:r>
              <a:rPr lang="en-US" sz="2800" dirty="0" err="1" smtClean="0">
                <a:latin typeface="Perpetua" pitchFamily="18" charset="0"/>
              </a:rPr>
              <a:t>printf</a:t>
            </a:r>
            <a:r>
              <a:rPr lang="en-US" sz="2800" dirty="0" smtClean="0">
                <a:latin typeface="Perpetua" pitchFamily="18" charset="0"/>
              </a:rPr>
              <a:t>()" </a:t>
            </a:r>
            <a:r>
              <a:rPr lang="en-US" sz="2800" dirty="0" err="1" smtClean="0">
                <a:latin typeface="Perpetua" pitchFamily="18" charset="0"/>
              </a:rPr>
              <a:t>function,finds</a:t>
            </a:r>
            <a:r>
              <a:rPr lang="en-US" sz="2800" dirty="0" smtClean="0">
                <a:latin typeface="Perpetua" pitchFamily="18" charset="0"/>
              </a:rPr>
              <a:t> it in "#include&lt;</a:t>
            </a:r>
            <a:r>
              <a:rPr lang="en-US" sz="2800" dirty="0" err="1" smtClean="0">
                <a:latin typeface="Perpetua" pitchFamily="18" charset="0"/>
              </a:rPr>
              <a:t>stdio.h</a:t>
            </a:r>
            <a:r>
              <a:rPr lang="en-US" sz="2800" dirty="0" smtClean="0">
                <a:latin typeface="Perpetua" pitchFamily="18" charset="0"/>
              </a:rPr>
              <a:t>&gt;" and creates a (.</a:t>
            </a:r>
            <a:r>
              <a:rPr lang="en-US" sz="2800" dirty="0" err="1" smtClean="0">
                <a:latin typeface="Perpetua" pitchFamily="18" charset="0"/>
              </a:rPr>
              <a:t>obj</a:t>
            </a:r>
            <a:r>
              <a:rPr lang="en-US" sz="2800" dirty="0" smtClean="0">
                <a:latin typeface="Perpetua" pitchFamily="18" charset="0"/>
              </a:rPr>
              <a:t>) file successfully. </a:t>
            </a:r>
            <a:br>
              <a:rPr lang="en-US" sz="2800" dirty="0" smtClean="0">
                <a:latin typeface="Perpetua" pitchFamily="18" charset="0"/>
              </a:rPr>
            </a:br>
            <a:endParaRPr lang="en-US" sz="2800" dirty="0">
              <a:latin typeface="Perpetua" pitchFamily="18" charset="0"/>
            </a:endParaRPr>
          </a:p>
        </p:txBody>
      </p:sp>
    </p:spTree>
    <p:extLst>
      <p:ext uri="{BB962C8B-B14F-4D97-AF65-F5344CB8AC3E}">
        <p14:creationId xmlns:p14="http://schemas.microsoft.com/office/powerpoint/2010/main" val="2208479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4800"/>
          </a:p>
        </p:txBody>
      </p:sp>
      <p:sp>
        <p:nvSpPr>
          <p:cNvPr id="3" name="Content Placeholder 2"/>
          <p:cNvSpPr>
            <a:spLocks noGrp="1"/>
          </p:cNvSpPr>
          <p:nvPr>
            <p:ph idx="1"/>
          </p:nvPr>
        </p:nvSpPr>
        <p:spPr/>
        <p:txBody>
          <a:bodyPr>
            <a:noAutofit/>
          </a:bodyPr>
          <a:lstStyle/>
          <a:p>
            <a:r>
              <a:rPr lang="en-US" sz="2800" dirty="0" smtClean="0">
                <a:latin typeface="Perpetua" pitchFamily="18" charset="0"/>
              </a:rPr>
              <a:t>A symbol table is created in (.</a:t>
            </a:r>
            <a:r>
              <a:rPr lang="en-US" sz="2800" dirty="0" err="1" smtClean="0">
                <a:latin typeface="Perpetua" pitchFamily="18" charset="0"/>
              </a:rPr>
              <a:t>obj</a:t>
            </a:r>
            <a:r>
              <a:rPr lang="en-US" sz="2800" dirty="0" smtClean="0">
                <a:latin typeface="Perpetua" pitchFamily="18" charset="0"/>
              </a:rPr>
              <a:t>) file which contains all the references to be </a:t>
            </a:r>
            <a:r>
              <a:rPr lang="en-US" sz="2800" dirty="0" err="1" smtClean="0">
                <a:latin typeface="Perpetua" pitchFamily="18" charset="0"/>
              </a:rPr>
              <a:t>resolved,linkers</a:t>
            </a:r>
            <a:r>
              <a:rPr lang="en-US" sz="2800" dirty="0" smtClean="0">
                <a:latin typeface="Perpetua" pitchFamily="18" charset="0"/>
              </a:rPr>
              <a:t> resolves them by providing respective code or resource, </a:t>
            </a:r>
            <a:br>
              <a:rPr lang="en-US" sz="2800" dirty="0" smtClean="0">
                <a:latin typeface="Perpetua" pitchFamily="18" charset="0"/>
              </a:rPr>
            </a:br>
            <a:r>
              <a:rPr lang="en-US" sz="2800" dirty="0" smtClean="0">
                <a:latin typeface="Perpetua" pitchFamily="18" charset="0"/>
              </a:rPr>
              <a:t>here code referred by "</a:t>
            </a:r>
            <a:r>
              <a:rPr lang="en-US" sz="2800" dirty="0" err="1" smtClean="0">
                <a:latin typeface="Perpetua" pitchFamily="18" charset="0"/>
              </a:rPr>
              <a:t>printf</a:t>
            </a:r>
            <a:r>
              <a:rPr lang="en-US" sz="2800" dirty="0" smtClean="0">
                <a:latin typeface="Perpetua" pitchFamily="18" charset="0"/>
              </a:rPr>
              <a:t>" also gets executed after successful creation of( .exe) file by linker. </a:t>
            </a:r>
          </a:p>
          <a:p>
            <a:pPr>
              <a:buNone/>
            </a:pPr>
            <a:r>
              <a:rPr lang="en-US" sz="2800" dirty="0" smtClean="0">
                <a:latin typeface="Perpetua" pitchFamily="18" charset="0"/>
              </a:rPr>
              <a:t/>
            </a:r>
            <a:br>
              <a:rPr lang="en-US" sz="2800" dirty="0" smtClean="0">
                <a:latin typeface="Perpetua" pitchFamily="18" charset="0"/>
              </a:rPr>
            </a:br>
            <a:endParaRPr lang="en-US" sz="2800" dirty="0">
              <a:latin typeface="Perpetua" pitchFamily="18" charset="0"/>
            </a:endParaRPr>
          </a:p>
        </p:txBody>
      </p:sp>
    </p:spTree>
    <p:extLst>
      <p:ext uri="{BB962C8B-B14F-4D97-AF65-F5344CB8AC3E}">
        <p14:creationId xmlns:p14="http://schemas.microsoft.com/office/powerpoint/2010/main" val="1729732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latin typeface="Perpetua" pitchFamily="18" charset="0"/>
              </a:rPr>
              <a:t>LOADERS: </a:t>
            </a:r>
            <a:br>
              <a:rPr lang="en-US" sz="2800" dirty="0" smtClean="0">
                <a:latin typeface="Perpetua" pitchFamily="18" charset="0"/>
              </a:rPr>
            </a:br>
            <a:r>
              <a:rPr lang="en-US" sz="2800" dirty="0" smtClean="0">
                <a:latin typeface="Perpetua" pitchFamily="18" charset="0"/>
              </a:rPr>
              <a:t/>
            </a:r>
            <a:br>
              <a:rPr lang="en-US" sz="2800" dirty="0" smtClean="0">
                <a:latin typeface="Perpetua" pitchFamily="18" charset="0"/>
              </a:rPr>
            </a:br>
            <a:r>
              <a:rPr lang="en-US" sz="2800" dirty="0" smtClean="0">
                <a:latin typeface="Perpetua" pitchFamily="18" charset="0"/>
              </a:rPr>
              <a:t>Loaders are the programs that are used to load the resources like files from secondary or main </a:t>
            </a:r>
            <a:r>
              <a:rPr lang="en-US" sz="2800" dirty="0" err="1" smtClean="0">
                <a:latin typeface="Perpetua" pitchFamily="18" charset="0"/>
              </a:rPr>
              <a:t>memory,i.e</a:t>
            </a:r>
            <a:r>
              <a:rPr lang="en-US" sz="2800" dirty="0" smtClean="0">
                <a:latin typeface="Perpetua" pitchFamily="18" charset="0"/>
              </a:rPr>
              <a:t>. </a:t>
            </a:r>
            <a:br>
              <a:rPr lang="en-US" sz="2800" dirty="0" smtClean="0">
                <a:latin typeface="Perpetua" pitchFamily="18" charset="0"/>
              </a:rPr>
            </a:br>
            <a:r>
              <a:rPr lang="en-US" sz="2800" dirty="0" smtClean="0">
                <a:latin typeface="Perpetua" pitchFamily="18" charset="0"/>
              </a:rPr>
              <a:t>Loader loads the referred resource or file after being Linked to referrer via a Linker during the execution of program.</a:t>
            </a:r>
          </a:p>
          <a:p>
            <a:endParaRPr lang="en-US" sz="2800" dirty="0"/>
          </a:p>
        </p:txBody>
      </p:sp>
    </p:spTree>
    <p:extLst>
      <p:ext uri="{BB962C8B-B14F-4D97-AF65-F5344CB8AC3E}">
        <p14:creationId xmlns:p14="http://schemas.microsoft.com/office/powerpoint/2010/main" val="1668047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9806" y="1295963"/>
            <a:ext cx="144016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i="1" dirty="0">
              <a:latin typeface="Bodoni MT" pitchFamily="18" charset="0"/>
            </a:endParaRPr>
          </a:p>
        </p:txBody>
      </p:sp>
      <p:sp>
        <p:nvSpPr>
          <p:cNvPr id="5" name="Rectangle 4"/>
          <p:cNvSpPr/>
          <p:nvPr/>
        </p:nvSpPr>
        <p:spPr>
          <a:xfrm>
            <a:off x="1834993" y="1574639"/>
            <a:ext cx="144016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i="1" dirty="0">
              <a:latin typeface="Bodoni MT" pitchFamily="18" charset="0"/>
            </a:endParaRPr>
          </a:p>
        </p:txBody>
      </p:sp>
      <p:sp>
        <p:nvSpPr>
          <p:cNvPr id="7" name="Rectangle 6"/>
          <p:cNvSpPr/>
          <p:nvPr/>
        </p:nvSpPr>
        <p:spPr>
          <a:xfrm>
            <a:off x="2051017" y="1816055"/>
            <a:ext cx="144016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smtClean="0">
                <a:latin typeface="Bodoni MT" pitchFamily="18" charset="0"/>
              </a:rPr>
              <a:t>OBJECT FILES</a:t>
            </a:r>
            <a:endParaRPr lang="en-IN" sz="1600" b="1" i="1" dirty="0">
              <a:latin typeface="Bodoni MT" pitchFamily="18" charset="0"/>
            </a:endParaRPr>
          </a:p>
        </p:txBody>
      </p:sp>
      <p:sp>
        <p:nvSpPr>
          <p:cNvPr id="8" name="Rectangle 7"/>
          <p:cNvSpPr/>
          <p:nvPr/>
        </p:nvSpPr>
        <p:spPr>
          <a:xfrm>
            <a:off x="4355976" y="1295963"/>
            <a:ext cx="144016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i="1" dirty="0">
              <a:latin typeface="Bodoni MT" pitchFamily="18" charset="0"/>
            </a:endParaRPr>
          </a:p>
        </p:txBody>
      </p:sp>
      <p:sp>
        <p:nvSpPr>
          <p:cNvPr id="9" name="Rectangle 8"/>
          <p:cNvSpPr/>
          <p:nvPr/>
        </p:nvSpPr>
        <p:spPr>
          <a:xfrm>
            <a:off x="4431163" y="1574639"/>
            <a:ext cx="144016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i="1" dirty="0">
              <a:latin typeface="Bodoni MT" pitchFamily="18" charset="0"/>
            </a:endParaRPr>
          </a:p>
        </p:txBody>
      </p:sp>
      <p:sp>
        <p:nvSpPr>
          <p:cNvPr id="10" name="Rectangle 9"/>
          <p:cNvSpPr/>
          <p:nvPr/>
        </p:nvSpPr>
        <p:spPr>
          <a:xfrm>
            <a:off x="4647187" y="1816055"/>
            <a:ext cx="144016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smtClean="0">
                <a:latin typeface="Bodoni MT" pitchFamily="18" charset="0"/>
              </a:rPr>
              <a:t>SHARED LIBRARIES</a:t>
            </a:r>
            <a:endParaRPr lang="en-IN" sz="1600" b="1" i="1" dirty="0">
              <a:latin typeface="Bodoni MT" pitchFamily="18" charset="0"/>
            </a:endParaRPr>
          </a:p>
        </p:txBody>
      </p:sp>
      <p:sp>
        <p:nvSpPr>
          <p:cNvPr id="11" name="Rectangle 10"/>
          <p:cNvSpPr/>
          <p:nvPr/>
        </p:nvSpPr>
        <p:spPr>
          <a:xfrm>
            <a:off x="7010735" y="2728888"/>
            <a:ext cx="144016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i="1" dirty="0">
              <a:latin typeface="Bodoni MT" pitchFamily="18" charset="0"/>
            </a:endParaRPr>
          </a:p>
        </p:txBody>
      </p:sp>
      <p:sp>
        <p:nvSpPr>
          <p:cNvPr id="12" name="Rectangle 11"/>
          <p:cNvSpPr/>
          <p:nvPr/>
        </p:nvSpPr>
        <p:spPr>
          <a:xfrm>
            <a:off x="7085922" y="3007564"/>
            <a:ext cx="144016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i="1" dirty="0">
              <a:latin typeface="Bodoni MT" pitchFamily="18" charset="0"/>
            </a:endParaRPr>
          </a:p>
        </p:txBody>
      </p:sp>
      <p:sp>
        <p:nvSpPr>
          <p:cNvPr id="13" name="Rectangle 12"/>
          <p:cNvSpPr/>
          <p:nvPr/>
        </p:nvSpPr>
        <p:spPr>
          <a:xfrm>
            <a:off x="7301946" y="3248980"/>
            <a:ext cx="144016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smtClean="0">
                <a:latin typeface="Bodoni MT" pitchFamily="18" charset="0"/>
              </a:rPr>
              <a:t>NORMAL LIBRARIES</a:t>
            </a:r>
            <a:endParaRPr lang="en-IN" sz="1600" b="1" i="1" dirty="0">
              <a:latin typeface="Bodoni MT" pitchFamily="18" charset="0"/>
            </a:endParaRPr>
          </a:p>
        </p:txBody>
      </p:sp>
      <p:sp>
        <p:nvSpPr>
          <p:cNvPr id="14" name="Rectangle 13"/>
          <p:cNvSpPr/>
          <p:nvPr/>
        </p:nvSpPr>
        <p:spPr>
          <a:xfrm>
            <a:off x="611560" y="3645024"/>
            <a:ext cx="1364973"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smtClean="0">
                <a:latin typeface="Bodoni MT" pitchFamily="18" charset="0"/>
              </a:rPr>
              <a:t>CONTROL FILES</a:t>
            </a:r>
            <a:endParaRPr lang="en-IN" sz="1600" b="1" i="1" dirty="0">
              <a:latin typeface="Bodoni MT" pitchFamily="18" charset="0"/>
            </a:endParaRPr>
          </a:p>
        </p:txBody>
      </p:sp>
      <p:sp>
        <p:nvSpPr>
          <p:cNvPr id="15" name="Rectangle 14"/>
          <p:cNvSpPr/>
          <p:nvPr/>
        </p:nvSpPr>
        <p:spPr>
          <a:xfrm>
            <a:off x="902771" y="5341714"/>
            <a:ext cx="1364973"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smtClean="0">
                <a:latin typeface="Bodoni MT" pitchFamily="18" charset="0"/>
              </a:rPr>
              <a:t>DEBUG SYMBOL FILE</a:t>
            </a:r>
            <a:endParaRPr lang="en-IN" sz="1600" b="1" i="1" dirty="0">
              <a:latin typeface="Bodoni MT" pitchFamily="18" charset="0"/>
            </a:endParaRPr>
          </a:p>
        </p:txBody>
      </p:sp>
      <p:sp>
        <p:nvSpPr>
          <p:cNvPr id="16" name="Rectangle 15"/>
          <p:cNvSpPr/>
          <p:nvPr/>
        </p:nvSpPr>
        <p:spPr>
          <a:xfrm>
            <a:off x="3987085" y="5647939"/>
            <a:ext cx="1364973"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smtClean="0">
                <a:latin typeface="Bodoni MT" pitchFamily="18" charset="0"/>
              </a:rPr>
              <a:t>EXECUTABLE FILE</a:t>
            </a:r>
            <a:endParaRPr lang="en-IN" sz="1600" b="1" i="1" dirty="0">
              <a:latin typeface="Bodoni MT" pitchFamily="18" charset="0"/>
            </a:endParaRPr>
          </a:p>
        </p:txBody>
      </p:sp>
      <p:sp>
        <p:nvSpPr>
          <p:cNvPr id="17" name="Rectangle 16"/>
          <p:cNvSpPr/>
          <p:nvPr/>
        </p:nvSpPr>
        <p:spPr>
          <a:xfrm>
            <a:off x="6657053" y="5589240"/>
            <a:ext cx="1364973"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smtClean="0">
                <a:latin typeface="Bodoni MT" pitchFamily="18" charset="0"/>
              </a:rPr>
              <a:t>LINK/LOAD MAP</a:t>
            </a:r>
            <a:endParaRPr lang="en-IN" sz="1600" b="1" i="1" dirty="0">
              <a:latin typeface="Bodoni MT" pitchFamily="18" charset="0"/>
            </a:endParaRPr>
          </a:p>
        </p:txBody>
      </p:sp>
      <p:sp>
        <p:nvSpPr>
          <p:cNvPr id="18" name="Oval 17"/>
          <p:cNvSpPr/>
          <p:nvPr/>
        </p:nvSpPr>
        <p:spPr>
          <a:xfrm>
            <a:off x="3779912" y="3645024"/>
            <a:ext cx="201622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smtClean="0">
                <a:latin typeface="Bodoni MT" pitchFamily="18" charset="0"/>
              </a:rPr>
              <a:t>LINKER</a:t>
            </a:r>
            <a:endParaRPr lang="en-IN" sz="1600" b="1" i="1" dirty="0">
              <a:latin typeface="Bodoni MT" pitchFamily="18" charset="0"/>
            </a:endParaRPr>
          </a:p>
        </p:txBody>
      </p:sp>
      <p:cxnSp>
        <p:nvCxnSpPr>
          <p:cNvPr id="20" name="Straight Arrow Connector 19"/>
          <p:cNvCxnSpPr>
            <a:stCxn id="7" idx="2"/>
            <a:endCxn id="18" idx="1"/>
          </p:cNvCxnSpPr>
          <p:nvPr/>
        </p:nvCxnSpPr>
        <p:spPr>
          <a:xfrm>
            <a:off x="2771097" y="2608143"/>
            <a:ext cx="1304084" cy="11317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4"/>
            <a:endCxn id="16" idx="0"/>
          </p:cNvCxnSpPr>
          <p:nvPr/>
        </p:nvCxnSpPr>
        <p:spPr>
          <a:xfrm flipH="1">
            <a:off x="4669572" y="4293096"/>
            <a:ext cx="118452" cy="1354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3"/>
            <a:endCxn id="15" idx="3"/>
          </p:cNvCxnSpPr>
          <p:nvPr/>
        </p:nvCxnSpPr>
        <p:spPr>
          <a:xfrm flipH="1">
            <a:off x="2267744" y="4198188"/>
            <a:ext cx="1807437" cy="1467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976533" y="3969060"/>
            <a:ext cx="1803027"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8" idx="6"/>
          </p:cNvCxnSpPr>
          <p:nvPr/>
        </p:nvCxnSpPr>
        <p:spPr>
          <a:xfrm flipH="1">
            <a:off x="5796136" y="3007564"/>
            <a:ext cx="1214599" cy="961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2"/>
            <a:endCxn id="18" idx="0"/>
          </p:cNvCxnSpPr>
          <p:nvPr/>
        </p:nvCxnSpPr>
        <p:spPr>
          <a:xfrm flipH="1">
            <a:off x="4788024" y="2608143"/>
            <a:ext cx="579243" cy="1036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8" idx="5"/>
            <a:endCxn id="17" idx="0"/>
          </p:cNvCxnSpPr>
          <p:nvPr/>
        </p:nvCxnSpPr>
        <p:spPr>
          <a:xfrm>
            <a:off x="5500867" y="4198188"/>
            <a:ext cx="1838673" cy="1391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043608" y="2728888"/>
            <a:ext cx="2736304" cy="1070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 y="2536004"/>
            <a:ext cx="2051018" cy="338554"/>
          </a:xfrm>
          <a:prstGeom prst="rect">
            <a:avLst/>
          </a:prstGeom>
          <a:noFill/>
        </p:spPr>
        <p:txBody>
          <a:bodyPr wrap="square" rtlCol="0">
            <a:spAutoFit/>
          </a:bodyPr>
          <a:lstStyle/>
          <a:p>
            <a:r>
              <a:rPr lang="en-IN" sz="1600" b="1" i="1" dirty="0" smtClean="0">
                <a:latin typeface="Bodoni MT" pitchFamily="18" charset="0"/>
              </a:rPr>
              <a:t>COMMANDLINE</a:t>
            </a:r>
            <a:endParaRPr lang="en-IN" sz="1600" b="1" i="1" dirty="0">
              <a:latin typeface="Bodoni MT" pitchFamily="18" charset="0"/>
            </a:endParaRPr>
          </a:p>
        </p:txBody>
      </p:sp>
      <p:sp>
        <p:nvSpPr>
          <p:cNvPr id="27" name="Title 1"/>
          <p:cNvSpPr>
            <a:spLocks noGrp="1"/>
          </p:cNvSpPr>
          <p:nvPr>
            <p:ph type="title"/>
          </p:nvPr>
        </p:nvSpPr>
        <p:spPr/>
        <p:txBody>
          <a:bodyPr>
            <a:normAutofit/>
          </a:bodyPr>
          <a:lstStyle/>
          <a:p>
            <a:r>
              <a:rPr lang="en-US" sz="3600" dirty="0" smtClean="0">
                <a:latin typeface="Perpetua" pitchFamily="18" charset="0"/>
              </a:rPr>
              <a:t>LINKING PROCESS</a:t>
            </a:r>
            <a:endParaRPr lang="en-US" sz="3600" dirty="0">
              <a:latin typeface="Perpetua" pitchFamily="18" charset="0"/>
            </a:endParaRPr>
          </a:p>
        </p:txBody>
      </p:sp>
    </p:spTree>
    <p:extLst>
      <p:ext uri="{BB962C8B-B14F-4D97-AF65-F5344CB8AC3E}">
        <p14:creationId xmlns:p14="http://schemas.microsoft.com/office/powerpoint/2010/main" val="264309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lstStyle/>
          <a:p>
            <a:r>
              <a:rPr lang="en-IN" sz="4000" dirty="0" smtClean="0">
                <a:latin typeface="Algerian" pitchFamily="82" charset="0"/>
              </a:rPr>
              <a:t>Object code Libraries</a:t>
            </a:r>
            <a:endParaRPr lang="en-IN" sz="4000" dirty="0">
              <a:latin typeface="Algerian" pitchFamily="82" charset="0"/>
            </a:endParaRPr>
          </a:p>
        </p:txBody>
      </p:sp>
      <p:sp>
        <p:nvSpPr>
          <p:cNvPr id="3" name="Content Placeholder 2"/>
          <p:cNvSpPr>
            <a:spLocks noGrp="1"/>
          </p:cNvSpPr>
          <p:nvPr>
            <p:ph idx="1"/>
          </p:nvPr>
        </p:nvSpPr>
        <p:spPr>
          <a:xfrm>
            <a:off x="0" y="1124744"/>
            <a:ext cx="9144000" cy="5733256"/>
          </a:xfrm>
        </p:spPr>
        <p:txBody>
          <a:bodyPr/>
          <a:lstStyle/>
          <a:p>
            <a:pPr>
              <a:buFont typeface="Wingdings" pitchFamily="2" charset="2"/>
              <a:buChar char="Ø"/>
            </a:pPr>
            <a:r>
              <a:rPr lang="en-IN" sz="2800" dirty="0">
                <a:latin typeface="Bodoni MT" pitchFamily="18" charset="0"/>
              </a:rPr>
              <a:t>Object code library: </a:t>
            </a:r>
          </a:p>
          <a:p>
            <a:pPr marL="0" indent="0">
              <a:buNone/>
            </a:pPr>
            <a:r>
              <a:rPr lang="en-IN" sz="2800" dirty="0">
                <a:latin typeface="Bodoni MT" pitchFamily="18" charset="0"/>
              </a:rPr>
              <a:t>		set of object </a:t>
            </a:r>
            <a:r>
              <a:rPr lang="en-IN" sz="2800" dirty="0" smtClean="0">
                <a:latin typeface="Bodoni MT" pitchFamily="18" charset="0"/>
              </a:rPr>
              <a:t>files.</a:t>
            </a:r>
          </a:p>
          <a:p>
            <a:pPr>
              <a:buFont typeface="Arial" pitchFamily="34" charset="0"/>
              <a:buChar char="•"/>
            </a:pPr>
            <a:r>
              <a:rPr lang="en-IN" sz="2800" dirty="0" smtClean="0">
                <a:latin typeface="Bodoni MT" pitchFamily="18" charset="0"/>
              </a:rPr>
              <a:t>Object File:-</a:t>
            </a:r>
            <a:endParaRPr lang="en-IN" sz="2800" dirty="0">
              <a:latin typeface="Bodoni MT" pitchFamily="18" charset="0"/>
            </a:endParaRPr>
          </a:p>
          <a:p>
            <a:pPr lvl="1">
              <a:buFont typeface="Wingdings" pitchFamily="2" charset="2"/>
              <a:buChar char="Ø"/>
            </a:pPr>
            <a:r>
              <a:rPr lang="en-IN" dirty="0">
                <a:latin typeface="Bodoni MT" pitchFamily="18" charset="0"/>
              </a:rPr>
              <a:t>header information (size, creation date, ...) </a:t>
            </a:r>
            <a:r>
              <a:rPr lang="en-IN" dirty="0" smtClean="0">
                <a:latin typeface="Bodoni MT" pitchFamily="18" charset="0"/>
              </a:rPr>
              <a:t>,object </a:t>
            </a:r>
            <a:r>
              <a:rPr lang="en-IN" dirty="0">
                <a:latin typeface="Bodoni MT" pitchFamily="18" charset="0"/>
              </a:rPr>
              <a:t>code </a:t>
            </a:r>
          </a:p>
          <a:p>
            <a:pPr lvl="1">
              <a:buFont typeface="Wingdings" pitchFamily="2" charset="2"/>
              <a:buChar char="Ø"/>
            </a:pPr>
            <a:r>
              <a:rPr lang="en-IN" dirty="0">
                <a:latin typeface="Bodoni MT" pitchFamily="18" charset="0"/>
              </a:rPr>
              <a:t>relocation information (list of places to relocate) </a:t>
            </a:r>
          </a:p>
          <a:p>
            <a:pPr lvl="1">
              <a:buFont typeface="Wingdings" pitchFamily="2" charset="2"/>
              <a:buChar char="Ø"/>
            </a:pPr>
            <a:r>
              <a:rPr lang="en-IN" dirty="0">
                <a:latin typeface="Bodoni MT" pitchFamily="18" charset="0"/>
              </a:rPr>
              <a:t>symbols: global symbols defined and symbols 	</a:t>
            </a:r>
            <a:r>
              <a:rPr lang="en-IN" dirty="0" smtClean="0">
                <a:latin typeface="Bodoni MT" pitchFamily="18" charset="0"/>
              </a:rPr>
              <a:t>imported.</a:t>
            </a:r>
            <a:endParaRPr lang="en-IN" dirty="0">
              <a:latin typeface="Bodoni MT" pitchFamily="18" charset="0"/>
            </a:endParaRPr>
          </a:p>
          <a:p>
            <a:pPr lvl="1">
              <a:buFont typeface="Wingdings" pitchFamily="2" charset="2"/>
              <a:buChar char="Ø"/>
            </a:pPr>
            <a:r>
              <a:rPr lang="en-IN" dirty="0">
                <a:latin typeface="Bodoni MT" pitchFamily="18" charset="0"/>
              </a:rPr>
              <a:t>debugging information (source file, line numbers, local symbols, data structures) </a:t>
            </a:r>
          </a:p>
          <a:p>
            <a:pPr>
              <a:buFont typeface="Wingdings" pitchFamily="2" charset="2"/>
              <a:buChar char="Ø"/>
            </a:pPr>
            <a:r>
              <a:rPr lang="en-IN" sz="2800" dirty="0" smtClean="0">
                <a:latin typeface="Bodoni MT" pitchFamily="18" charset="0"/>
              </a:rPr>
              <a:t>A </a:t>
            </a:r>
            <a:r>
              <a:rPr lang="en-IN" sz="2800" dirty="0">
                <a:latin typeface="Bodoni MT" pitchFamily="18" charset="0"/>
              </a:rPr>
              <a:t>library is little more than a set of object code files</a:t>
            </a:r>
            <a:r>
              <a:rPr lang="en-IN" sz="2800" dirty="0" smtClean="0">
                <a:latin typeface="Bodoni MT" pitchFamily="18" charset="0"/>
              </a:rPr>
              <a:t>.</a:t>
            </a:r>
          </a:p>
          <a:p>
            <a:pPr>
              <a:buFont typeface="Wingdings" pitchFamily="2" charset="2"/>
              <a:buChar char="Ø"/>
            </a:pPr>
            <a:endParaRPr lang="en-IN" sz="2800" dirty="0" smtClean="0">
              <a:latin typeface="Bodoni MT" pitchFamily="18" charset="0"/>
            </a:endParaRPr>
          </a:p>
          <a:p>
            <a:pPr>
              <a:buFont typeface="Wingdings" pitchFamily="2" charset="2"/>
              <a:buChar char="Ø"/>
            </a:pPr>
            <a:endParaRPr lang="en-IN" sz="2800" dirty="0" smtClean="0">
              <a:latin typeface="Bodoni MT" pitchFamily="18" charset="0"/>
            </a:endParaRPr>
          </a:p>
          <a:p>
            <a:pPr>
              <a:buFont typeface="Wingdings" pitchFamily="2" charset="2"/>
              <a:buChar char="Ø"/>
            </a:pPr>
            <a:endParaRPr lang="en-IN" sz="2800" dirty="0" smtClean="0">
              <a:latin typeface="Bodoni MT" pitchFamily="18" charset="0"/>
            </a:endParaRPr>
          </a:p>
        </p:txBody>
      </p:sp>
      <p:sp>
        <p:nvSpPr>
          <p:cNvPr id="6" name="Date Placeholder 5"/>
          <p:cNvSpPr>
            <a:spLocks noGrp="1"/>
          </p:cNvSpPr>
          <p:nvPr>
            <p:ph type="dt" sz="half" idx="10"/>
          </p:nvPr>
        </p:nvSpPr>
        <p:spPr/>
        <p:txBody>
          <a:bodyPr/>
          <a:lstStyle/>
          <a:p>
            <a:fld id="{1AF0BCA3-6FCB-489C-B1DE-0EE183CE8E87}" type="datetime1">
              <a:rPr lang="en-IN" smtClean="0"/>
              <a:pPr/>
              <a:t>08-12-2014</a:t>
            </a:fld>
            <a:endParaRPr lang="en-IN"/>
          </a:p>
        </p:txBody>
      </p:sp>
      <p:sp>
        <p:nvSpPr>
          <p:cNvPr id="7" name="Slide Number Placeholder 6"/>
          <p:cNvSpPr>
            <a:spLocks noGrp="1"/>
          </p:cNvSpPr>
          <p:nvPr>
            <p:ph type="sldNum" sz="quarter" idx="12"/>
          </p:nvPr>
        </p:nvSpPr>
        <p:spPr/>
        <p:txBody>
          <a:bodyPr/>
          <a:lstStyle/>
          <a:p>
            <a:fld id="{09B13E0A-FB5E-4908-A983-F9B6C7985DC3}" type="slidenum">
              <a:rPr lang="en-IN" smtClean="0"/>
              <a:pPr/>
              <a:t>16</a:t>
            </a:fld>
            <a:endParaRPr lang="en-IN"/>
          </a:p>
        </p:txBody>
      </p:sp>
    </p:spTree>
    <p:extLst>
      <p:ext uri="{BB962C8B-B14F-4D97-AF65-F5344CB8AC3E}">
        <p14:creationId xmlns:p14="http://schemas.microsoft.com/office/powerpoint/2010/main" val="28974634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Algerian" pitchFamily="82" charset="0"/>
              </a:rPr>
              <a:t>Object Code Libraries </a:t>
            </a:r>
            <a:r>
              <a:rPr lang="en-IN" dirty="0">
                <a:latin typeface="Algerian" pitchFamily="82" charset="0"/>
              </a:rPr>
              <a:t/>
            </a:r>
            <a:br>
              <a:rPr lang="en-IN" dirty="0">
                <a:latin typeface="Algerian" pitchFamily="82" charset="0"/>
              </a:rPr>
            </a:br>
            <a:endParaRPr lang="en-IN" dirty="0">
              <a:latin typeface="Algerian" pitchFamily="82" charset="0"/>
            </a:endParaRPr>
          </a:p>
        </p:txBody>
      </p:sp>
      <p:sp>
        <p:nvSpPr>
          <p:cNvPr id="3" name="Content Placeholder 2"/>
          <p:cNvSpPr>
            <a:spLocks noGrp="1"/>
          </p:cNvSpPr>
          <p:nvPr>
            <p:ph idx="1"/>
          </p:nvPr>
        </p:nvSpPr>
        <p:spPr>
          <a:xfrm>
            <a:off x="395536" y="1484784"/>
            <a:ext cx="8229600" cy="5001419"/>
          </a:xfrm>
        </p:spPr>
        <p:txBody>
          <a:bodyPr>
            <a:noAutofit/>
          </a:bodyPr>
          <a:lstStyle/>
          <a:p>
            <a:pPr>
              <a:buFont typeface="Wingdings" pitchFamily="2" charset="2"/>
              <a:buChar char="ü"/>
            </a:pPr>
            <a:r>
              <a:rPr lang="en-IN" sz="2800" dirty="0">
                <a:latin typeface="Bodoni MT" pitchFamily="18" charset="0"/>
              </a:rPr>
              <a:t>All linkers support object code libraries in one form or another, with most also providing support for various kinds of shared libraries</a:t>
            </a:r>
            <a:r>
              <a:rPr lang="en-IN" sz="2800" dirty="0" smtClean="0">
                <a:latin typeface="Bodoni MT" pitchFamily="18" charset="0"/>
              </a:rPr>
              <a:t>.</a:t>
            </a:r>
          </a:p>
          <a:p>
            <a:pPr marL="0" indent="0">
              <a:buNone/>
            </a:pPr>
            <a:endParaRPr lang="en-IN" sz="2800" dirty="0" smtClean="0">
              <a:latin typeface="Bodoni MT" pitchFamily="18" charset="0"/>
            </a:endParaRPr>
          </a:p>
          <a:p>
            <a:pPr>
              <a:buFont typeface="Wingdings" pitchFamily="2" charset="2"/>
              <a:buChar char="ü"/>
            </a:pPr>
            <a:r>
              <a:rPr lang="en-IN" sz="2800" dirty="0">
                <a:latin typeface="Bodoni MT" pitchFamily="18" charset="0"/>
              </a:rPr>
              <a:t>After the linker processes all of the regular input files, if any imported names remain undefined</a:t>
            </a:r>
          </a:p>
          <a:p>
            <a:pPr lvl="1">
              <a:buFont typeface="Wingdings" pitchFamily="2" charset="2"/>
              <a:buChar char="Ø"/>
            </a:pPr>
            <a:r>
              <a:rPr lang="en-IN" dirty="0">
                <a:latin typeface="Bodoni MT" pitchFamily="18" charset="0"/>
              </a:rPr>
              <a:t>it runs through the library/libraries </a:t>
            </a:r>
          </a:p>
          <a:p>
            <a:pPr lvl="1">
              <a:buFont typeface="Wingdings" pitchFamily="2" charset="2"/>
              <a:buChar char="Ø"/>
            </a:pPr>
            <a:r>
              <a:rPr lang="en-IN" dirty="0">
                <a:latin typeface="Bodoni MT" pitchFamily="18" charset="0"/>
              </a:rPr>
              <a:t>links in any of the files in the library that export one or more undefined names.</a:t>
            </a:r>
          </a:p>
          <a:p>
            <a:endParaRPr lang="en-IN" sz="2800" dirty="0">
              <a:latin typeface="Bodoni MT" pitchFamily="18" charset="0"/>
            </a:endParaRPr>
          </a:p>
          <a:p>
            <a:pPr marL="0" indent="0">
              <a:buNone/>
            </a:pPr>
            <a:endParaRPr lang="en-IN" sz="2800" dirty="0" smtClean="0">
              <a:latin typeface="Bodoni MT" pitchFamily="18" charset="0"/>
            </a:endParaRPr>
          </a:p>
          <a:p>
            <a:pPr marL="0" indent="0">
              <a:buNone/>
            </a:pPr>
            <a:endParaRPr lang="en-IN" sz="2800" dirty="0" smtClean="0">
              <a:latin typeface="Bodoni MT" pitchFamily="18" charset="0"/>
            </a:endParaRPr>
          </a:p>
          <a:p>
            <a:pPr marL="0" indent="0">
              <a:buNone/>
            </a:pPr>
            <a:endParaRPr lang="en-IN" sz="2800" dirty="0">
              <a:latin typeface="Bodoni MT" pitchFamily="18" charset="0"/>
            </a:endParaRPr>
          </a:p>
        </p:txBody>
      </p:sp>
      <p:sp>
        <p:nvSpPr>
          <p:cNvPr id="6" name="Date Placeholder 5"/>
          <p:cNvSpPr>
            <a:spLocks noGrp="1"/>
          </p:cNvSpPr>
          <p:nvPr>
            <p:ph type="dt" sz="half" idx="10"/>
          </p:nvPr>
        </p:nvSpPr>
        <p:spPr/>
        <p:txBody>
          <a:bodyPr/>
          <a:lstStyle/>
          <a:p>
            <a:fld id="{54EC3F31-9B33-439A-9B91-83C8A023F5C0}" type="datetime1">
              <a:rPr lang="en-IN" smtClean="0"/>
              <a:pPr/>
              <a:t>08-12-2014</a:t>
            </a:fld>
            <a:endParaRPr lang="en-IN"/>
          </a:p>
        </p:txBody>
      </p:sp>
      <p:sp>
        <p:nvSpPr>
          <p:cNvPr id="7" name="Slide Number Placeholder 6"/>
          <p:cNvSpPr>
            <a:spLocks noGrp="1"/>
          </p:cNvSpPr>
          <p:nvPr>
            <p:ph type="sldNum" sz="quarter" idx="12"/>
          </p:nvPr>
        </p:nvSpPr>
        <p:spPr/>
        <p:txBody>
          <a:bodyPr/>
          <a:lstStyle/>
          <a:p>
            <a:fld id="{09B13E0A-FB5E-4908-A983-F9B6C7985DC3}" type="slidenum">
              <a:rPr lang="en-IN" smtClean="0"/>
              <a:pPr/>
              <a:t>17</a:t>
            </a:fld>
            <a:endParaRPr lang="en-IN"/>
          </a:p>
        </p:txBody>
      </p:sp>
    </p:spTree>
    <p:extLst>
      <p:ext uri="{BB962C8B-B14F-4D97-AF65-F5344CB8AC3E}">
        <p14:creationId xmlns:p14="http://schemas.microsoft.com/office/powerpoint/2010/main" val="2560118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smtClean="0">
                <a:latin typeface="Algerian" pitchFamily="82" charset="0"/>
              </a:rPr>
              <a:t>Object code Libraries</a:t>
            </a:r>
            <a:endParaRPr lang="en-IN" dirty="0">
              <a:latin typeface="Algerian" pitchFamily="82" charset="0"/>
            </a:endParaRPr>
          </a:p>
        </p:txBody>
      </p:sp>
      <p:sp>
        <p:nvSpPr>
          <p:cNvPr id="4" name="Rectangle 3"/>
          <p:cNvSpPr/>
          <p:nvPr/>
        </p:nvSpPr>
        <p:spPr>
          <a:xfrm>
            <a:off x="611560" y="1340768"/>
            <a:ext cx="1872208" cy="7200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Object A</a:t>
            </a:r>
          </a:p>
          <a:p>
            <a:pPr algn="ctr"/>
            <a:r>
              <a:rPr lang="en-IN" dirty="0" smtClean="0"/>
              <a:t>Calls  C D</a:t>
            </a:r>
            <a:endParaRPr lang="en-IN" dirty="0"/>
          </a:p>
        </p:txBody>
      </p:sp>
      <p:sp>
        <p:nvSpPr>
          <p:cNvPr id="5" name="Rectangle 4"/>
          <p:cNvSpPr/>
          <p:nvPr/>
        </p:nvSpPr>
        <p:spPr>
          <a:xfrm>
            <a:off x="611560" y="2708920"/>
            <a:ext cx="187220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Object B</a:t>
            </a:r>
          </a:p>
          <a:p>
            <a:pPr algn="ctr"/>
            <a:r>
              <a:rPr lang="en-IN" dirty="0" smtClean="0"/>
              <a:t>Calls C E</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457048425"/>
              </p:ext>
            </p:extLst>
          </p:nvPr>
        </p:nvGraphicFramePr>
        <p:xfrm>
          <a:off x="2771800" y="3913478"/>
          <a:ext cx="2088232" cy="2827890"/>
        </p:xfrm>
        <a:graphic>
          <a:graphicData uri="http://schemas.openxmlformats.org/drawingml/2006/table">
            <a:tbl>
              <a:tblPr firstRow="1" bandRow="1">
                <a:tableStyleId>{5C22544A-7EE6-4342-B048-85BDC9FD1C3A}</a:tableStyleId>
              </a:tblPr>
              <a:tblGrid>
                <a:gridCol w="2088232"/>
              </a:tblGrid>
              <a:tr h="471315">
                <a:tc>
                  <a:txBody>
                    <a:bodyPr/>
                    <a:lstStyle/>
                    <a:p>
                      <a:r>
                        <a:rPr lang="en-IN" dirty="0" smtClean="0"/>
                        <a:t>               A</a:t>
                      </a:r>
                      <a:endParaRPr lang="en-IN" dirty="0"/>
                    </a:p>
                  </a:txBody>
                  <a:tcPr/>
                </a:tc>
              </a:tr>
              <a:tr h="471315">
                <a:tc>
                  <a:txBody>
                    <a:bodyPr/>
                    <a:lstStyle/>
                    <a:p>
                      <a:r>
                        <a:rPr lang="en-IN" dirty="0" smtClean="0"/>
                        <a:t>               B</a:t>
                      </a:r>
                    </a:p>
                  </a:txBody>
                  <a:tcPr/>
                </a:tc>
              </a:tr>
              <a:tr h="471315">
                <a:tc>
                  <a:txBody>
                    <a:bodyPr/>
                    <a:lstStyle/>
                    <a:p>
                      <a:r>
                        <a:rPr lang="en-IN" dirty="0" smtClean="0"/>
                        <a:t>              C</a:t>
                      </a:r>
                      <a:endParaRPr lang="en-IN" dirty="0"/>
                    </a:p>
                  </a:txBody>
                  <a:tcPr/>
                </a:tc>
              </a:tr>
              <a:tr h="471315">
                <a:tc>
                  <a:txBody>
                    <a:bodyPr/>
                    <a:lstStyle/>
                    <a:p>
                      <a:r>
                        <a:rPr lang="en-IN" dirty="0" smtClean="0"/>
                        <a:t>              D</a:t>
                      </a:r>
                      <a:endParaRPr lang="en-IN" dirty="0"/>
                    </a:p>
                  </a:txBody>
                  <a:tcPr/>
                </a:tc>
              </a:tr>
              <a:tr h="471315">
                <a:tc>
                  <a:txBody>
                    <a:bodyPr/>
                    <a:lstStyle/>
                    <a:p>
                      <a:r>
                        <a:rPr lang="en-IN" dirty="0" smtClean="0"/>
                        <a:t>              E</a:t>
                      </a:r>
                      <a:endParaRPr lang="en-IN" dirty="0"/>
                    </a:p>
                  </a:txBody>
                  <a:tcPr/>
                </a:tc>
              </a:tr>
              <a:tr h="471315">
                <a:tc>
                  <a:txBody>
                    <a:bodyPr/>
                    <a:lstStyle/>
                    <a:p>
                      <a:r>
                        <a:rPr lang="en-IN" dirty="0" smtClean="0"/>
                        <a:t>    EXECUTABLE FILE</a:t>
                      </a: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03264753"/>
              </p:ext>
            </p:extLst>
          </p:nvPr>
        </p:nvGraphicFramePr>
        <p:xfrm>
          <a:off x="6804248" y="1340766"/>
          <a:ext cx="1728192" cy="2619715"/>
        </p:xfrm>
        <a:graphic>
          <a:graphicData uri="http://schemas.openxmlformats.org/drawingml/2006/table">
            <a:tbl>
              <a:tblPr firstRow="1" bandRow="1">
                <a:tableStyleId>{5C22544A-7EE6-4342-B048-85BDC9FD1C3A}</a:tableStyleId>
              </a:tblPr>
              <a:tblGrid>
                <a:gridCol w="1728192"/>
              </a:tblGrid>
              <a:tr h="523943">
                <a:tc>
                  <a:txBody>
                    <a:bodyPr/>
                    <a:lstStyle/>
                    <a:p>
                      <a:r>
                        <a:rPr lang="en-IN" dirty="0" smtClean="0"/>
                        <a:t>       Library1</a:t>
                      </a:r>
                      <a:endParaRPr lang="en-IN" dirty="0"/>
                    </a:p>
                  </a:txBody>
                  <a:tcPr/>
                </a:tc>
              </a:tr>
              <a:tr h="523943">
                <a:tc>
                  <a:txBody>
                    <a:bodyPr/>
                    <a:lstStyle/>
                    <a:p>
                      <a:r>
                        <a:rPr lang="en-IN" dirty="0" smtClean="0"/>
                        <a:t>       </a:t>
                      </a:r>
                      <a:r>
                        <a:rPr lang="en-IN" baseline="0" dirty="0" smtClean="0"/>
                        <a:t>      </a:t>
                      </a:r>
                      <a:r>
                        <a:rPr lang="en-IN" dirty="0" smtClean="0"/>
                        <a:t>C</a:t>
                      </a:r>
                      <a:endParaRPr lang="en-IN" dirty="0"/>
                    </a:p>
                  </a:txBody>
                  <a:tcPr/>
                </a:tc>
              </a:tr>
              <a:tr h="523943">
                <a:tc>
                  <a:txBody>
                    <a:bodyPr/>
                    <a:lstStyle/>
                    <a:p>
                      <a:r>
                        <a:rPr lang="en-IN" dirty="0" smtClean="0"/>
                        <a:t>             D</a:t>
                      </a:r>
                      <a:endParaRPr lang="en-IN" dirty="0"/>
                    </a:p>
                  </a:txBody>
                  <a:tcPr/>
                </a:tc>
              </a:tr>
              <a:tr h="523943">
                <a:tc>
                  <a:txBody>
                    <a:bodyPr/>
                    <a:lstStyle/>
                    <a:p>
                      <a:r>
                        <a:rPr lang="en-IN" dirty="0" smtClean="0"/>
                        <a:t>             X</a:t>
                      </a:r>
                      <a:endParaRPr lang="en-IN" dirty="0"/>
                    </a:p>
                  </a:txBody>
                  <a:tcPr/>
                </a:tc>
              </a:tr>
              <a:tr h="523943">
                <a:tc>
                  <a:txBody>
                    <a:bodyPr/>
                    <a:lstStyle/>
                    <a:p>
                      <a:r>
                        <a:rPr lang="en-IN" baseline="0" dirty="0" smtClean="0"/>
                        <a:t>             Y</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09460363"/>
              </p:ext>
            </p:extLst>
          </p:nvPr>
        </p:nvGraphicFramePr>
        <p:xfrm>
          <a:off x="6804248" y="4317359"/>
          <a:ext cx="1728192" cy="2163401"/>
        </p:xfrm>
        <a:graphic>
          <a:graphicData uri="http://schemas.openxmlformats.org/drawingml/2006/table">
            <a:tbl>
              <a:tblPr firstRow="1" bandRow="1">
                <a:tableStyleId>{5C22544A-7EE6-4342-B048-85BDC9FD1C3A}</a:tableStyleId>
              </a:tblPr>
              <a:tblGrid>
                <a:gridCol w="1728192"/>
              </a:tblGrid>
              <a:tr h="565859">
                <a:tc>
                  <a:txBody>
                    <a:bodyPr/>
                    <a:lstStyle/>
                    <a:p>
                      <a:r>
                        <a:rPr lang="en-IN" dirty="0" smtClean="0"/>
                        <a:t>       Library 2</a:t>
                      </a:r>
                      <a:endParaRPr lang="en-IN" dirty="0"/>
                    </a:p>
                  </a:txBody>
                  <a:tcPr/>
                </a:tc>
              </a:tr>
              <a:tr h="532514">
                <a:tc>
                  <a:txBody>
                    <a:bodyPr/>
                    <a:lstStyle/>
                    <a:p>
                      <a:r>
                        <a:rPr lang="en-IN" baseline="0" dirty="0" smtClean="0"/>
                        <a:t>            E</a:t>
                      </a:r>
                      <a:endParaRPr lang="en-IN" dirty="0"/>
                    </a:p>
                  </a:txBody>
                  <a:tcPr/>
                </a:tc>
              </a:tr>
              <a:tr h="532514">
                <a:tc>
                  <a:txBody>
                    <a:bodyPr/>
                    <a:lstStyle/>
                    <a:p>
                      <a:r>
                        <a:rPr lang="en-IN" dirty="0" smtClean="0"/>
                        <a:t>            F</a:t>
                      </a:r>
                      <a:endParaRPr lang="en-IN" dirty="0"/>
                    </a:p>
                  </a:txBody>
                  <a:tcPr/>
                </a:tc>
              </a:tr>
              <a:tr h="532514">
                <a:tc>
                  <a:txBody>
                    <a:bodyPr/>
                    <a:lstStyle/>
                    <a:p>
                      <a:r>
                        <a:rPr lang="en-IN" dirty="0" smtClean="0"/>
                        <a:t>             Z</a:t>
                      </a:r>
                      <a:endParaRPr lang="en-IN" dirty="0"/>
                    </a:p>
                  </a:txBody>
                  <a:tcPr/>
                </a:tc>
              </a:tr>
            </a:tbl>
          </a:graphicData>
        </a:graphic>
      </p:graphicFrame>
      <p:cxnSp>
        <p:nvCxnSpPr>
          <p:cNvPr id="10" name="Straight Arrow Connector 9"/>
          <p:cNvCxnSpPr/>
          <p:nvPr/>
        </p:nvCxnSpPr>
        <p:spPr>
          <a:xfrm flipH="1">
            <a:off x="4750417" y="2060848"/>
            <a:ext cx="2053831" cy="30856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1"/>
          </p:cNvCxnSpPr>
          <p:nvPr/>
        </p:nvCxnSpPr>
        <p:spPr>
          <a:xfrm flipH="1">
            <a:off x="4855246" y="2650623"/>
            <a:ext cx="1949002" cy="2977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862635" y="5055426"/>
            <a:ext cx="1934223" cy="9658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7664" y="3429000"/>
            <a:ext cx="1224136"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23528" y="4180582"/>
            <a:ext cx="2448272" cy="9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23528" y="1700808"/>
            <a:ext cx="0" cy="2479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4" idx="1"/>
          </p:cNvCxnSpPr>
          <p:nvPr/>
        </p:nvCxnSpPr>
        <p:spPr>
          <a:xfrm>
            <a:off x="323528" y="1700808"/>
            <a:ext cx="288032"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347864" y="1785041"/>
            <a:ext cx="151477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Linker</a:t>
            </a:r>
            <a:endParaRPr lang="en-IN" dirty="0"/>
          </a:p>
        </p:txBody>
      </p:sp>
      <p:cxnSp>
        <p:nvCxnSpPr>
          <p:cNvPr id="34" name="Straight Arrow Connector 33"/>
          <p:cNvCxnSpPr>
            <a:endCxn id="33" idx="1"/>
          </p:cNvCxnSpPr>
          <p:nvPr/>
        </p:nvCxnSpPr>
        <p:spPr>
          <a:xfrm>
            <a:off x="2483768" y="1785041"/>
            <a:ext cx="1085929" cy="94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33" idx="3"/>
          </p:cNvCxnSpPr>
          <p:nvPr/>
        </p:nvCxnSpPr>
        <p:spPr>
          <a:xfrm flipV="1">
            <a:off x="2483768" y="2338205"/>
            <a:ext cx="1085929" cy="712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33" idx="5"/>
          </p:cNvCxnSpPr>
          <p:nvPr/>
        </p:nvCxnSpPr>
        <p:spPr>
          <a:xfrm flipH="1" flipV="1">
            <a:off x="4640802" y="2338205"/>
            <a:ext cx="2163446" cy="2170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3" idx="7"/>
          </p:cNvCxnSpPr>
          <p:nvPr/>
        </p:nvCxnSpPr>
        <p:spPr>
          <a:xfrm flipH="1">
            <a:off x="4640802" y="1583135"/>
            <a:ext cx="2163446" cy="2968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p:txBody>
          <a:bodyPr/>
          <a:lstStyle/>
          <a:p>
            <a:fld id="{1A14FF51-E01A-4F2B-8388-54919A9D47C6}" type="datetime1">
              <a:rPr lang="en-IN" smtClean="0"/>
              <a:pPr/>
              <a:t>08-12-2014</a:t>
            </a:fld>
            <a:endParaRPr lang="en-IN"/>
          </a:p>
        </p:txBody>
      </p:sp>
      <p:sp>
        <p:nvSpPr>
          <p:cNvPr id="14" name="Slide Number Placeholder 13"/>
          <p:cNvSpPr>
            <a:spLocks noGrp="1"/>
          </p:cNvSpPr>
          <p:nvPr>
            <p:ph type="sldNum" sz="quarter" idx="12"/>
          </p:nvPr>
        </p:nvSpPr>
        <p:spPr/>
        <p:txBody>
          <a:bodyPr/>
          <a:lstStyle/>
          <a:p>
            <a:fld id="{09B13E0A-FB5E-4908-A983-F9B6C7985DC3}" type="slidenum">
              <a:rPr lang="en-IN" smtClean="0"/>
              <a:pPr/>
              <a:t>18</a:t>
            </a:fld>
            <a:endParaRPr lang="en-IN"/>
          </a:p>
        </p:txBody>
      </p:sp>
    </p:spTree>
    <p:extLst>
      <p:ext uri="{BB962C8B-B14F-4D97-AF65-F5344CB8AC3E}">
        <p14:creationId xmlns:p14="http://schemas.microsoft.com/office/powerpoint/2010/main" val="1976692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412776"/>
            <a:ext cx="8856984" cy="5040560"/>
          </a:xfrm>
        </p:spPr>
        <p:txBody>
          <a:bodyPr>
            <a:normAutofit/>
          </a:bodyPr>
          <a:lstStyle/>
          <a:p>
            <a:pPr>
              <a:buFont typeface="Wingdings" pitchFamily="2" charset="2"/>
              <a:buChar char="Ø"/>
            </a:pPr>
            <a:r>
              <a:rPr lang="en-IN" sz="2800" dirty="0">
                <a:latin typeface="Bodoni MT" pitchFamily="18" charset="0"/>
              </a:rPr>
              <a:t>Shared libraries complicate this task a little by moving some of the </a:t>
            </a:r>
            <a:r>
              <a:rPr lang="en-IN" sz="2800" dirty="0" smtClean="0">
                <a:latin typeface="Bodoni MT" pitchFamily="18" charset="0"/>
              </a:rPr>
              <a:t>work from </a:t>
            </a:r>
            <a:r>
              <a:rPr lang="en-IN" sz="2800" dirty="0">
                <a:latin typeface="Bodoni MT" pitchFamily="18" charset="0"/>
              </a:rPr>
              <a:t>link time to load time. </a:t>
            </a:r>
            <a:endParaRPr lang="en-IN" sz="2800" dirty="0" smtClean="0">
              <a:latin typeface="Bodoni MT" pitchFamily="18" charset="0"/>
            </a:endParaRPr>
          </a:p>
          <a:p>
            <a:pPr marL="0" indent="0">
              <a:buNone/>
            </a:pPr>
            <a:endParaRPr lang="en-IN" sz="2800" dirty="0" smtClean="0">
              <a:latin typeface="Bodoni MT" pitchFamily="18" charset="0"/>
            </a:endParaRPr>
          </a:p>
          <a:p>
            <a:pPr>
              <a:buFont typeface="Wingdings" pitchFamily="2" charset="2"/>
              <a:buChar char="Ø"/>
            </a:pPr>
            <a:r>
              <a:rPr lang="en-IN" sz="2800" dirty="0" smtClean="0">
                <a:latin typeface="Bodoni MT" pitchFamily="18" charset="0"/>
              </a:rPr>
              <a:t>The </a:t>
            </a:r>
            <a:r>
              <a:rPr lang="en-IN" sz="2800" dirty="0">
                <a:latin typeface="Bodoni MT" pitchFamily="18" charset="0"/>
              </a:rPr>
              <a:t>linker identifies the shared libraries that</a:t>
            </a:r>
          </a:p>
          <a:p>
            <a:pPr marL="0" indent="0">
              <a:buNone/>
            </a:pPr>
            <a:r>
              <a:rPr lang="en-IN" sz="2800" dirty="0" smtClean="0">
                <a:latin typeface="Bodoni MT" pitchFamily="18" charset="0"/>
              </a:rPr>
              <a:t>     resolve </a:t>
            </a:r>
            <a:r>
              <a:rPr lang="en-IN" sz="2800" dirty="0">
                <a:latin typeface="Bodoni MT" pitchFamily="18" charset="0"/>
              </a:rPr>
              <a:t>the undefined names in a linker </a:t>
            </a:r>
            <a:r>
              <a:rPr lang="en-IN" sz="2800" dirty="0" smtClean="0">
                <a:latin typeface="Bodoni MT" pitchFamily="18" charset="0"/>
              </a:rPr>
              <a:t>run, but rather than linking anything  into the program, the linker notes in the output file the names of the libraries in which the symbols were found, so that the shared library can be bound in when the program is loaded.</a:t>
            </a:r>
            <a:endParaRPr lang="en-IN" sz="2800" dirty="0">
              <a:latin typeface="Bodoni MT" pitchFamily="18" charset="0"/>
            </a:endParaRPr>
          </a:p>
        </p:txBody>
      </p:sp>
      <p:sp>
        <p:nvSpPr>
          <p:cNvPr id="5" name="Title 1"/>
          <p:cNvSpPr>
            <a:spLocks noGrp="1"/>
          </p:cNvSpPr>
          <p:nvPr>
            <p:ph type="title"/>
          </p:nvPr>
        </p:nvSpPr>
        <p:spPr>
          <a:xfrm>
            <a:off x="251520" y="-20706"/>
            <a:ext cx="8229600" cy="1143000"/>
          </a:xfrm>
        </p:spPr>
        <p:txBody>
          <a:bodyPr/>
          <a:lstStyle/>
          <a:p>
            <a:pPr algn="l"/>
            <a:r>
              <a:rPr lang="en-IN" sz="3600" dirty="0" err="1" smtClean="0">
                <a:latin typeface="Algerian" pitchFamily="82" charset="0"/>
              </a:rPr>
              <a:t>Contd</a:t>
            </a:r>
            <a:r>
              <a:rPr lang="en-IN" sz="3600" dirty="0" smtClean="0">
                <a:latin typeface="Algerian" pitchFamily="82" charset="0"/>
              </a:rPr>
              <a:t>…</a:t>
            </a:r>
            <a:endParaRPr lang="en-IN" sz="3600" dirty="0">
              <a:latin typeface="Algerian" pitchFamily="82" charset="0"/>
            </a:endParaRPr>
          </a:p>
        </p:txBody>
      </p:sp>
      <p:sp>
        <p:nvSpPr>
          <p:cNvPr id="6" name="Date Placeholder 5"/>
          <p:cNvSpPr>
            <a:spLocks noGrp="1"/>
          </p:cNvSpPr>
          <p:nvPr>
            <p:ph type="dt" sz="half" idx="10"/>
          </p:nvPr>
        </p:nvSpPr>
        <p:spPr/>
        <p:txBody>
          <a:bodyPr/>
          <a:lstStyle/>
          <a:p>
            <a:fld id="{F48990E4-2AF6-4BB5-8523-84B741D67199}" type="datetime1">
              <a:rPr lang="en-IN" smtClean="0"/>
              <a:pPr/>
              <a:t>08-12-2014</a:t>
            </a:fld>
            <a:endParaRPr lang="en-IN"/>
          </a:p>
        </p:txBody>
      </p:sp>
      <p:sp>
        <p:nvSpPr>
          <p:cNvPr id="7" name="Slide Number Placeholder 6"/>
          <p:cNvSpPr>
            <a:spLocks noGrp="1"/>
          </p:cNvSpPr>
          <p:nvPr>
            <p:ph type="sldNum" sz="quarter" idx="12"/>
          </p:nvPr>
        </p:nvSpPr>
        <p:spPr/>
        <p:txBody>
          <a:bodyPr/>
          <a:lstStyle/>
          <a:p>
            <a:fld id="{09B13E0A-FB5E-4908-A983-F9B6C7985DC3}" type="slidenum">
              <a:rPr lang="en-IN" smtClean="0"/>
              <a:pPr/>
              <a:t>19</a:t>
            </a:fld>
            <a:endParaRPr lang="en-IN"/>
          </a:p>
        </p:txBody>
      </p:sp>
    </p:spTree>
    <p:extLst>
      <p:ext uri="{BB962C8B-B14F-4D97-AF65-F5344CB8AC3E}">
        <p14:creationId xmlns:p14="http://schemas.microsoft.com/office/powerpoint/2010/main" val="669748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lstStyle/>
          <a:p>
            <a:r>
              <a:rPr lang="en-US" sz="4000" dirty="0" smtClean="0">
                <a:latin typeface="Algerian" pitchFamily="82" charset="0"/>
              </a:rPr>
              <a:t>Steps in Program execution</a:t>
            </a:r>
            <a:endParaRPr lang="en-IN" sz="4000" dirty="0">
              <a:latin typeface="Algerian" pitchFamily="82" charset="0"/>
            </a:endParaRPr>
          </a:p>
        </p:txBody>
      </p:sp>
      <p:sp>
        <p:nvSpPr>
          <p:cNvPr id="4" name="Rectangle 3"/>
          <p:cNvSpPr/>
          <p:nvPr/>
        </p:nvSpPr>
        <p:spPr>
          <a:xfrm>
            <a:off x="3214678" y="1428736"/>
            <a:ext cx="2214578" cy="928694"/>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Translator</a:t>
            </a:r>
            <a:endParaRPr lang="en-IN" sz="2400" dirty="0">
              <a:solidFill>
                <a:schemeClr val="bg1"/>
              </a:solidFill>
            </a:endParaRPr>
          </a:p>
        </p:txBody>
      </p:sp>
      <p:sp>
        <p:nvSpPr>
          <p:cNvPr id="5" name="Rectangle 4"/>
          <p:cNvSpPr/>
          <p:nvPr/>
        </p:nvSpPr>
        <p:spPr>
          <a:xfrm>
            <a:off x="3214678" y="2714620"/>
            <a:ext cx="2214578" cy="928694"/>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Linking</a:t>
            </a:r>
            <a:endParaRPr lang="en-IN" sz="2400" dirty="0"/>
          </a:p>
        </p:txBody>
      </p:sp>
      <p:sp>
        <p:nvSpPr>
          <p:cNvPr id="6" name="Rectangle 5"/>
          <p:cNvSpPr/>
          <p:nvPr/>
        </p:nvSpPr>
        <p:spPr>
          <a:xfrm>
            <a:off x="3214678" y="4000504"/>
            <a:ext cx="2214578" cy="928694"/>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Relocation</a:t>
            </a:r>
            <a:endParaRPr lang="en-IN" sz="2400" dirty="0"/>
          </a:p>
        </p:txBody>
      </p:sp>
      <p:sp>
        <p:nvSpPr>
          <p:cNvPr id="7" name="Rectangle 6"/>
          <p:cNvSpPr/>
          <p:nvPr/>
        </p:nvSpPr>
        <p:spPr>
          <a:xfrm>
            <a:off x="3214678" y="5357826"/>
            <a:ext cx="2214578" cy="928694"/>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Loading</a:t>
            </a:r>
            <a:endParaRPr lang="en-IN" sz="2400" dirty="0"/>
          </a:p>
        </p:txBody>
      </p:sp>
      <p:sp>
        <p:nvSpPr>
          <p:cNvPr id="3" name="Date Placeholder 2"/>
          <p:cNvSpPr>
            <a:spLocks noGrp="1"/>
          </p:cNvSpPr>
          <p:nvPr>
            <p:ph type="dt" sz="half" idx="10"/>
          </p:nvPr>
        </p:nvSpPr>
        <p:spPr/>
        <p:txBody>
          <a:bodyPr/>
          <a:lstStyle/>
          <a:p>
            <a:fld id="{6140F26C-69B8-43AD-BB6A-208559B040C9}" type="datetime1">
              <a:rPr lang="en-IN" smtClean="0"/>
              <a:pPr/>
              <a:t>08-12-2014</a:t>
            </a:fld>
            <a:endParaRPr lang="en-IN"/>
          </a:p>
        </p:txBody>
      </p:sp>
      <p:sp>
        <p:nvSpPr>
          <p:cNvPr id="8" name="Slide Number Placeholder 7"/>
          <p:cNvSpPr>
            <a:spLocks noGrp="1"/>
          </p:cNvSpPr>
          <p:nvPr>
            <p:ph type="sldNum" sz="quarter" idx="12"/>
          </p:nvPr>
        </p:nvSpPr>
        <p:spPr/>
        <p:txBody>
          <a:bodyPr/>
          <a:lstStyle/>
          <a:p>
            <a:fld id="{09B13E0A-FB5E-4908-A983-F9B6C7985DC3}" type="slidenum">
              <a:rPr lang="en-IN" smtClean="0"/>
              <a:pPr/>
              <a:t>2</a:t>
            </a:fld>
            <a:endParaRPr lang="en-IN"/>
          </a:p>
        </p:txBody>
      </p:sp>
    </p:spTree>
    <p:extLst>
      <p:ext uri="{BB962C8B-B14F-4D97-AF65-F5344CB8AC3E}">
        <p14:creationId xmlns:p14="http://schemas.microsoft.com/office/powerpoint/2010/main" val="37660213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lgerian" pitchFamily="82" charset="0"/>
              </a:rPr>
              <a:t>Relocation</a:t>
            </a:r>
            <a:endParaRPr lang="en-IN" dirty="0">
              <a:latin typeface="Algerian" pitchFamily="82" charset="0"/>
            </a:endParaRPr>
          </a:p>
        </p:txBody>
      </p:sp>
      <p:sp>
        <p:nvSpPr>
          <p:cNvPr id="3" name="Content Placeholder 2"/>
          <p:cNvSpPr>
            <a:spLocks noGrp="1"/>
          </p:cNvSpPr>
          <p:nvPr>
            <p:ph idx="1"/>
          </p:nvPr>
        </p:nvSpPr>
        <p:spPr/>
        <p:txBody>
          <a:bodyPr/>
          <a:lstStyle/>
          <a:p>
            <a:r>
              <a:rPr lang="en-IN" sz="2800" b="1" dirty="0" smtClean="0">
                <a:latin typeface="Bodoni MT" pitchFamily="18" charset="0"/>
              </a:rPr>
              <a:t>Relocation</a:t>
            </a:r>
            <a:r>
              <a:rPr lang="en-IN" sz="2800" dirty="0" smtClean="0">
                <a:latin typeface="Bodoni MT" pitchFamily="18" charset="0"/>
              </a:rPr>
              <a:t> is the process of assigning load addresses to the various parts of the program, adjusting the code and data in the program to reflect the assigned addresses.</a:t>
            </a:r>
          </a:p>
          <a:p>
            <a:pPr marL="0" indent="0">
              <a:buNone/>
            </a:pPr>
            <a:endParaRPr lang="en-IN" sz="2800" dirty="0" smtClean="0">
              <a:latin typeface="Bodoni MT" pitchFamily="18" charset="0"/>
            </a:endParaRPr>
          </a:p>
          <a:p>
            <a:pPr marL="342900" lvl="1" indent="-342900">
              <a:buFont typeface="Arial" pitchFamily="34" charset="0"/>
              <a:buChar char="•"/>
            </a:pPr>
            <a:r>
              <a:rPr lang="en-US" altLang="zh-TW" b="1" dirty="0" smtClean="0">
                <a:latin typeface="Bodoni MT" pitchFamily="18" charset="0"/>
              </a:rPr>
              <a:t>Relocation</a:t>
            </a:r>
            <a:r>
              <a:rPr lang="en-US" altLang="zh-TW" dirty="0" smtClean="0">
                <a:latin typeface="Bodoni MT" pitchFamily="18" charset="0"/>
              </a:rPr>
              <a:t>, which modifies the object program so that it can be loaded at an address different from the location originally specified.</a:t>
            </a:r>
            <a:endParaRPr lang="en-IN" dirty="0" smtClean="0">
              <a:latin typeface="Bodoni MT" pitchFamily="18" charset="0"/>
            </a:endParaRPr>
          </a:p>
        </p:txBody>
      </p:sp>
      <p:sp>
        <p:nvSpPr>
          <p:cNvPr id="6" name="Date Placeholder 5"/>
          <p:cNvSpPr>
            <a:spLocks noGrp="1"/>
          </p:cNvSpPr>
          <p:nvPr>
            <p:ph type="dt" sz="half" idx="10"/>
          </p:nvPr>
        </p:nvSpPr>
        <p:spPr/>
        <p:txBody>
          <a:bodyPr/>
          <a:lstStyle/>
          <a:p>
            <a:fld id="{496B0F61-BDDF-43AE-ABE1-5E01B8FBECED}" type="datetime1">
              <a:rPr lang="en-IN" smtClean="0"/>
              <a:pPr/>
              <a:t>08-12-2014</a:t>
            </a:fld>
            <a:endParaRPr lang="en-IN"/>
          </a:p>
        </p:txBody>
      </p:sp>
      <p:sp>
        <p:nvSpPr>
          <p:cNvPr id="7" name="Slide Number Placeholder 6"/>
          <p:cNvSpPr>
            <a:spLocks noGrp="1"/>
          </p:cNvSpPr>
          <p:nvPr>
            <p:ph type="sldNum" sz="quarter" idx="12"/>
          </p:nvPr>
        </p:nvSpPr>
        <p:spPr/>
        <p:txBody>
          <a:bodyPr/>
          <a:lstStyle/>
          <a:p>
            <a:fld id="{09B13E0A-FB5E-4908-A983-F9B6C7985DC3}" type="slidenum">
              <a:rPr lang="en-IN" smtClean="0"/>
              <a:pPr/>
              <a:t>20</a:t>
            </a:fld>
            <a:endParaRPr lang="en-IN"/>
          </a:p>
        </p:txBody>
      </p:sp>
    </p:spTree>
    <p:extLst>
      <p:ext uri="{BB962C8B-B14F-4D97-AF65-F5344CB8AC3E}">
        <p14:creationId xmlns:p14="http://schemas.microsoft.com/office/powerpoint/2010/main" val="35114839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600" dirty="0" err="1" smtClean="0">
                <a:latin typeface="Algerian" pitchFamily="82" charset="0"/>
              </a:rPr>
              <a:t>Contd</a:t>
            </a:r>
            <a:r>
              <a:rPr lang="en-IN" sz="3600" dirty="0" smtClean="0">
                <a:latin typeface="Algerian" pitchFamily="82" charset="0"/>
              </a:rPr>
              <a:t>…</a:t>
            </a:r>
            <a:endParaRPr lang="en-IN" sz="3600" dirty="0">
              <a:latin typeface="Algerian" pitchFamily="82" charset="0"/>
            </a:endParaRPr>
          </a:p>
        </p:txBody>
      </p:sp>
      <p:sp>
        <p:nvSpPr>
          <p:cNvPr id="3" name="Content Placeholder 2"/>
          <p:cNvSpPr>
            <a:spLocks noGrp="1"/>
          </p:cNvSpPr>
          <p:nvPr>
            <p:ph idx="1"/>
          </p:nvPr>
        </p:nvSpPr>
        <p:spPr>
          <a:xfrm>
            <a:off x="251520" y="1600200"/>
            <a:ext cx="8435280" cy="4853136"/>
          </a:xfrm>
        </p:spPr>
        <p:txBody>
          <a:bodyPr>
            <a:normAutofit/>
          </a:bodyPr>
          <a:lstStyle/>
          <a:p>
            <a:pPr>
              <a:buFont typeface="Wingdings" pitchFamily="2" charset="2"/>
              <a:buChar char="Ø"/>
            </a:pPr>
            <a:r>
              <a:rPr lang="en-IN" sz="2800" dirty="0" smtClean="0">
                <a:latin typeface="Bodoni MT" pitchFamily="18" charset="0"/>
              </a:rPr>
              <a:t>The linker </a:t>
            </a:r>
            <a:r>
              <a:rPr lang="en-IN" sz="2800" i="1" dirty="0" smtClean="0">
                <a:latin typeface="Bodoni MT" pitchFamily="18" charset="0"/>
              </a:rPr>
              <a:t>relocates </a:t>
            </a:r>
            <a:r>
              <a:rPr lang="en-IN" sz="2800" dirty="0" smtClean="0">
                <a:latin typeface="Bodoni MT" pitchFamily="18" charset="0"/>
              </a:rPr>
              <a:t>these sections by 	</a:t>
            </a:r>
          </a:p>
          <a:p>
            <a:pPr lvl="1">
              <a:buFont typeface="Wingdings" pitchFamily="2" charset="2"/>
              <a:buChar char="Ø"/>
            </a:pPr>
            <a:r>
              <a:rPr lang="en-IN" dirty="0" smtClean="0">
                <a:latin typeface="Bodoni MT" pitchFamily="18" charset="0"/>
              </a:rPr>
              <a:t>associating a memory location with each symbol definition</a:t>
            </a:r>
          </a:p>
          <a:p>
            <a:pPr lvl="1">
              <a:buFont typeface="Wingdings" pitchFamily="2" charset="2"/>
              <a:buChar char="Ø"/>
            </a:pPr>
            <a:r>
              <a:rPr lang="en-IN" dirty="0" smtClean="0">
                <a:latin typeface="Bodoni MT" pitchFamily="18" charset="0"/>
              </a:rPr>
              <a:t>modifying all of the references to those symbols so that they point to this memory location.</a:t>
            </a:r>
          </a:p>
          <a:p>
            <a:pPr lvl="1">
              <a:buFont typeface="Wingdings" pitchFamily="2" charset="2"/>
              <a:buChar char="Ø"/>
            </a:pPr>
            <a:endParaRPr lang="en-IN" dirty="0" smtClean="0">
              <a:latin typeface="Bodoni MT" pitchFamily="18" charset="0"/>
            </a:endParaRPr>
          </a:p>
          <a:p>
            <a:pPr>
              <a:buFont typeface="Wingdings" pitchFamily="2" charset="2"/>
              <a:buChar char="ü"/>
            </a:pPr>
            <a:r>
              <a:rPr lang="en-IN" sz="2800" dirty="0">
                <a:latin typeface="Bodoni MT" pitchFamily="18" charset="0"/>
              </a:rPr>
              <a:t>Relocation might happen more than once </a:t>
            </a:r>
          </a:p>
          <a:p>
            <a:pPr lvl="1">
              <a:buFont typeface="Wingdings" pitchFamily="2" charset="2"/>
              <a:buChar char="Ø"/>
            </a:pPr>
            <a:r>
              <a:rPr lang="en-IN" dirty="0">
                <a:latin typeface="Bodoni MT" pitchFamily="18" charset="0"/>
              </a:rPr>
              <a:t>linking several object files into a library </a:t>
            </a:r>
          </a:p>
          <a:p>
            <a:pPr lvl="1">
              <a:buFont typeface="Wingdings" pitchFamily="2" charset="2"/>
              <a:buChar char="Ø"/>
            </a:pPr>
            <a:r>
              <a:rPr lang="en-IN" dirty="0">
                <a:latin typeface="Bodoni MT" pitchFamily="18" charset="0"/>
              </a:rPr>
              <a:t>loading the library </a:t>
            </a:r>
          </a:p>
          <a:p>
            <a:pPr marL="457200" lvl="1" indent="0">
              <a:buNone/>
            </a:pPr>
            <a:endParaRPr lang="en-IN" dirty="0" smtClean="0">
              <a:latin typeface="Bodoni MT" pitchFamily="18" charset="0"/>
            </a:endParaRPr>
          </a:p>
          <a:p>
            <a:pPr>
              <a:buFont typeface="Wingdings" pitchFamily="2" charset="2"/>
              <a:buChar char="Ø"/>
            </a:pPr>
            <a:endParaRPr lang="en-IN" sz="2800" dirty="0" smtClean="0">
              <a:latin typeface="Bodoni MT" pitchFamily="18" charset="0"/>
            </a:endParaRPr>
          </a:p>
          <a:p>
            <a:pPr marL="0" indent="0">
              <a:buNone/>
            </a:pPr>
            <a:endParaRPr lang="en-IN" sz="2800" dirty="0">
              <a:latin typeface="Bodoni MT" pitchFamily="18" charset="0"/>
            </a:endParaRPr>
          </a:p>
        </p:txBody>
      </p:sp>
      <p:sp>
        <p:nvSpPr>
          <p:cNvPr id="6" name="Date Placeholder 5"/>
          <p:cNvSpPr>
            <a:spLocks noGrp="1"/>
          </p:cNvSpPr>
          <p:nvPr>
            <p:ph type="dt" sz="half" idx="10"/>
          </p:nvPr>
        </p:nvSpPr>
        <p:spPr/>
        <p:txBody>
          <a:bodyPr/>
          <a:lstStyle/>
          <a:p>
            <a:fld id="{3CE06061-2F9B-4298-93C0-B2D8D285460C}" type="datetime1">
              <a:rPr lang="en-IN" smtClean="0"/>
              <a:pPr/>
              <a:t>08-12-2014</a:t>
            </a:fld>
            <a:endParaRPr lang="en-IN"/>
          </a:p>
        </p:txBody>
      </p:sp>
      <p:sp>
        <p:nvSpPr>
          <p:cNvPr id="7" name="Slide Number Placeholder 6"/>
          <p:cNvSpPr>
            <a:spLocks noGrp="1"/>
          </p:cNvSpPr>
          <p:nvPr>
            <p:ph type="sldNum" sz="quarter" idx="12"/>
          </p:nvPr>
        </p:nvSpPr>
        <p:spPr/>
        <p:txBody>
          <a:bodyPr/>
          <a:lstStyle/>
          <a:p>
            <a:fld id="{09B13E0A-FB5E-4908-A983-F9B6C7985DC3}" type="slidenum">
              <a:rPr lang="en-IN" smtClean="0"/>
              <a:pPr/>
              <a:t>21</a:t>
            </a:fld>
            <a:endParaRPr lang="en-IN"/>
          </a:p>
        </p:txBody>
      </p:sp>
    </p:spTree>
    <p:extLst>
      <p:ext uri="{BB962C8B-B14F-4D97-AF65-F5344CB8AC3E}">
        <p14:creationId xmlns:p14="http://schemas.microsoft.com/office/powerpoint/2010/main" val="17229964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9144000" cy="1143000"/>
          </a:xfrm>
        </p:spPr>
        <p:txBody>
          <a:bodyPr/>
          <a:lstStyle/>
          <a:p>
            <a:r>
              <a:rPr lang="en-IN" sz="3600" dirty="0" smtClean="0">
                <a:latin typeface="Algerian" pitchFamily="82" charset="0"/>
              </a:rPr>
              <a:t>Relocation and code modification</a:t>
            </a:r>
            <a:endParaRPr lang="en-IN" sz="3600" dirty="0">
              <a:latin typeface="Algerian" pitchFamily="82" charset="0"/>
            </a:endParaRPr>
          </a:p>
        </p:txBody>
      </p:sp>
      <p:sp>
        <p:nvSpPr>
          <p:cNvPr id="3" name="Content Placeholder 2"/>
          <p:cNvSpPr>
            <a:spLocks noGrp="1"/>
          </p:cNvSpPr>
          <p:nvPr>
            <p:ph idx="1"/>
          </p:nvPr>
        </p:nvSpPr>
        <p:spPr>
          <a:xfrm>
            <a:off x="251520" y="1556792"/>
            <a:ext cx="8579296" cy="4853136"/>
          </a:xfrm>
        </p:spPr>
        <p:txBody>
          <a:bodyPr>
            <a:noAutofit/>
          </a:bodyPr>
          <a:lstStyle/>
          <a:p>
            <a:pPr>
              <a:buFont typeface="Wingdings" pitchFamily="2" charset="2"/>
              <a:buChar char="Ø"/>
            </a:pPr>
            <a:r>
              <a:rPr lang="en-IN" sz="2800" dirty="0" smtClean="0">
                <a:latin typeface="Bodoni MT" pitchFamily="18" charset="0"/>
              </a:rPr>
              <a:t>The heart of a linker or loader’s actions is relocation and code modification.</a:t>
            </a:r>
          </a:p>
          <a:p>
            <a:pPr marL="0" indent="0">
              <a:buNone/>
            </a:pPr>
            <a:endParaRPr lang="en-IN" sz="2800" dirty="0" smtClean="0">
              <a:latin typeface="Bodoni MT" pitchFamily="18" charset="0"/>
            </a:endParaRPr>
          </a:p>
          <a:p>
            <a:pPr>
              <a:buFont typeface="Wingdings" pitchFamily="2" charset="2"/>
              <a:buChar char="Ø"/>
            </a:pPr>
            <a:r>
              <a:rPr lang="en-IN" sz="2800" dirty="0" smtClean="0">
                <a:latin typeface="Bodoni MT" pitchFamily="18" charset="0"/>
              </a:rPr>
              <a:t>When a compiler or assembler generates an object file, it generates the code using the </a:t>
            </a:r>
            <a:r>
              <a:rPr lang="en-IN" sz="2800" dirty="0" err="1" smtClean="0">
                <a:latin typeface="Bodoni MT" pitchFamily="18" charset="0"/>
              </a:rPr>
              <a:t>unrelocated</a:t>
            </a:r>
            <a:r>
              <a:rPr lang="en-IN" sz="2800" dirty="0" smtClean="0">
                <a:latin typeface="Bodoni MT" pitchFamily="18" charset="0"/>
              </a:rPr>
              <a:t> addresses of code and data defined within the file, and usually zeros for code and data defined elsewhere.</a:t>
            </a:r>
          </a:p>
          <a:p>
            <a:pPr marL="0" indent="0">
              <a:buNone/>
            </a:pPr>
            <a:endParaRPr lang="en-IN" sz="2800" dirty="0" smtClean="0">
              <a:latin typeface="Bodoni MT" pitchFamily="18" charset="0"/>
            </a:endParaRPr>
          </a:p>
          <a:p>
            <a:pPr>
              <a:buFont typeface="Wingdings" pitchFamily="2" charset="2"/>
              <a:buChar char="Ø"/>
            </a:pPr>
            <a:r>
              <a:rPr lang="en-IN" sz="2800" dirty="0" smtClean="0">
                <a:latin typeface="Bodoni MT" pitchFamily="18" charset="0"/>
              </a:rPr>
              <a:t>As part of the linking process, the linker modifies the object code to reflect the actual  addresses assigned.</a:t>
            </a:r>
          </a:p>
          <a:p>
            <a:pPr>
              <a:buFont typeface="Wingdings" pitchFamily="2" charset="2"/>
              <a:buChar char="Ø"/>
            </a:pPr>
            <a:endParaRPr lang="en-IN" sz="2800" dirty="0">
              <a:latin typeface="Bodoni MT" pitchFamily="18" charset="0"/>
            </a:endParaRPr>
          </a:p>
        </p:txBody>
      </p:sp>
      <p:sp>
        <p:nvSpPr>
          <p:cNvPr id="6" name="Date Placeholder 5"/>
          <p:cNvSpPr>
            <a:spLocks noGrp="1"/>
          </p:cNvSpPr>
          <p:nvPr>
            <p:ph type="dt" sz="half" idx="10"/>
          </p:nvPr>
        </p:nvSpPr>
        <p:spPr/>
        <p:txBody>
          <a:bodyPr/>
          <a:lstStyle/>
          <a:p>
            <a:fld id="{3FD92742-1389-4154-9D47-958D8E699A16}" type="datetime1">
              <a:rPr lang="en-IN" smtClean="0"/>
              <a:pPr/>
              <a:t>08-12-2014</a:t>
            </a:fld>
            <a:endParaRPr lang="en-IN"/>
          </a:p>
        </p:txBody>
      </p:sp>
      <p:sp>
        <p:nvSpPr>
          <p:cNvPr id="7" name="Slide Number Placeholder 6"/>
          <p:cNvSpPr>
            <a:spLocks noGrp="1"/>
          </p:cNvSpPr>
          <p:nvPr>
            <p:ph type="sldNum" sz="quarter" idx="12"/>
          </p:nvPr>
        </p:nvSpPr>
        <p:spPr/>
        <p:txBody>
          <a:bodyPr/>
          <a:lstStyle/>
          <a:p>
            <a:fld id="{09B13E0A-FB5E-4908-A983-F9B6C7985DC3}" type="slidenum">
              <a:rPr lang="en-IN" smtClean="0"/>
              <a:pPr/>
              <a:t>22</a:t>
            </a:fld>
            <a:endParaRPr lang="en-IN"/>
          </a:p>
        </p:txBody>
      </p:sp>
    </p:spTree>
    <p:extLst>
      <p:ext uri="{BB962C8B-B14F-4D97-AF65-F5344CB8AC3E}">
        <p14:creationId xmlns:p14="http://schemas.microsoft.com/office/powerpoint/2010/main" val="42061950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229600" cy="652934"/>
          </a:xfrm>
        </p:spPr>
        <p:txBody>
          <a:bodyPr>
            <a:normAutofit fontScale="90000"/>
          </a:bodyPr>
          <a:lstStyle/>
          <a:p>
            <a:r>
              <a:rPr lang="en-IN" dirty="0" smtClean="0">
                <a:latin typeface="Algerian" pitchFamily="82" charset="0"/>
              </a:rPr>
              <a:t>Example</a:t>
            </a:r>
            <a:endParaRPr lang="en-IN" dirty="0">
              <a:latin typeface="Algerian" pitchFamily="82" charset="0"/>
            </a:endParaRPr>
          </a:p>
        </p:txBody>
      </p:sp>
      <p:sp>
        <p:nvSpPr>
          <p:cNvPr id="3" name="Content Placeholder 2"/>
          <p:cNvSpPr>
            <a:spLocks noGrp="1"/>
          </p:cNvSpPr>
          <p:nvPr>
            <p:ph idx="1"/>
          </p:nvPr>
        </p:nvSpPr>
        <p:spPr>
          <a:xfrm>
            <a:off x="251520" y="980728"/>
            <a:ext cx="8435280" cy="5688632"/>
          </a:xfrm>
        </p:spPr>
        <p:txBody>
          <a:bodyPr/>
          <a:lstStyle/>
          <a:p>
            <a:pPr>
              <a:buFont typeface="Wingdings" pitchFamily="2" charset="2"/>
              <a:buChar char="Ø"/>
            </a:pPr>
            <a:r>
              <a:rPr lang="en-IN" dirty="0" smtClean="0">
                <a:latin typeface="Bodoni MT" pitchFamily="18" charset="0"/>
              </a:rPr>
              <a:t>Code that moves </a:t>
            </a:r>
            <a:r>
              <a:rPr lang="en-IN" dirty="0">
                <a:latin typeface="Bodoni MT" pitchFamily="18" charset="0"/>
              </a:rPr>
              <a:t>the contents of variable a to </a:t>
            </a:r>
            <a:r>
              <a:rPr lang="en-IN" dirty="0" smtClean="0">
                <a:latin typeface="Bodoni MT" pitchFamily="18" charset="0"/>
              </a:rPr>
              <a:t> variable </a:t>
            </a:r>
            <a:r>
              <a:rPr lang="en-IN" dirty="0">
                <a:latin typeface="Bodoni MT" pitchFamily="18" charset="0"/>
              </a:rPr>
              <a:t>b using the </a:t>
            </a:r>
            <a:r>
              <a:rPr lang="en-IN" dirty="0" err="1">
                <a:latin typeface="Bodoni MT" pitchFamily="18" charset="0"/>
              </a:rPr>
              <a:t>eax</a:t>
            </a:r>
            <a:r>
              <a:rPr lang="en-IN" dirty="0">
                <a:latin typeface="Bodoni MT" pitchFamily="18" charset="0"/>
              </a:rPr>
              <a:t> register.</a:t>
            </a:r>
          </a:p>
          <a:p>
            <a:pPr marL="0" indent="0">
              <a:buNone/>
            </a:pPr>
            <a:r>
              <a:rPr lang="en-IN" dirty="0" smtClean="0">
                <a:latin typeface="Bodoni MT" pitchFamily="18" charset="0"/>
              </a:rPr>
              <a:t>		</a:t>
            </a:r>
            <a:r>
              <a:rPr lang="en-IN" dirty="0" err="1" smtClean="0">
                <a:solidFill>
                  <a:srgbClr val="C00000"/>
                </a:solidFill>
                <a:latin typeface="Bodoni MT" pitchFamily="18" charset="0"/>
              </a:rPr>
              <a:t>mov</a:t>
            </a:r>
            <a:r>
              <a:rPr lang="en-IN" dirty="0" smtClean="0">
                <a:solidFill>
                  <a:srgbClr val="C00000"/>
                </a:solidFill>
                <a:latin typeface="Bodoni MT" pitchFamily="18" charset="0"/>
              </a:rPr>
              <a:t>    a</a:t>
            </a:r>
            <a:r>
              <a:rPr lang="en-IN" dirty="0">
                <a:solidFill>
                  <a:srgbClr val="C00000"/>
                </a:solidFill>
                <a:latin typeface="Bodoni MT" pitchFamily="18" charset="0"/>
              </a:rPr>
              <a:t>,%</a:t>
            </a:r>
            <a:r>
              <a:rPr lang="en-IN" dirty="0" err="1">
                <a:solidFill>
                  <a:srgbClr val="C00000"/>
                </a:solidFill>
                <a:latin typeface="Bodoni MT" pitchFamily="18" charset="0"/>
              </a:rPr>
              <a:t>eax</a:t>
            </a:r>
            <a:endParaRPr lang="en-IN" dirty="0">
              <a:solidFill>
                <a:srgbClr val="C00000"/>
              </a:solidFill>
              <a:latin typeface="Bodoni MT" pitchFamily="18" charset="0"/>
            </a:endParaRPr>
          </a:p>
          <a:p>
            <a:pPr marL="0" indent="0">
              <a:buNone/>
            </a:pPr>
            <a:r>
              <a:rPr lang="en-IN" dirty="0" smtClean="0">
                <a:solidFill>
                  <a:srgbClr val="C00000"/>
                </a:solidFill>
                <a:latin typeface="Bodoni MT" pitchFamily="18" charset="0"/>
              </a:rPr>
              <a:t>		</a:t>
            </a:r>
            <a:r>
              <a:rPr lang="en-IN" dirty="0" err="1" smtClean="0">
                <a:solidFill>
                  <a:srgbClr val="C00000"/>
                </a:solidFill>
                <a:latin typeface="Bodoni MT" pitchFamily="18" charset="0"/>
              </a:rPr>
              <a:t>mov</a:t>
            </a:r>
            <a:r>
              <a:rPr lang="en-IN" dirty="0" smtClean="0">
                <a:solidFill>
                  <a:srgbClr val="C00000"/>
                </a:solidFill>
                <a:latin typeface="Bodoni MT" pitchFamily="18" charset="0"/>
              </a:rPr>
              <a:t>   %</a:t>
            </a:r>
            <a:r>
              <a:rPr lang="en-IN" dirty="0" err="1" smtClean="0">
                <a:solidFill>
                  <a:srgbClr val="C00000"/>
                </a:solidFill>
                <a:latin typeface="Bodoni MT" pitchFamily="18" charset="0"/>
              </a:rPr>
              <a:t>eax,b</a:t>
            </a:r>
            <a:endParaRPr lang="en-IN" dirty="0" smtClean="0">
              <a:solidFill>
                <a:srgbClr val="C00000"/>
              </a:solidFill>
              <a:latin typeface="Bodoni MT" pitchFamily="18" charset="0"/>
            </a:endParaRPr>
          </a:p>
          <a:p>
            <a:pPr marL="0" indent="0">
              <a:buNone/>
            </a:pPr>
            <a:endParaRPr lang="en-IN" dirty="0">
              <a:latin typeface="Bodoni MT" pitchFamily="18" charset="0"/>
            </a:endParaRPr>
          </a:p>
          <a:p>
            <a:pPr>
              <a:buFont typeface="Wingdings" pitchFamily="2" charset="2"/>
              <a:buChar char="Ø"/>
            </a:pPr>
            <a:r>
              <a:rPr lang="en-IN" dirty="0">
                <a:latin typeface="Bodoni MT" pitchFamily="18" charset="0"/>
              </a:rPr>
              <a:t>If a is defined in the same file at location 1234 hex and b is imported </a:t>
            </a:r>
            <a:r>
              <a:rPr lang="en-IN" dirty="0" smtClean="0">
                <a:latin typeface="Bodoni MT" pitchFamily="18" charset="0"/>
              </a:rPr>
              <a:t>from  somewhere </a:t>
            </a:r>
            <a:r>
              <a:rPr lang="en-IN" dirty="0">
                <a:latin typeface="Bodoni MT" pitchFamily="18" charset="0"/>
              </a:rPr>
              <a:t>else, the generated object code will be:</a:t>
            </a:r>
          </a:p>
          <a:p>
            <a:pPr marL="0" indent="0">
              <a:buNone/>
            </a:pPr>
            <a:r>
              <a:rPr lang="pt-BR" dirty="0" smtClean="0">
                <a:latin typeface="Bodoni MT" pitchFamily="18" charset="0"/>
              </a:rPr>
              <a:t>		</a:t>
            </a:r>
            <a:r>
              <a:rPr lang="pt-BR" dirty="0" smtClean="0">
                <a:solidFill>
                  <a:srgbClr val="C00000"/>
                </a:solidFill>
                <a:latin typeface="Bodoni MT" pitchFamily="18" charset="0"/>
              </a:rPr>
              <a:t>A1 </a:t>
            </a:r>
            <a:r>
              <a:rPr lang="pt-BR" dirty="0">
                <a:solidFill>
                  <a:srgbClr val="C00000"/>
                </a:solidFill>
                <a:latin typeface="Bodoni MT" pitchFamily="18" charset="0"/>
              </a:rPr>
              <a:t>34 12 00 00 </a:t>
            </a:r>
            <a:r>
              <a:rPr lang="pt-BR" dirty="0" smtClean="0">
                <a:solidFill>
                  <a:srgbClr val="C00000"/>
                </a:solidFill>
                <a:latin typeface="Bodoni MT" pitchFamily="18" charset="0"/>
              </a:rPr>
              <a:t>   mov </a:t>
            </a:r>
            <a:r>
              <a:rPr lang="pt-BR" dirty="0">
                <a:solidFill>
                  <a:srgbClr val="C00000"/>
                </a:solidFill>
                <a:latin typeface="Bodoni MT" pitchFamily="18" charset="0"/>
              </a:rPr>
              <a:t>a,%eax</a:t>
            </a:r>
          </a:p>
          <a:p>
            <a:pPr marL="0" indent="0">
              <a:buNone/>
            </a:pPr>
            <a:r>
              <a:rPr lang="en-IN" dirty="0" smtClean="0">
                <a:solidFill>
                  <a:srgbClr val="C00000"/>
                </a:solidFill>
                <a:latin typeface="Bodoni MT" pitchFamily="18" charset="0"/>
              </a:rPr>
              <a:t>		A3 </a:t>
            </a:r>
            <a:r>
              <a:rPr lang="en-IN" dirty="0">
                <a:solidFill>
                  <a:srgbClr val="C00000"/>
                </a:solidFill>
                <a:latin typeface="Bodoni MT" pitchFamily="18" charset="0"/>
              </a:rPr>
              <a:t>00 00 00 </a:t>
            </a:r>
            <a:r>
              <a:rPr lang="en-IN" dirty="0" smtClean="0">
                <a:solidFill>
                  <a:srgbClr val="C00000"/>
                </a:solidFill>
                <a:latin typeface="Bodoni MT" pitchFamily="18" charset="0"/>
              </a:rPr>
              <a:t>00     </a:t>
            </a:r>
            <a:r>
              <a:rPr lang="en-IN" dirty="0" err="1">
                <a:solidFill>
                  <a:srgbClr val="C00000"/>
                </a:solidFill>
                <a:latin typeface="Bodoni MT" pitchFamily="18" charset="0"/>
              </a:rPr>
              <a:t>mov</a:t>
            </a:r>
            <a:r>
              <a:rPr lang="en-IN" dirty="0">
                <a:solidFill>
                  <a:srgbClr val="C00000"/>
                </a:solidFill>
                <a:latin typeface="Bodoni MT" pitchFamily="18" charset="0"/>
              </a:rPr>
              <a:t> %</a:t>
            </a:r>
            <a:r>
              <a:rPr lang="en-IN" dirty="0" err="1">
                <a:solidFill>
                  <a:srgbClr val="C00000"/>
                </a:solidFill>
                <a:latin typeface="Bodoni MT" pitchFamily="18" charset="0"/>
              </a:rPr>
              <a:t>eax,b</a:t>
            </a:r>
            <a:endParaRPr lang="en-IN" dirty="0">
              <a:solidFill>
                <a:srgbClr val="C00000"/>
              </a:solidFill>
              <a:latin typeface="Bodoni MT" pitchFamily="18" charset="0"/>
            </a:endParaRPr>
          </a:p>
        </p:txBody>
      </p:sp>
      <p:sp>
        <p:nvSpPr>
          <p:cNvPr id="6" name="Date Placeholder 5"/>
          <p:cNvSpPr>
            <a:spLocks noGrp="1"/>
          </p:cNvSpPr>
          <p:nvPr>
            <p:ph type="dt" sz="half" idx="10"/>
          </p:nvPr>
        </p:nvSpPr>
        <p:spPr/>
        <p:txBody>
          <a:bodyPr/>
          <a:lstStyle/>
          <a:p>
            <a:fld id="{DEAD666D-26E6-4136-86E6-0B53A051B3B9}" type="datetime1">
              <a:rPr lang="en-IN" smtClean="0"/>
              <a:pPr/>
              <a:t>08-12-2014</a:t>
            </a:fld>
            <a:endParaRPr lang="en-IN"/>
          </a:p>
        </p:txBody>
      </p:sp>
      <p:sp>
        <p:nvSpPr>
          <p:cNvPr id="7" name="Slide Number Placeholder 6"/>
          <p:cNvSpPr>
            <a:spLocks noGrp="1"/>
          </p:cNvSpPr>
          <p:nvPr>
            <p:ph type="sldNum" sz="quarter" idx="12"/>
          </p:nvPr>
        </p:nvSpPr>
        <p:spPr/>
        <p:txBody>
          <a:bodyPr/>
          <a:lstStyle/>
          <a:p>
            <a:fld id="{09B13E0A-FB5E-4908-A983-F9B6C7985DC3}" type="slidenum">
              <a:rPr lang="en-IN" smtClean="0"/>
              <a:pPr/>
              <a:t>23</a:t>
            </a:fld>
            <a:endParaRPr lang="en-IN"/>
          </a:p>
        </p:txBody>
      </p:sp>
    </p:spTree>
    <p:extLst>
      <p:ext uri="{BB962C8B-B14F-4D97-AF65-F5344CB8AC3E}">
        <p14:creationId xmlns:p14="http://schemas.microsoft.com/office/powerpoint/2010/main" val="34583013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229600" cy="1143000"/>
          </a:xfrm>
        </p:spPr>
        <p:txBody>
          <a:bodyPr/>
          <a:lstStyle/>
          <a:p>
            <a:pPr algn="l"/>
            <a:r>
              <a:rPr lang="en-IN" sz="3600" dirty="0" err="1" smtClean="0">
                <a:latin typeface="Algerian" pitchFamily="82" charset="0"/>
              </a:rPr>
              <a:t>Contd</a:t>
            </a:r>
            <a:r>
              <a:rPr lang="en-IN" sz="3600" dirty="0" smtClean="0">
                <a:latin typeface="Algerian" pitchFamily="82" charset="0"/>
              </a:rPr>
              <a:t>…</a:t>
            </a:r>
            <a:endParaRPr lang="en-IN" sz="3600" dirty="0">
              <a:latin typeface="Algerian" pitchFamily="82" charset="0"/>
            </a:endParaRPr>
          </a:p>
        </p:txBody>
      </p:sp>
      <p:sp>
        <p:nvSpPr>
          <p:cNvPr id="3" name="Content Placeholder 2"/>
          <p:cNvSpPr>
            <a:spLocks noGrp="1"/>
          </p:cNvSpPr>
          <p:nvPr>
            <p:ph idx="1"/>
          </p:nvPr>
        </p:nvSpPr>
        <p:spPr>
          <a:xfrm>
            <a:off x="0" y="1052736"/>
            <a:ext cx="9036496" cy="5805264"/>
          </a:xfrm>
        </p:spPr>
        <p:txBody>
          <a:bodyPr/>
          <a:lstStyle/>
          <a:p>
            <a:r>
              <a:rPr lang="en-IN" sz="2400" dirty="0">
                <a:latin typeface="Bodoni MT" pitchFamily="18" charset="0"/>
              </a:rPr>
              <a:t>T</a:t>
            </a:r>
            <a:r>
              <a:rPr lang="en-IN" sz="2400" dirty="0" smtClean="0">
                <a:latin typeface="Bodoni MT" pitchFamily="18" charset="0"/>
              </a:rPr>
              <a:t>he </a:t>
            </a:r>
            <a:r>
              <a:rPr lang="en-IN" sz="2400" dirty="0">
                <a:latin typeface="Bodoni MT" pitchFamily="18" charset="0"/>
              </a:rPr>
              <a:t>linker links this code so that the section in which a </a:t>
            </a:r>
            <a:r>
              <a:rPr lang="en-IN" sz="2400" dirty="0" smtClean="0">
                <a:latin typeface="Bodoni MT" pitchFamily="18" charset="0"/>
              </a:rPr>
              <a:t>is located </a:t>
            </a:r>
            <a:r>
              <a:rPr lang="en-IN" sz="2400" dirty="0">
                <a:latin typeface="Bodoni MT" pitchFamily="18" charset="0"/>
              </a:rPr>
              <a:t>is relocated by hex 10000 bytes, and b turns out to be at hex 9A12</a:t>
            </a:r>
            <a:r>
              <a:rPr lang="en-IN" sz="2400" dirty="0" smtClean="0">
                <a:latin typeface="Bodoni MT" pitchFamily="18" charset="0"/>
              </a:rPr>
              <a:t>.</a:t>
            </a:r>
          </a:p>
          <a:p>
            <a:pPr marL="0" indent="0">
              <a:buNone/>
            </a:pPr>
            <a:endParaRPr lang="en-IN" sz="2400" dirty="0">
              <a:latin typeface="Bodoni MT" pitchFamily="18" charset="0"/>
            </a:endParaRPr>
          </a:p>
          <a:p>
            <a:r>
              <a:rPr lang="en-IN" sz="2400" dirty="0">
                <a:latin typeface="Bodoni MT" pitchFamily="18" charset="0"/>
              </a:rPr>
              <a:t>The linker modifies the code to </a:t>
            </a:r>
            <a:r>
              <a:rPr lang="en-IN" sz="2400" dirty="0" smtClean="0">
                <a:latin typeface="Bodoni MT" pitchFamily="18" charset="0"/>
              </a:rPr>
              <a:t>be:</a:t>
            </a:r>
          </a:p>
          <a:p>
            <a:pPr marL="0" indent="0">
              <a:buNone/>
            </a:pPr>
            <a:r>
              <a:rPr lang="en-IN" sz="2400" dirty="0" smtClean="0">
                <a:latin typeface="Bodoni MT" pitchFamily="18" charset="0"/>
              </a:rPr>
              <a:t>	Relocated code</a:t>
            </a:r>
          </a:p>
          <a:p>
            <a:pPr marL="457200" lvl="1" indent="0">
              <a:buNone/>
            </a:pPr>
            <a:r>
              <a:rPr lang="pt-BR" sz="2400" dirty="0" smtClean="0">
                <a:latin typeface="Bodoni MT" pitchFamily="18" charset="0"/>
              </a:rPr>
              <a:t> 		</a:t>
            </a:r>
            <a:r>
              <a:rPr lang="pt-BR" sz="2400" dirty="0" smtClean="0">
                <a:solidFill>
                  <a:srgbClr val="C00000"/>
                </a:solidFill>
                <a:latin typeface="Bodoni MT" pitchFamily="18" charset="0"/>
              </a:rPr>
              <a:t>A1 </a:t>
            </a:r>
            <a:r>
              <a:rPr lang="pt-BR" sz="2400" dirty="0">
                <a:solidFill>
                  <a:srgbClr val="C00000"/>
                </a:solidFill>
                <a:latin typeface="Bodoni MT" pitchFamily="18" charset="0"/>
              </a:rPr>
              <a:t>34 12 01 </a:t>
            </a:r>
            <a:r>
              <a:rPr lang="pt-BR" sz="2400" dirty="0" smtClean="0">
                <a:solidFill>
                  <a:srgbClr val="C00000"/>
                </a:solidFill>
                <a:latin typeface="Bodoni MT" pitchFamily="18" charset="0"/>
              </a:rPr>
              <a:t>00   </a:t>
            </a:r>
            <a:r>
              <a:rPr lang="pt-BR" sz="2400" dirty="0">
                <a:solidFill>
                  <a:srgbClr val="C00000"/>
                </a:solidFill>
                <a:latin typeface="Bodoni MT" pitchFamily="18" charset="0"/>
              </a:rPr>
              <a:t>mov a,%eax</a:t>
            </a:r>
          </a:p>
          <a:p>
            <a:pPr marL="457200" lvl="1" indent="0">
              <a:buNone/>
            </a:pPr>
            <a:r>
              <a:rPr lang="en-IN" sz="2400" dirty="0" smtClean="0">
                <a:solidFill>
                  <a:srgbClr val="C00000"/>
                </a:solidFill>
                <a:latin typeface="Bodoni MT" pitchFamily="18" charset="0"/>
              </a:rPr>
              <a:t>		A3 </a:t>
            </a:r>
            <a:r>
              <a:rPr lang="en-IN" sz="2400" dirty="0">
                <a:solidFill>
                  <a:srgbClr val="C00000"/>
                </a:solidFill>
                <a:latin typeface="Bodoni MT" pitchFamily="18" charset="0"/>
              </a:rPr>
              <a:t>12 9A 00 00 </a:t>
            </a:r>
            <a:r>
              <a:rPr lang="en-IN" sz="2400" dirty="0" smtClean="0">
                <a:solidFill>
                  <a:srgbClr val="C00000"/>
                </a:solidFill>
                <a:latin typeface="Bodoni MT" pitchFamily="18" charset="0"/>
              </a:rPr>
              <a:t>  </a:t>
            </a:r>
            <a:r>
              <a:rPr lang="en-IN" sz="2400" dirty="0" err="1" smtClean="0">
                <a:solidFill>
                  <a:srgbClr val="C00000"/>
                </a:solidFill>
                <a:latin typeface="Bodoni MT" pitchFamily="18" charset="0"/>
              </a:rPr>
              <a:t>mov</a:t>
            </a:r>
            <a:r>
              <a:rPr lang="en-IN" sz="2400" dirty="0" smtClean="0">
                <a:solidFill>
                  <a:srgbClr val="C00000"/>
                </a:solidFill>
                <a:latin typeface="Bodoni MT" pitchFamily="18" charset="0"/>
              </a:rPr>
              <a:t> </a:t>
            </a:r>
            <a:r>
              <a:rPr lang="en-IN" sz="2400" dirty="0">
                <a:solidFill>
                  <a:srgbClr val="C00000"/>
                </a:solidFill>
                <a:latin typeface="Bodoni MT" pitchFamily="18" charset="0"/>
              </a:rPr>
              <a:t>%</a:t>
            </a:r>
            <a:r>
              <a:rPr lang="en-IN" sz="2400" dirty="0" err="1" smtClean="0">
                <a:solidFill>
                  <a:srgbClr val="C00000"/>
                </a:solidFill>
                <a:latin typeface="Bodoni MT" pitchFamily="18" charset="0"/>
              </a:rPr>
              <a:t>eax,b</a:t>
            </a:r>
            <a:endParaRPr lang="en-IN" sz="2400" dirty="0" smtClean="0">
              <a:solidFill>
                <a:srgbClr val="C00000"/>
              </a:solidFill>
              <a:latin typeface="Bodoni MT" pitchFamily="18" charset="0"/>
            </a:endParaRPr>
          </a:p>
          <a:p>
            <a:pPr marL="457200" lvl="1" indent="0">
              <a:buNone/>
            </a:pPr>
            <a:endParaRPr lang="en-IN" sz="2400" dirty="0" smtClean="0">
              <a:solidFill>
                <a:srgbClr val="C00000"/>
              </a:solidFill>
              <a:latin typeface="Bodoni MT" pitchFamily="18" charset="0"/>
            </a:endParaRPr>
          </a:p>
          <a:p>
            <a:r>
              <a:rPr lang="en-IN" sz="2400" dirty="0">
                <a:latin typeface="Bodoni MT" pitchFamily="18" charset="0"/>
              </a:rPr>
              <a:t>That is, it adds 10000 to the address in the first instruction so now it </a:t>
            </a:r>
            <a:r>
              <a:rPr lang="en-IN" sz="2400" dirty="0" smtClean="0">
                <a:latin typeface="Bodoni MT" pitchFamily="18" charset="0"/>
              </a:rPr>
              <a:t>refers to </a:t>
            </a:r>
            <a:r>
              <a:rPr lang="en-IN" sz="2400" dirty="0">
                <a:latin typeface="Bodoni MT" pitchFamily="18" charset="0"/>
              </a:rPr>
              <a:t>a’s relocated address which is 11234, and it patches in the address </a:t>
            </a:r>
            <a:r>
              <a:rPr lang="en-IN" sz="2400" dirty="0" smtClean="0">
                <a:latin typeface="Bodoni MT" pitchFamily="18" charset="0"/>
              </a:rPr>
              <a:t>for b</a:t>
            </a:r>
            <a:r>
              <a:rPr lang="en-IN" sz="2400" dirty="0">
                <a:latin typeface="Bodoni MT" pitchFamily="18" charset="0"/>
              </a:rPr>
              <a:t>. These adjustments affect instructions, but any pointers in the data </a:t>
            </a:r>
            <a:r>
              <a:rPr lang="en-IN" sz="2400" dirty="0" smtClean="0">
                <a:latin typeface="Bodoni MT" pitchFamily="18" charset="0"/>
              </a:rPr>
              <a:t>part of </a:t>
            </a:r>
            <a:r>
              <a:rPr lang="en-IN" sz="2400" dirty="0">
                <a:latin typeface="Bodoni MT" pitchFamily="18" charset="0"/>
              </a:rPr>
              <a:t>an object file have to be adjusted as well.</a:t>
            </a:r>
          </a:p>
        </p:txBody>
      </p:sp>
      <p:sp>
        <p:nvSpPr>
          <p:cNvPr id="6" name="Date Placeholder 5"/>
          <p:cNvSpPr>
            <a:spLocks noGrp="1"/>
          </p:cNvSpPr>
          <p:nvPr>
            <p:ph type="dt" sz="half" idx="10"/>
          </p:nvPr>
        </p:nvSpPr>
        <p:spPr/>
        <p:txBody>
          <a:bodyPr/>
          <a:lstStyle/>
          <a:p>
            <a:fld id="{714A8A46-0799-4905-9A8F-D8C4C61DDC7B}" type="datetime1">
              <a:rPr lang="en-IN" smtClean="0"/>
              <a:pPr/>
              <a:t>08-12-2014</a:t>
            </a:fld>
            <a:endParaRPr lang="en-IN"/>
          </a:p>
        </p:txBody>
      </p:sp>
      <p:sp>
        <p:nvSpPr>
          <p:cNvPr id="7" name="Slide Number Placeholder 6"/>
          <p:cNvSpPr>
            <a:spLocks noGrp="1"/>
          </p:cNvSpPr>
          <p:nvPr>
            <p:ph type="sldNum" sz="quarter" idx="12"/>
          </p:nvPr>
        </p:nvSpPr>
        <p:spPr/>
        <p:txBody>
          <a:bodyPr/>
          <a:lstStyle/>
          <a:p>
            <a:fld id="{09B13E0A-FB5E-4908-A983-F9B6C7985DC3}" type="slidenum">
              <a:rPr lang="en-IN" smtClean="0"/>
              <a:pPr/>
              <a:t>24</a:t>
            </a:fld>
            <a:endParaRPr lang="en-IN"/>
          </a:p>
        </p:txBody>
      </p:sp>
    </p:spTree>
    <p:extLst>
      <p:ext uri="{BB962C8B-B14F-4D97-AF65-F5344CB8AC3E}">
        <p14:creationId xmlns:p14="http://schemas.microsoft.com/office/powerpoint/2010/main" val="11678328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686800" cy="778098"/>
          </a:xfrm>
        </p:spPr>
        <p:txBody>
          <a:bodyPr/>
          <a:lstStyle/>
          <a:p>
            <a:r>
              <a:rPr lang="en-IN" sz="3600" dirty="0">
                <a:latin typeface="Algerian" pitchFamily="82" charset="0"/>
              </a:rPr>
              <a:t>Relocation and code modification</a:t>
            </a:r>
            <a:endParaRPr lang="en-IN" sz="3600" dirty="0"/>
          </a:p>
        </p:txBody>
      </p:sp>
      <p:sp>
        <p:nvSpPr>
          <p:cNvPr id="3" name="Content Placeholder 2"/>
          <p:cNvSpPr>
            <a:spLocks noGrp="1"/>
          </p:cNvSpPr>
          <p:nvPr>
            <p:ph idx="1"/>
          </p:nvPr>
        </p:nvSpPr>
        <p:spPr>
          <a:xfrm>
            <a:off x="179512" y="1268760"/>
            <a:ext cx="8784976" cy="5400600"/>
          </a:xfrm>
        </p:spPr>
        <p:txBody>
          <a:bodyPr>
            <a:noAutofit/>
          </a:bodyPr>
          <a:lstStyle/>
          <a:p>
            <a:r>
              <a:rPr lang="en-IN" sz="2400" dirty="0" smtClean="0">
                <a:latin typeface="Bodoni MT" pitchFamily="18" charset="0"/>
              </a:rPr>
              <a:t>Linker modifies code to reflect assigned addresses depends on hardware architecture </a:t>
            </a:r>
          </a:p>
          <a:p>
            <a:r>
              <a:rPr lang="en-IN" sz="2400" dirty="0" smtClean="0">
                <a:latin typeface="Bodoni MT" pitchFamily="18" charset="0"/>
              </a:rPr>
              <a:t>On older computers with small address spaces and direct addressing there are only one or two address formats that a linker has to handle.</a:t>
            </a:r>
          </a:p>
          <a:p>
            <a:endParaRPr lang="en-IN" sz="2400" dirty="0" smtClean="0">
              <a:latin typeface="Bodoni MT" pitchFamily="18" charset="0"/>
            </a:endParaRPr>
          </a:p>
          <a:p>
            <a:r>
              <a:rPr lang="en-IN" sz="2400" dirty="0" smtClean="0">
                <a:latin typeface="Bodoni MT" pitchFamily="18" charset="0"/>
              </a:rPr>
              <a:t>Modern computers(RISC) require considerably more complex code modification because it constructs addresses by several instructions.</a:t>
            </a:r>
          </a:p>
          <a:p>
            <a:r>
              <a:rPr lang="en-IN" sz="2400" dirty="0" smtClean="0">
                <a:latin typeface="Bodoni MT" pitchFamily="18" charset="0"/>
              </a:rPr>
              <a:t>No single instruction contains enough bits to hold a direct address, so the compiler and linker have to use complicated addressing tricks to handle data at arbitrary addresses.</a:t>
            </a:r>
          </a:p>
          <a:p>
            <a:endParaRPr lang="en-IN" sz="2400" dirty="0">
              <a:latin typeface="Bodoni MT" pitchFamily="18" charset="0"/>
            </a:endParaRPr>
          </a:p>
        </p:txBody>
      </p:sp>
      <p:sp>
        <p:nvSpPr>
          <p:cNvPr id="6" name="Date Placeholder 5"/>
          <p:cNvSpPr>
            <a:spLocks noGrp="1"/>
          </p:cNvSpPr>
          <p:nvPr>
            <p:ph type="dt" sz="half" idx="10"/>
          </p:nvPr>
        </p:nvSpPr>
        <p:spPr/>
        <p:txBody>
          <a:bodyPr/>
          <a:lstStyle/>
          <a:p>
            <a:fld id="{9ED20475-514A-4814-93BF-2DD8CB800CE1}" type="datetime1">
              <a:rPr lang="en-IN" smtClean="0"/>
              <a:pPr/>
              <a:t>08-12-2014</a:t>
            </a:fld>
            <a:endParaRPr lang="en-IN"/>
          </a:p>
        </p:txBody>
      </p:sp>
      <p:sp>
        <p:nvSpPr>
          <p:cNvPr id="7" name="Slide Number Placeholder 6"/>
          <p:cNvSpPr>
            <a:spLocks noGrp="1"/>
          </p:cNvSpPr>
          <p:nvPr>
            <p:ph type="sldNum" sz="quarter" idx="12"/>
          </p:nvPr>
        </p:nvSpPr>
        <p:spPr/>
        <p:txBody>
          <a:bodyPr/>
          <a:lstStyle/>
          <a:p>
            <a:fld id="{09B13E0A-FB5E-4908-A983-F9B6C7985DC3}" type="slidenum">
              <a:rPr lang="en-IN" smtClean="0"/>
              <a:pPr/>
              <a:t>25</a:t>
            </a:fld>
            <a:endParaRPr lang="en-IN"/>
          </a:p>
        </p:txBody>
      </p:sp>
    </p:spTree>
    <p:extLst>
      <p:ext uri="{BB962C8B-B14F-4D97-AF65-F5344CB8AC3E}">
        <p14:creationId xmlns:p14="http://schemas.microsoft.com/office/powerpoint/2010/main" val="24452088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35280" cy="854968"/>
          </a:xfrm>
        </p:spPr>
        <p:txBody>
          <a:bodyPr/>
          <a:lstStyle/>
          <a:p>
            <a:r>
              <a:rPr lang="en-IN" sz="3600" dirty="0">
                <a:latin typeface="Algerian" pitchFamily="82" charset="0"/>
              </a:rPr>
              <a:t>Relocation and code modification</a:t>
            </a:r>
            <a:endParaRPr lang="en-IN" sz="3600" dirty="0"/>
          </a:p>
        </p:txBody>
      </p:sp>
      <p:sp>
        <p:nvSpPr>
          <p:cNvPr id="3" name="Content Placeholder 2"/>
          <p:cNvSpPr>
            <a:spLocks noGrp="1"/>
          </p:cNvSpPr>
          <p:nvPr>
            <p:ph idx="1"/>
          </p:nvPr>
        </p:nvSpPr>
        <p:spPr>
          <a:xfrm>
            <a:off x="33144" y="1484784"/>
            <a:ext cx="9144000" cy="5733256"/>
          </a:xfrm>
        </p:spPr>
        <p:txBody>
          <a:bodyPr>
            <a:noAutofit/>
          </a:bodyPr>
          <a:lstStyle/>
          <a:p>
            <a:r>
              <a:rPr lang="en-IN" sz="2400" dirty="0">
                <a:latin typeface="Bodoni MT" pitchFamily="18" charset="0"/>
              </a:rPr>
              <a:t>In some cases, it’s possible to </a:t>
            </a:r>
            <a:r>
              <a:rPr lang="en-IN" sz="2400" dirty="0" smtClean="0">
                <a:latin typeface="Bodoni MT" pitchFamily="18" charset="0"/>
              </a:rPr>
              <a:t>calculate </a:t>
            </a:r>
            <a:r>
              <a:rPr lang="en-IN" sz="2400" dirty="0">
                <a:latin typeface="Bodoni MT" pitchFamily="18" charset="0"/>
              </a:rPr>
              <a:t>an address </a:t>
            </a:r>
            <a:r>
              <a:rPr lang="en-IN" sz="2400" dirty="0" smtClean="0">
                <a:latin typeface="Bodoni MT" pitchFamily="18" charset="0"/>
              </a:rPr>
              <a:t>using two </a:t>
            </a:r>
            <a:r>
              <a:rPr lang="en-IN" sz="2400" dirty="0">
                <a:latin typeface="Bodoni MT" pitchFamily="18" charset="0"/>
              </a:rPr>
              <a:t>or three instructions, each of which contains part of the </a:t>
            </a:r>
            <a:r>
              <a:rPr lang="en-IN" sz="2400" dirty="0" smtClean="0">
                <a:latin typeface="Bodoni MT" pitchFamily="18" charset="0"/>
              </a:rPr>
              <a:t>address, and </a:t>
            </a:r>
            <a:r>
              <a:rPr lang="en-IN" sz="2400" dirty="0">
                <a:latin typeface="Bodoni MT" pitchFamily="18" charset="0"/>
              </a:rPr>
              <a:t>use bit manipulation to combine the parts into a full address. </a:t>
            </a:r>
            <a:endParaRPr lang="en-IN" sz="2400" dirty="0" smtClean="0">
              <a:latin typeface="Bodoni MT" pitchFamily="18" charset="0"/>
            </a:endParaRPr>
          </a:p>
          <a:p>
            <a:r>
              <a:rPr lang="en-IN" sz="2400" dirty="0" smtClean="0">
                <a:latin typeface="Bodoni MT" pitchFamily="18" charset="0"/>
              </a:rPr>
              <a:t>In this case</a:t>
            </a:r>
            <a:r>
              <a:rPr lang="en-IN" sz="2400" dirty="0">
                <a:latin typeface="Bodoni MT" pitchFamily="18" charset="0"/>
              </a:rPr>
              <a:t>, the linker has to be prepared to modify each of the </a:t>
            </a:r>
            <a:r>
              <a:rPr lang="en-IN" sz="2400" dirty="0" smtClean="0">
                <a:latin typeface="Bodoni MT" pitchFamily="18" charset="0"/>
              </a:rPr>
              <a:t>instructions, inserting </a:t>
            </a:r>
            <a:r>
              <a:rPr lang="en-IN" sz="2400" dirty="0">
                <a:latin typeface="Bodoni MT" pitchFamily="18" charset="0"/>
              </a:rPr>
              <a:t>some of the bits of the address into each instruction</a:t>
            </a:r>
            <a:r>
              <a:rPr lang="en-IN" sz="2400" dirty="0" smtClean="0">
                <a:latin typeface="Bodoni MT" pitchFamily="18" charset="0"/>
              </a:rPr>
              <a:t>.</a:t>
            </a:r>
          </a:p>
          <a:p>
            <a:endParaRPr lang="en-IN" sz="2400" dirty="0">
              <a:latin typeface="Bodoni MT" pitchFamily="18" charset="0"/>
            </a:endParaRPr>
          </a:p>
          <a:p>
            <a:r>
              <a:rPr lang="en-IN" sz="2400" dirty="0">
                <a:latin typeface="Bodoni MT" pitchFamily="18" charset="0"/>
              </a:rPr>
              <a:t>In other cases, all of the addresses used by a routine or group of </a:t>
            </a:r>
            <a:r>
              <a:rPr lang="en-IN" sz="2400" dirty="0" smtClean="0">
                <a:latin typeface="Bodoni MT" pitchFamily="18" charset="0"/>
              </a:rPr>
              <a:t>routines are </a:t>
            </a:r>
            <a:r>
              <a:rPr lang="en-IN" sz="2400" dirty="0">
                <a:latin typeface="Bodoni MT" pitchFamily="18" charset="0"/>
              </a:rPr>
              <a:t>placed in an array used as an ‘‘address pool’’, initialization code </a:t>
            </a:r>
            <a:r>
              <a:rPr lang="en-IN" sz="2400" dirty="0" smtClean="0">
                <a:latin typeface="Bodoni MT" pitchFamily="18" charset="0"/>
              </a:rPr>
              <a:t>sets one </a:t>
            </a:r>
            <a:r>
              <a:rPr lang="en-IN" sz="2400" dirty="0">
                <a:latin typeface="Bodoni MT" pitchFamily="18" charset="0"/>
              </a:rPr>
              <a:t>of the machine registers to point to that array, and code loads </a:t>
            </a:r>
            <a:r>
              <a:rPr lang="en-IN" sz="2400" dirty="0" smtClean="0">
                <a:latin typeface="Bodoni MT" pitchFamily="18" charset="0"/>
              </a:rPr>
              <a:t>pointers out </a:t>
            </a:r>
            <a:r>
              <a:rPr lang="en-IN" sz="2400" dirty="0">
                <a:latin typeface="Bodoni MT" pitchFamily="18" charset="0"/>
              </a:rPr>
              <a:t>of the address pool as needed using that register as a base register. </a:t>
            </a:r>
          </a:p>
        </p:txBody>
      </p:sp>
      <p:sp>
        <p:nvSpPr>
          <p:cNvPr id="6" name="Date Placeholder 5"/>
          <p:cNvSpPr>
            <a:spLocks noGrp="1"/>
          </p:cNvSpPr>
          <p:nvPr>
            <p:ph type="dt" sz="half" idx="10"/>
          </p:nvPr>
        </p:nvSpPr>
        <p:spPr/>
        <p:txBody>
          <a:bodyPr/>
          <a:lstStyle/>
          <a:p>
            <a:fld id="{7943425C-96F4-469E-8976-3FD27F98D45F}" type="datetime1">
              <a:rPr lang="en-IN" smtClean="0"/>
              <a:pPr/>
              <a:t>08-12-2014</a:t>
            </a:fld>
            <a:endParaRPr lang="en-IN"/>
          </a:p>
        </p:txBody>
      </p:sp>
      <p:sp>
        <p:nvSpPr>
          <p:cNvPr id="7" name="Slide Number Placeholder 6"/>
          <p:cNvSpPr>
            <a:spLocks noGrp="1"/>
          </p:cNvSpPr>
          <p:nvPr>
            <p:ph type="sldNum" sz="quarter" idx="12"/>
          </p:nvPr>
        </p:nvSpPr>
        <p:spPr/>
        <p:txBody>
          <a:bodyPr/>
          <a:lstStyle/>
          <a:p>
            <a:fld id="{09B13E0A-FB5E-4908-A983-F9B6C7985DC3}" type="slidenum">
              <a:rPr lang="en-IN" smtClean="0"/>
              <a:pPr/>
              <a:t>26</a:t>
            </a:fld>
            <a:endParaRPr lang="en-IN"/>
          </a:p>
        </p:txBody>
      </p:sp>
    </p:spTree>
    <p:extLst>
      <p:ext uri="{BB962C8B-B14F-4D97-AF65-F5344CB8AC3E}">
        <p14:creationId xmlns:p14="http://schemas.microsoft.com/office/powerpoint/2010/main" val="2916179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lstStyle/>
          <a:p>
            <a:pPr algn="l"/>
            <a:r>
              <a:rPr lang="en-IN" sz="3600" dirty="0" err="1" smtClean="0">
                <a:latin typeface="Algerian" pitchFamily="82" charset="0"/>
              </a:rPr>
              <a:t>Contd</a:t>
            </a:r>
            <a:r>
              <a:rPr lang="en-IN" sz="3600" dirty="0" smtClean="0">
                <a:latin typeface="Algerian" pitchFamily="82" charset="0"/>
              </a:rPr>
              <a:t>…</a:t>
            </a:r>
            <a:endParaRPr lang="en-IN" sz="3600" dirty="0">
              <a:latin typeface="Algerian" pitchFamily="82" charset="0"/>
            </a:endParaRPr>
          </a:p>
        </p:txBody>
      </p:sp>
      <p:sp>
        <p:nvSpPr>
          <p:cNvPr id="3" name="Content Placeholder 2"/>
          <p:cNvSpPr>
            <a:spLocks noGrp="1"/>
          </p:cNvSpPr>
          <p:nvPr>
            <p:ph idx="1"/>
          </p:nvPr>
        </p:nvSpPr>
        <p:spPr>
          <a:xfrm>
            <a:off x="107504" y="1196752"/>
            <a:ext cx="8928992" cy="5544616"/>
          </a:xfrm>
        </p:spPr>
        <p:txBody>
          <a:bodyPr/>
          <a:lstStyle/>
          <a:p>
            <a:r>
              <a:rPr lang="en-IN" sz="2400" dirty="0" smtClean="0">
                <a:latin typeface="Bodoni MT" pitchFamily="18" charset="0"/>
              </a:rPr>
              <a:t>The linker </a:t>
            </a:r>
            <a:r>
              <a:rPr lang="en-IN" sz="2400" dirty="0">
                <a:latin typeface="Bodoni MT" pitchFamily="18" charset="0"/>
              </a:rPr>
              <a:t>may have to create the array from all of the addresses used in a </a:t>
            </a:r>
            <a:r>
              <a:rPr lang="en-IN" sz="2400" dirty="0" smtClean="0">
                <a:latin typeface="Bodoni MT" pitchFamily="18" charset="0"/>
              </a:rPr>
              <a:t>program, then </a:t>
            </a:r>
            <a:r>
              <a:rPr lang="en-IN" sz="2400" dirty="0">
                <a:latin typeface="Bodoni MT" pitchFamily="18" charset="0"/>
              </a:rPr>
              <a:t>modify instructions that so that they refer to the </a:t>
            </a:r>
            <a:r>
              <a:rPr lang="en-IN" sz="2400" dirty="0" smtClean="0">
                <a:latin typeface="Bodoni MT" pitchFamily="18" charset="0"/>
              </a:rPr>
              <a:t>respective address pool </a:t>
            </a:r>
            <a:r>
              <a:rPr lang="en-IN" sz="2400" dirty="0">
                <a:latin typeface="Bodoni MT" pitchFamily="18" charset="0"/>
              </a:rPr>
              <a:t>entry</a:t>
            </a:r>
            <a:r>
              <a:rPr lang="en-IN" sz="2400" dirty="0" smtClean="0">
                <a:latin typeface="Bodoni MT" pitchFamily="18" charset="0"/>
              </a:rPr>
              <a:t>.</a:t>
            </a:r>
          </a:p>
          <a:p>
            <a:endParaRPr lang="en-IN" sz="2400" dirty="0">
              <a:latin typeface="Bodoni MT" pitchFamily="18" charset="0"/>
            </a:endParaRPr>
          </a:p>
          <a:p>
            <a:r>
              <a:rPr lang="en-IN" sz="2400" dirty="0">
                <a:latin typeface="Bodoni MT" pitchFamily="18" charset="0"/>
              </a:rPr>
              <a:t>Code might be required to be position independent (PIC) </a:t>
            </a:r>
          </a:p>
          <a:p>
            <a:pPr lvl="1"/>
            <a:r>
              <a:rPr lang="en-IN" sz="2400" dirty="0">
                <a:latin typeface="Bodoni MT" pitchFamily="18" charset="0"/>
              </a:rPr>
              <a:t>works regardless where library is loaded </a:t>
            </a:r>
          </a:p>
          <a:p>
            <a:pPr lvl="1"/>
            <a:r>
              <a:rPr lang="en-IN" sz="2400" dirty="0">
                <a:latin typeface="Bodoni MT" pitchFamily="18" charset="0"/>
              </a:rPr>
              <a:t>same library used at different addresses by </a:t>
            </a:r>
            <a:r>
              <a:rPr lang="en-IN" sz="2400" dirty="0" smtClean="0">
                <a:latin typeface="Bodoni MT" pitchFamily="18" charset="0"/>
              </a:rPr>
              <a:t>processes</a:t>
            </a:r>
          </a:p>
          <a:p>
            <a:pPr marL="457200" lvl="1" indent="0">
              <a:buNone/>
            </a:pPr>
            <a:endParaRPr lang="en-IN" sz="2400" dirty="0">
              <a:latin typeface="Bodoni MT" pitchFamily="18" charset="0"/>
            </a:endParaRPr>
          </a:p>
          <a:p>
            <a:r>
              <a:rPr lang="en-IN" sz="2400" dirty="0">
                <a:latin typeface="Bodoni MT" pitchFamily="18" charset="0"/>
              </a:rPr>
              <a:t>Linkers generally have to provide extra tricks to support that, separating out the parts of </a:t>
            </a:r>
            <a:r>
              <a:rPr lang="en-IN" sz="2400" dirty="0" smtClean="0">
                <a:latin typeface="Bodoni MT" pitchFamily="18" charset="0"/>
              </a:rPr>
              <a:t>the program </a:t>
            </a:r>
            <a:r>
              <a:rPr lang="en-IN" sz="2400" dirty="0">
                <a:latin typeface="Bodoni MT" pitchFamily="18" charset="0"/>
              </a:rPr>
              <a:t>that can’t be made position independent, and arranging for </a:t>
            </a:r>
            <a:r>
              <a:rPr lang="en-IN" sz="2400" dirty="0" smtClean="0">
                <a:latin typeface="Bodoni MT" pitchFamily="18" charset="0"/>
              </a:rPr>
              <a:t>the two </a:t>
            </a:r>
            <a:r>
              <a:rPr lang="en-IN" sz="2400" dirty="0">
                <a:latin typeface="Bodoni MT" pitchFamily="18" charset="0"/>
              </a:rPr>
              <a:t>parts to communicate.</a:t>
            </a:r>
          </a:p>
          <a:p>
            <a:endParaRPr lang="en-IN" sz="2400" dirty="0">
              <a:latin typeface="Bodoni MT" pitchFamily="18" charset="0"/>
            </a:endParaRPr>
          </a:p>
          <a:p>
            <a:endParaRPr lang="en-IN" sz="2400" dirty="0">
              <a:latin typeface="Bodoni MT" pitchFamily="18" charset="0"/>
            </a:endParaRPr>
          </a:p>
        </p:txBody>
      </p:sp>
      <p:sp>
        <p:nvSpPr>
          <p:cNvPr id="6" name="Date Placeholder 5"/>
          <p:cNvSpPr>
            <a:spLocks noGrp="1"/>
          </p:cNvSpPr>
          <p:nvPr>
            <p:ph type="dt" sz="half" idx="10"/>
          </p:nvPr>
        </p:nvSpPr>
        <p:spPr/>
        <p:txBody>
          <a:bodyPr/>
          <a:lstStyle/>
          <a:p>
            <a:fld id="{401DF217-0B52-4C02-8539-DA1F7EE97688}" type="datetime1">
              <a:rPr lang="en-IN" smtClean="0"/>
              <a:pPr/>
              <a:t>08-12-2014</a:t>
            </a:fld>
            <a:endParaRPr lang="en-IN"/>
          </a:p>
        </p:txBody>
      </p:sp>
      <p:sp>
        <p:nvSpPr>
          <p:cNvPr id="7" name="Slide Number Placeholder 6"/>
          <p:cNvSpPr>
            <a:spLocks noGrp="1"/>
          </p:cNvSpPr>
          <p:nvPr>
            <p:ph type="sldNum" sz="quarter" idx="12"/>
          </p:nvPr>
        </p:nvSpPr>
        <p:spPr/>
        <p:txBody>
          <a:bodyPr/>
          <a:lstStyle/>
          <a:p>
            <a:fld id="{09B13E0A-FB5E-4908-A983-F9B6C7985DC3}" type="slidenum">
              <a:rPr lang="en-IN" smtClean="0"/>
              <a:pPr/>
              <a:t>27</a:t>
            </a:fld>
            <a:endParaRPr lang="en-IN"/>
          </a:p>
        </p:txBody>
      </p:sp>
    </p:spTree>
    <p:extLst>
      <p:ext uri="{BB962C8B-B14F-4D97-AF65-F5344CB8AC3E}">
        <p14:creationId xmlns:p14="http://schemas.microsoft.com/office/powerpoint/2010/main" val="24840308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Algerian" pitchFamily="82" charset="0"/>
              </a:rPr>
              <a:t>Linker Command Languages</a:t>
            </a:r>
            <a:endParaRPr lang="en-US" sz="4000" dirty="0">
              <a:latin typeface="Algerian" pitchFamily="82"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Every linker has some sort of command language to control the linking process.</a:t>
            </a:r>
          </a:p>
          <a:p>
            <a:r>
              <a:rPr lang="en-US" sz="2800" dirty="0" smtClean="0">
                <a:latin typeface="Times New Roman" pitchFamily="18" charset="0"/>
                <a:cs typeface="Times New Roman" pitchFamily="18" charset="0"/>
              </a:rPr>
              <a:t>The linker needs the list of object files and libraries to link.</a:t>
            </a:r>
          </a:p>
          <a:p>
            <a:r>
              <a:rPr lang="en-US" sz="2800" dirty="0" smtClean="0">
                <a:latin typeface="Times New Roman" pitchFamily="18" charset="0"/>
                <a:cs typeface="Times New Roman" pitchFamily="18" charset="0"/>
              </a:rPr>
              <a:t>In linkers that support multiple code and data segments, a linker command language can specify the order in which segments are to be linked.</a:t>
            </a: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3A557B9-FE31-417C-8EAD-E5F52C2AA1DF}" type="datetime1">
              <a:rPr lang="en-IN" smtClean="0"/>
              <a:pPr/>
              <a:t>08-12-2014</a:t>
            </a:fld>
            <a:endParaRPr lang="en-IN"/>
          </a:p>
        </p:txBody>
      </p:sp>
      <p:sp>
        <p:nvSpPr>
          <p:cNvPr id="5" name="Slide Number Placeholder 4"/>
          <p:cNvSpPr>
            <a:spLocks noGrp="1"/>
          </p:cNvSpPr>
          <p:nvPr>
            <p:ph type="sldNum" sz="quarter" idx="12"/>
          </p:nvPr>
        </p:nvSpPr>
        <p:spPr/>
        <p:txBody>
          <a:bodyPr/>
          <a:lstStyle/>
          <a:p>
            <a:fld id="{09B13E0A-FB5E-4908-A983-F9B6C7985DC3}" type="slidenum">
              <a:rPr lang="en-IN" smtClean="0"/>
              <a:pPr/>
              <a:t>28</a:t>
            </a:fld>
            <a:endParaRPr lang="en-IN"/>
          </a:p>
        </p:txBody>
      </p:sp>
    </p:spTree>
    <p:extLst>
      <p:ext uri="{BB962C8B-B14F-4D97-AF65-F5344CB8AC3E}">
        <p14:creationId xmlns:p14="http://schemas.microsoft.com/office/powerpoint/2010/main" val="37736755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24744"/>
            <a:ext cx="8229600" cy="5440363"/>
          </a:xfrm>
        </p:spPr>
        <p:txBody>
          <a:bodyPr>
            <a:normAutofit/>
          </a:bodyPr>
          <a:lstStyle/>
          <a:p>
            <a:r>
              <a:rPr lang="en-US" sz="2800" dirty="0">
                <a:latin typeface="Times New Roman" pitchFamily="18" charset="0"/>
                <a:cs typeface="Times New Roman" pitchFamily="18" charset="0"/>
              </a:rPr>
              <a:t>There are </a:t>
            </a:r>
            <a:r>
              <a:rPr lang="en-US" sz="2800" dirty="0" smtClean="0">
                <a:latin typeface="Times New Roman" pitchFamily="18" charset="0"/>
                <a:cs typeface="Times New Roman" pitchFamily="18" charset="0"/>
              </a:rPr>
              <a:t>common </a:t>
            </a:r>
            <a:r>
              <a:rPr lang="en-US" sz="2800" dirty="0">
                <a:latin typeface="Times New Roman" pitchFamily="18" charset="0"/>
                <a:cs typeface="Times New Roman" pitchFamily="18" charset="0"/>
              </a:rPr>
              <a:t>techniques to pass commands to a </a:t>
            </a:r>
            <a:r>
              <a:rPr lang="en-US" sz="2800" dirty="0" smtClean="0">
                <a:latin typeface="Times New Roman" pitchFamily="18" charset="0"/>
                <a:cs typeface="Times New Roman" pitchFamily="18" charset="0"/>
              </a:rPr>
              <a:t>linker,</a:t>
            </a:r>
          </a:p>
          <a:p>
            <a:pPr>
              <a:buNone/>
            </a:pPr>
            <a:r>
              <a:rPr lang="en-US" sz="2800" dirty="0" smtClean="0">
                <a:latin typeface="Times New Roman" pitchFamily="18" charset="0"/>
                <a:cs typeface="Times New Roman" pitchFamily="18" charset="0"/>
              </a:rPr>
              <a:t>Command Line:</a:t>
            </a:r>
          </a:p>
          <a:p>
            <a:r>
              <a:rPr lang="en-US" sz="2800" dirty="0" smtClean="0">
                <a:latin typeface="Times New Roman" pitchFamily="18" charset="0"/>
                <a:cs typeface="Times New Roman" pitchFamily="18" charset="0"/>
              </a:rPr>
              <a:t>It is used to direct the linker to read commands from a file.</a:t>
            </a:r>
          </a:p>
          <a:p>
            <a:pPr>
              <a:buNone/>
            </a:pPr>
            <a:r>
              <a:rPr lang="en-US" sz="2800" i="1" dirty="0">
                <a:latin typeface="Times New Roman" pitchFamily="18" charset="0"/>
                <a:cs typeface="Times New Roman" pitchFamily="18" charset="0"/>
              </a:rPr>
              <a:t>Embedded in object files</a:t>
            </a:r>
            <a:r>
              <a:rPr lang="en-US" sz="2800" i="1" dirty="0" smtClean="0">
                <a:latin typeface="Times New Roman" pitchFamily="18" charset="0"/>
                <a:cs typeface="Times New Roman" pitchFamily="18" charset="0"/>
              </a:rPr>
              <a:t>:</a:t>
            </a:r>
          </a:p>
          <a:p>
            <a:r>
              <a:rPr lang="en-US" sz="2800" dirty="0">
                <a:latin typeface="Times New Roman" pitchFamily="18" charset="0"/>
                <a:cs typeface="Times New Roman" pitchFamily="18" charset="0"/>
              </a:rPr>
              <a:t>L</a:t>
            </a:r>
            <a:r>
              <a:rPr lang="en-US" sz="2800" dirty="0" smtClean="0">
                <a:latin typeface="Times New Roman" pitchFamily="18" charset="0"/>
                <a:cs typeface="Times New Roman" pitchFamily="18" charset="0"/>
              </a:rPr>
              <a:t>inker </a:t>
            </a:r>
            <a:r>
              <a:rPr lang="en-US" sz="2800" dirty="0">
                <a:latin typeface="Times New Roman" pitchFamily="18" charset="0"/>
                <a:cs typeface="Times New Roman" pitchFamily="18" charset="0"/>
              </a:rPr>
              <a:t>commands to be embedded inside </a:t>
            </a:r>
            <a:r>
              <a:rPr lang="en-US" sz="2800" dirty="0" smtClean="0">
                <a:latin typeface="Times New Roman" pitchFamily="18" charset="0"/>
                <a:cs typeface="Times New Roman" pitchFamily="18" charset="0"/>
              </a:rPr>
              <a:t>object files.</a:t>
            </a:r>
          </a:p>
          <a:p>
            <a:r>
              <a:rPr lang="en-US" sz="2800" dirty="0">
                <a:latin typeface="Times New Roman" pitchFamily="18" charset="0"/>
                <a:cs typeface="Times New Roman" pitchFamily="18" charset="0"/>
              </a:rPr>
              <a:t>This permits a compiler to pass any options needed to link </a:t>
            </a:r>
            <a:r>
              <a:rPr lang="en-US" sz="2800" dirty="0" smtClean="0">
                <a:latin typeface="Times New Roman" pitchFamily="18" charset="0"/>
                <a:cs typeface="Times New Roman" pitchFamily="18" charset="0"/>
              </a:rPr>
              <a:t>an object </a:t>
            </a:r>
            <a:r>
              <a:rPr lang="en-US" sz="2800" dirty="0">
                <a:latin typeface="Times New Roman" pitchFamily="18" charset="0"/>
                <a:cs typeface="Times New Roman" pitchFamily="18" charset="0"/>
              </a:rPr>
              <a:t>file in the file itself.</a:t>
            </a: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4698B62D-3A9B-486A-A40D-CF20B02AFE8A}" type="datetime1">
              <a:rPr lang="en-IN" smtClean="0"/>
              <a:pPr/>
              <a:t>08-12-2014</a:t>
            </a:fld>
            <a:endParaRPr lang="en-IN"/>
          </a:p>
        </p:txBody>
      </p:sp>
      <p:sp>
        <p:nvSpPr>
          <p:cNvPr id="4" name="Slide Number Placeholder 3"/>
          <p:cNvSpPr>
            <a:spLocks noGrp="1"/>
          </p:cNvSpPr>
          <p:nvPr>
            <p:ph type="sldNum" sz="quarter" idx="12"/>
          </p:nvPr>
        </p:nvSpPr>
        <p:spPr/>
        <p:txBody>
          <a:bodyPr/>
          <a:lstStyle/>
          <a:p>
            <a:fld id="{09B13E0A-FB5E-4908-A983-F9B6C7985DC3}" type="slidenum">
              <a:rPr lang="en-IN" smtClean="0"/>
              <a:pPr/>
              <a:t>29</a:t>
            </a:fld>
            <a:endParaRPr lang="en-IN"/>
          </a:p>
        </p:txBody>
      </p:sp>
    </p:spTree>
    <p:extLst>
      <p:ext uri="{BB962C8B-B14F-4D97-AF65-F5344CB8AC3E}">
        <p14:creationId xmlns:p14="http://schemas.microsoft.com/office/powerpoint/2010/main" val="2487707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lgerian" pitchFamily="82" charset="0"/>
              </a:rPr>
              <a:t>Agenda</a:t>
            </a:r>
            <a:endParaRPr lang="en-IN" dirty="0">
              <a:latin typeface="Algerian" pitchFamily="82" charset="0"/>
            </a:endParaRPr>
          </a:p>
        </p:txBody>
      </p:sp>
      <p:sp>
        <p:nvSpPr>
          <p:cNvPr id="3" name="Content Placeholder 2"/>
          <p:cNvSpPr>
            <a:spLocks noGrp="1"/>
          </p:cNvSpPr>
          <p:nvPr>
            <p:ph idx="1"/>
          </p:nvPr>
        </p:nvSpPr>
        <p:spPr>
          <a:xfrm>
            <a:off x="428596" y="1428736"/>
            <a:ext cx="8229600" cy="4525963"/>
          </a:xfrm>
        </p:spPr>
        <p:txBody>
          <a:bodyPr>
            <a:normAutofit fontScale="92500" lnSpcReduction="10000"/>
          </a:bodyPr>
          <a:lstStyle/>
          <a:p>
            <a:r>
              <a:rPr lang="en-US" dirty="0" smtClean="0">
                <a:latin typeface="Perpetua" pitchFamily="18" charset="0"/>
                <a:cs typeface="Times New Roman" pitchFamily="18" charset="0"/>
              </a:rPr>
              <a:t>Linking</a:t>
            </a:r>
          </a:p>
          <a:p>
            <a:r>
              <a:rPr lang="en-US" dirty="0" smtClean="0">
                <a:latin typeface="Perpetua" pitchFamily="18" charset="0"/>
                <a:cs typeface="Times New Roman" pitchFamily="18" charset="0"/>
              </a:rPr>
              <a:t>Linker</a:t>
            </a:r>
          </a:p>
          <a:p>
            <a:r>
              <a:rPr lang="en-US" dirty="0" smtClean="0">
                <a:latin typeface="Perpetua" pitchFamily="18" charset="0"/>
                <a:cs typeface="Times New Roman" pitchFamily="18" charset="0"/>
              </a:rPr>
              <a:t>Historical Perspective</a:t>
            </a:r>
          </a:p>
          <a:p>
            <a:r>
              <a:rPr lang="en-US" dirty="0" smtClean="0">
                <a:latin typeface="Perpetua" pitchFamily="18" charset="0"/>
                <a:cs typeface="Times New Roman" pitchFamily="18" charset="0"/>
              </a:rPr>
              <a:t>Linker </a:t>
            </a:r>
            <a:r>
              <a:rPr lang="en-US" dirty="0" err="1" smtClean="0">
                <a:latin typeface="Perpetua" pitchFamily="18" charset="0"/>
                <a:cs typeface="Times New Roman" pitchFamily="18" charset="0"/>
              </a:rPr>
              <a:t>vs</a:t>
            </a:r>
            <a:r>
              <a:rPr lang="en-US" dirty="0" smtClean="0">
                <a:latin typeface="Perpetua" pitchFamily="18" charset="0"/>
                <a:cs typeface="Times New Roman" pitchFamily="18" charset="0"/>
              </a:rPr>
              <a:t> Loader</a:t>
            </a:r>
          </a:p>
          <a:p>
            <a:r>
              <a:rPr lang="en-US" dirty="0" smtClean="0">
                <a:latin typeface="Perpetua" pitchFamily="18" charset="0"/>
                <a:cs typeface="Times New Roman" pitchFamily="18" charset="0"/>
              </a:rPr>
              <a:t>Linking Process</a:t>
            </a:r>
          </a:p>
          <a:p>
            <a:pPr lvl="1"/>
            <a:r>
              <a:rPr lang="en-US" dirty="0" smtClean="0">
                <a:latin typeface="Perpetua" pitchFamily="18" charset="0"/>
                <a:cs typeface="Times New Roman" pitchFamily="18" charset="0"/>
              </a:rPr>
              <a:t>Two pass Linking</a:t>
            </a:r>
          </a:p>
          <a:p>
            <a:r>
              <a:rPr lang="en-US" dirty="0" smtClean="0">
                <a:latin typeface="Perpetua" pitchFamily="18" charset="0"/>
                <a:cs typeface="Times New Roman" pitchFamily="18" charset="0"/>
              </a:rPr>
              <a:t>Object Code Libraries</a:t>
            </a:r>
          </a:p>
          <a:p>
            <a:r>
              <a:rPr lang="en-US" dirty="0" smtClean="0">
                <a:latin typeface="Perpetua" pitchFamily="18" charset="0"/>
                <a:cs typeface="Times New Roman" pitchFamily="18" charset="0"/>
              </a:rPr>
              <a:t>Relocation and Code modification</a:t>
            </a:r>
          </a:p>
          <a:p>
            <a:r>
              <a:rPr lang="en-US" dirty="0" smtClean="0">
                <a:latin typeface="Perpetua" pitchFamily="18" charset="0"/>
                <a:cs typeface="Times New Roman" pitchFamily="18" charset="0"/>
              </a:rPr>
              <a:t>Linking an Example</a:t>
            </a:r>
          </a:p>
          <a:p>
            <a:endParaRPr lang="en-US" dirty="0" smtClean="0">
              <a:latin typeface="Perpetua" pitchFamily="18" charset="0"/>
              <a:cs typeface="Times New Roman" pitchFamily="18" charset="0"/>
            </a:endParaRPr>
          </a:p>
          <a:p>
            <a:endParaRPr lang="en-US" dirty="0" smtClean="0">
              <a:latin typeface="Perpetua" pitchFamily="18" charset="0"/>
              <a:cs typeface="Times New Roman" pitchFamily="18" charset="0"/>
            </a:endParaRPr>
          </a:p>
          <a:p>
            <a:endParaRPr lang="en-IN" dirty="0">
              <a:latin typeface="Perpetua" pitchFamily="18" charset="0"/>
              <a:cs typeface="Times New Roman" pitchFamily="18" charset="0"/>
            </a:endParaRPr>
          </a:p>
        </p:txBody>
      </p:sp>
      <p:sp>
        <p:nvSpPr>
          <p:cNvPr id="4" name="Date Placeholder 3"/>
          <p:cNvSpPr>
            <a:spLocks noGrp="1"/>
          </p:cNvSpPr>
          <p:nvPr>
            <p:ph type="dt" sz="half" idx="10"/>
          </p:nvPr>
        </p:nvSpPr>
        <p:spPr/>
        <p:txBody>
          <a:bodyPr/>
          <a:lstStyle/>
          <a:p>
            <a:fld id="{C0DD23ED-2422-4D96-BE39-0EC60084BB86}" type="datetime1">
              <a:rPr lang="en-IN" smtClean="0"/>
              <a:pPr/>
              <a:t>08-12-2014</a:t>
            </a:fld>
            <a:endParaRPr lang="en-IN"/>
          </a:p>
        </p:txBody>
      </p:sp>
      <p:sp>
        <p:nvSpPr>
          <p:cNvPr id="5" name="Slide Number Placeholder 4"/>
          <p:cNvSpPr>
            <a:spLocks noGrp="1"/>
          </p:cNvSpPr>
          <p:nvPr>
            <p:ph type="sldNum" sz="quarter" idx="12"/>
          </p:nvPr>
        </p:nvSpPr>
        <p:spPr/>
        <p:txBody>
          <a:bodyPr/>
          <a:lstStyle/>
          <a:p>
            <a:fld id="{09B13E0A-FB5E-4908-A983-F9B6C7985DC3}" type="slidenum">
              <a:rPr lang="en-IN" smtClean="0"/>
              <a:pPr/>
              <a:t>3</a:t>
            </a:fld>
            <a:endParaRPr lang="en-IN"/>
          </a:p>
        </p:txBody>
      </p:sp>
    </p:spTree>
    <p:extLst>
      <p:ext uri="{BB962C8B-B14F-4D97-AF65-F5344CB8AC3E}">
        <p14:creationId xmlns:p14="http://schemas.microsoft.com/office/powerpoint/2010/main" val="1480399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err="1" smtClean="0">
                <a:latin typeface="Algerian" pitchFamily="82" charset="0"/>
              </a:rPr>
              <a:t>Contd</a:t>
            </a:r>
            <a:r>
              <a:rPr lang="en-US" sz="4000" dirty="0" smtClean="0">
                <a:latin typeface="Algerian" pitchFamily="82" charset="0"/>
              </a:rPr>
              <a:t>…</a:t>
            </a:r>
            <a:endParaRPr lang="en-US" sz="4000" dirty="0">
              <a:latin typeface="Algerian" pitchFamily="82" charset="0"/>
            </a:endParaRPr>
          </a:p>
        </p:txBody>
      </p:sp>
      <p:sp>
        <p:nvSpPr>
          <p:cNvPr id="3" name="Content Placeholder 2"/>
          <p:cNvSpPr>
            <a:spLocks noGrp="1"/>
          </p:cNvSpPr>
          <p:nvPr>
            <p:ph idx="1"/>
          </p:nvPr>
        </p:nvSpPr>
        <p:spPr/>
        <p:txBody>
          <a:bodyPr/>
          <a:lstStyle/>
          <a:p>
            <a:pPr>
              <a:buNone/>
            </a:pPr>
            <a:r>
              <a:rPr lang="en-US" sz="2800" i="1" dirty="0">
                <a:latin typeface="Times New Roman" pitchFamily="18" charset="0"/>
                <a:cs typeface="Times New Roman" pitchFamily="18" charset="0"/>
              </a:rPr>
              <a:t>Separate configuration language</a:t>
            </a:r>
            <a:r>
              <a:rPr lang="en-US" sz="2800" i="1"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The linkers </a:t>
            </a:r>
            <a:r>
              <a:rPr lang="en-US" sz="2800" dirty="0">
                <a:latin typeface="Times New Roman" pitchFamily="18" charset="0"/>
                <a:cs typeface="Times New Roman" pitchFamily="18" charset="0"/>
              </a:rPr>
              <a:t>have a full </a:t>
            </a:r>
            <a:r>
              <a:rPr lang="en-US" sz="2800" dirty="0" smtClean="0">
                <a:latin typeface="Times New Roman" pitchFamily="18" charset="0"/>
                <a:cs typeface="Times New Roman" pitchFamily="18" charset="0"/>
              </a:rPr>
              <a:t>fledged configuration </a:t>
            </a:r>
            <a:r>
              <a:rPr lang="en-US" sz="2800" dirty="0">
                <a:latin typeface="Times New Roman" pitchFamily="18" charset="0"/>
                <a:cs typeface="Times New Roman" pitchFamily="18" charset="0"/>
              </a:rPr>
              <a:t>language to control linking.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GNU linker, </a:t>
            </a:r>
            <a:r>
              <a:rPr lang="en-US" sz="2800" dirty="0" smtClean="0">
                <a:latin typeface="Times New Roman" pitchFamily="18" charset="0"/>
                <a:cs typeface="Times New Roman" pitchFamily="18" charset="0"/>
              </a:rPr>
              <a:t>which can </a:t>
            </a:r>
            <a:r>
              <a:rPr lang="en-US" sz="2800" dirty="0">
                <a:latin typeface="Times New Roman" pitchFamily="18" charset="0"/>
                <a:cs typeface="Times New Roman" pitchFamily="18" charset="0"/>
              </a:rPr>
              <a:t>handle an enormous range of object file formats, machine </a:t>
            </a:r>
            <a:r>
              <a:rPr lang="en-US" sz="2800" dirty="0" smtClean="0">
                <a:latin typeface="Times New Roman" pitchFamily="18" charset="0"/>
                <a:cs typeface="Times New Roman" pitchFamily="18" charset="0"/>
              </a:rPr>
              <a:t>architectures, and </a:t>
            </a:r>
            <a:r>
              <a:rPr lang="en-US" sz="2800" dirty="0">
                <a:latin typeface="Times New Roman" pitchFamily="18" charset="0"/>
                <a:cs typeface="Times New Roman" pitchFamily="18" charset="0"/>
              </a:rPr>
              <a:t>address space conventions</a:t>
            </a:r>
          </a:p>
        </p:txBody>
      </p:sp>
      <p:sp>
        <p:nvSpPr>
          <p:cNvPr id="4" name="Date Placeholder 3"/>
          <p:cNvSpPr>
            <a:spLocks noGrp="1"/>
          </p:cNvSpPr>
          <p:nvPr>
            <p:ph type="dt" sz="half" idx="10"/>
          </p:nvPr>
        </p:nvSpPr>
        <p:spPr/>
        <p:txBody>
          <a:bodyPr/>
          <a:lstStyle/>
          <a:p>
            <a:fld id="{5E6E9B24-C751-42B4-ADDE-5741B7662D3D}" type="datetime1">
              <a:rPr lang="en-IN" smtClean="0"/>
              <a:pPr/>
              <a:t>08-12-2014</a:t>
            </a:fld>
            <a:endParaRPr lang="en-IN"/>
          </a:p>
        </p:txBody>
      </p:sp>
      <p:sp>
        <p:nvSpPr>
          <p:cNvPr id="5" name="Slide Number Placeholder 4"/>
          <p:cNvSpPr>
            <a:spLocks noGrp="1"/>
          </p:cNvSpPr>
          <p:nvPr>
            <p:ph type="sldNum" sz="quarter" idx="12"/>
          </p:nvPr>
        </p:nvSpPr>
        <p:spPr/>
        <p:txBody>
          <a:bodyPr/>
          <a:lstStyle/>
          <a:p>
            <a:fld id="{09B13E0A-FB5E-4908-A983-F9B6C7985DC3}" type="slidenum">
              <a:rPr lang="en-IN" smtClean="0"/>
              <a:pPr/>
              <a:t>30</a:t>
            </a:fld>
            <a:endParaRPr lang="en-IN"/>
          </a:p>
        </p:txBody>
      </p:sp>
    </p:spTree>
    <p:extLst>
      <p:ext uri="{BB962C8B-B14F-4D97-AF65-F5344CB8AC3E}">
        <p14:creationId xmlns:p14="http://schemas.microsoft.com/office/powerpoint/2010/main" val="6175152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latin typeface="Algerian" pitchFamily="82" charset="0"/>
              </a:rPr>
              <a:t>An Example From C Language</a:t>
            </a:r>
            <a:endParaRPr lang="en-US" sz="3600" dirty="0">
              <a:latin typeface="Algerian" pitchFamily="82" charset="0"/>
            </a:endParaRPr>
          </a:p>
        </p:txBody>
      </p:sp>
      <p:sp>
        <p:nvSpPr>
          <p:cNvPr id="3" name="Content Placeholder 2"/>
          <p:cNvSpPr>
            <a:spLocks noGrp="1"/>
          </p:cNvSpPr>
          <p:nvPr>
            <p:ph idx="1"/>
          </p:nvPr>
        </p:nvSpPr>
        <p:spPr>
          <a:xfrm>
            <a:off x="457200" y="1676400"/>
            <a:ext cx="8229600" cy="4449763"/>
          </a:xfrm>
        </p:spPr>
        <p:txBody>
          <a:bodyPr>
            <a:normAutofit/>
          </a:bodyPr>
          <a:lstStyle/>
          <a:p>
            <a:r>
              <a:rPr lang="en-US" sz="2800" dirty="0" smtClean="0">
                <a:latin typeface="Times New Roman" pitchFamily="18" charset="0"/>
                <a:cs typeface="Times New Roman" pitchFamily="18" charset="0"/>
              </a:rPr>
              <a:t>A pair of C language source files, </a:t>
            </a:r>
            <a:r>
              <a:rPr lang="en-US" sz="2800" b="1" dirty="0" err="1" smtClean="0">
                <a:latin typeface="Times New Roman" pitchFamily="18" charset="0"/>
                <a:cs typeface="Times New Roman" pitchFamily="18" charset="0"/>
              </a:rPr>
              <a:t>m.c</a:t>
            </a:r>
            <a:r>
              <a:rPr lang="en-US" sz="2800" dirty="0" smtClean="0">
                <a:latin typeface="Times New Roman" pitchFamily="18" charset="0"/>
                <a:cs typeface="Times New Roman" pitchFamily="18" charset="0"/>
              </a:rPr>
              <a:t> with a main program that calls a routine named a, and </a:t>
            </a:r>
            <a:r>
              <a:rPr lang="en-US" sz="2800" b="1" dirty="0" err="1" smtClean="0">
                <a:latin typeface="Times New Roman" pitchFamily="18" charset="0"/>
                <a:cs typeface="Times New Roman" pitchFamily="18" charset="0"/>
              </a:rPr>
              <a:t>a.c</a:t>
            </a:r>
            <a:r>
              <a:rPr lang="en-US" sz="2800" dirty="0" smtClean="0">
                <a:latin typeface="Times New Roman" pitchFamily="18" charset="0"/>
                <a:cs typeface="Times New Roman" pitchFamily="18" charset="0"/>
              </a:rPr>
              <a:t> that contains the routine with a call to the library routines </a:t>
            </a:r>
            <a:r>
              <a:rPr lang="en-US" sz="2800" dirty="0" err="1" smtClean="0">
                <a:latin typeface="Times New Roman" pitchFamily="18" charset="0"/>
                <a:cs typeface="Times New Roman" pitchFamily="18" charset="0"/>
              </a:rPr>
              <a:t>strlen</a:t>
            </a:r>
            <a:r>
              <a:rPr lang="en-US" sz="2800" dirty="0" smtClean="0">
                <a:latin typeface="Times New Roman" pitchFamily="18" charset="0"/>
                <a:cs typeface="Times New Roman" pitchFamily="18" charset="0"/>
              </a:rPr>
              <a:t> and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When the source file compiles at the time the object file create.</a:t>
            </a:r>
          </a:p>
          <a:p>
            <a:r>
              <a:rPr lang="en-US" sz="2800" dirty="0" smtClean="0">
                <a:latin typeface="Times New Roman" pitchFamily="18" charset="0"/>
                <a:cs typeface="Times New Roman" pitchFamily="18" charset="0"/>
              </a:rPr>
              <a:t>Each object file contain </a:t>
            </a:r>
            <a:r>
              <a:rPr lang="en-US" sz="2800" dirty="0" err="1" smtClean="0">
                <a:latin typeface="Times New Roman" pitchFamily="18" charset="0"/>
                <a:cs typeface="Times New Roman" pitchFamily="18" charset="0"/>
              </a:rPr>
              <a:t>atleast</a:t>
            </a:r>
            <a:r>
              <a:rPr lang="en-US" sz="2800" dirty="0" smtClean="0">
                <a:latin typeface="Times New Roman" pitchFamily="18" charset="0"/>
                <a:cs typeface="Times New Roman" pitchFamily="18" charset="0"/>
              </a:rPr>
              <a:t> one symbol table.</a:t>
            </a:r>
          </a:p>
          <a:p>
            <a:pPr>
              <a:buNone/>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0B1D411-A12D-4202-9AF1-D0AB297C09F6}" type="datetime1">
              <a:rPr lang="en-IN" smtClean="0"/>
              <a:pPr/>
              <a:t>08-12-2014</a:t>
            </a:fld>
            <a:endParaRPr lang="en-IN"/>
          </a:p>
        </p:txBody>
      </p:sp>
      <p:sp>
        <p:nvSpPr>
          <p:cNvPr id="5" name="Slide Number Placeholder 4"/>
          <p:cNvSpPr>
            <a:spLocks noGrp="1"/>
          </p:cNvSpPr>
          <p:nvPr>
            <p:ph type="sldNum" sz="quarter" idx="12"/>
          </p:nvPr>
        </p:nvSpPr>
        <p:spPr/>
        <p:txBody>
          <a:bodyPr/>
          <a:lstStyle/>
          <a:p>
            <a:fld id="{09B13E0A-FB5E-4908-A983-F9B6C7985DC3}" type="slidenum">
              <a:rPr lang="en-IN" smtClean="0"/>
              <a:pPr/>
              <a:t>31</a:t>
            </a:fld>
            <a:endParaRPr lang="en-IN"/>
          </a:p>
        </p:txBody>
      </p:sp>
    </p:spTree>
    <p:extLst>
      <p:ext uri="{BB962C8B-B14F-4D97-AF65-F5344CB8AC3E}">
        <p14:creationId xmlns:p14="http://schemas.microsoft.com/office/powerpoint/2010/main" val="27449728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Line 3"/>
          <p:cNvSpPr>
            <a:spLocks noChangeShapeType="1"/>
          </p:cNvSpPr>
          <p:nvPr/>
        </p:nvSpPr>
        <p:spPr bwMode="auto">
          <a:xfrm>
            <a:off x="2819400" y="1981200"/>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194564" name="Rectangle 4"/>
          <p:cNvSpPr>
            <a:spLocks noChangeArrowheads="1"/>
          </p:cNvSpPr>
          <p:nvPr/>
        </p:nvSpPr>
        <p:spPr bwMode="auto">
          <a:xfrm>
            <a:off x="2286000" y="3733800"/>
            <a:ext cx="2971800" cy="392113"/>
          </a:xfrm>
          <a:prstGeom prst="rect">
            <a:avLst/>
          </a:prstGeom>
          <a:solidFill>
            <a:srgbClr val="00FFFF"/>
          </a:solidFill>
          <a:ln w="28575">
            <a:solidFill>
              <a:schemeClr val="tx1"/>
            </a:solidFill>
            <a:miter lim="800000"/>
            <a:headEnd/>
            <a:tailEnd/>
          </a:ln>
          <a:effectLst/>
        </p:spPr>
        <p:txBody>
          <a:bodyPr lIns="90487" tIns="44450" rIns="90487" bIns="44450">
            <a:spAutoFit/>
          </a:bodyPr>
          <a:lstStyle/>
          <a:p>
            <a:pPr algn="ctr">
              <a:lnSpc>
                <a:spcPct val="100000"/>
              </a:lnSpc>
              <a:spcBef>
                <a:spcPct val="0"/>
              </a:spcBef>
            </a:pPr>
            <a:r>
              <a:rPr lang="en-US">
                <a:latin typeface="Helvetica" pitchFamily="34" charset="0"/>
              </a:rPr>
              <a:t>Linker (ld)</a:t>
            </a:r>
          </a:p>
        </p:txBody>
      </p:sp>
      <p:sp>
        <p:nvSpPr>
          <p:cNvPr id="194565" name="Rectangle 5"/>
          <p:cNvSpPr>
            <a:spLocks noChangeArrowheads="1"/>
          </p:cNvSpPr>
          <p:nvPr/>
        </p:nvSpPr>
        <p:spPr bwMode="auto">
          <a:xfrm>
            <a:off x="2133600" y="2351088"/>
            <a:ext cx="1524000" cy="366767"/>
          </a:xfrm>
          <a:prstGeom prst="rect">
            <a:avLst/>
          </a:prstGeom>
          <a:solidFill>
            <a:srgbClr val="00FFFF"/>
          </a:solidFill>
          <a:ln w="28575">
            <a:solidFill>
              <a:schemeClr val="tx1"/>
            </a:solidFill>
            <a:miter lim="800000"/>
            <a:headEnd/>
            <a:tailEnd/>
          </a:ln>
          <a:effectLst/>
        </p:spPr>
        <p:txBody>
          <a:bodyPr lIns="90487" tIns="44450" rIns="90487" bIns="44450">
            <a:spAutoFit/>
          </a:bodyPr>
          <a:lstStyle/>
          <a:p>
            <a:pPr algn="ctr">
              <a:lnSpc>
                <a:spcPct val="100000"/>
              </a:lnSpc>
              <a:spcBef>
                <a:spcPct val="0"/>
              </a:spcBef>
            </a:pPr>
            <a:r>
              <a:rPr lang="en-US" dirty="0" smtClean="0">
                <a:latin typeface="Helvetica" pitchFamily="34" charset="0"/>
              </a:rPr>
              <a:t>Compiler</a:t>
            </a:r>
            <a:endParaRPr lang="en-US" dirty="0">
              <a:latin typeface="Helvetica" pitchFamily="34" charset="0"/>
            </a:endParaRPr>
          </a:p>
        </p:txBody>
      </p:sp>
      <p:sp>
        <p:nvSpPr>
          <p:cNvPr id="194566" name="Text Box 6"/>
          <p:cNvSpPr txBox="1">
            <a:spLocks noChangeArrowheads="1"/>
          </p:cNvSpPr>
          <p:nvPr/>
        </p:nvSpPr>
        <p:spPr bwMode="auto">
          <a:xfrm>
            <a:off x="2470150" y="1676400"/>
            <a:ext cx="593725" cy="366713"/>
          </a:xfrm>
          <a:prstGeom prst="rect">
            <a:avLst/>
          </a:prstGeom>
          <a:noFill/>
          <a:ln w="25400">
            <a:noFill/>
            <a:miter lim="800000"/>
            <a:headEnd/>
            <a:tailEnd/>
          </a:ln>
          <a:effectLst/>
        </p:spPr>
        <p:txBody>
          <a:bodyPr wrap="none">
            <a:spAutoFit/>
          </a:bodyPr>
          <a:lstStyle/>
          <a:p>
            <a:pPr>
              <a:lnSpc>
                <a:spcPct val="100000"/>
              </a:lnSpc>
              <a:spcBef>
                <a:spcPct val="0"/>
              </a:spcBef>
            </a:pPr>
            <a:r>
              <a:rPr lang="en-US"/>
              <a:t>m.c</a:t>
            </a:r>
          </a:p>
        </p:txBody>
      </p:sp>
      <p:sp>
        <p:nvSpPr>
          <p:cNvPr id="194567" name="Text Box 7"/>
          <p:cNvSpPr txBox="1">
            <a:spLocks noChangeArrowheads="1"/>
          </p:cNvSpPr>
          <p:nvPr/>
        </p:nvSpPr>
        <p:spPr bwMode="auto">
          <a:xfrm>
            <a:off x="2546350" y="3048000"/>
            <a:ext cx="593725" cy="366713"/>
          </a:xfrm>
          <a:prstGeom prst="rect">
            <a:avLst/>
          </a:prstGeom>
          <a:noFill/>
          <a:ln w="25400">
            <a:noFill/>
            <a:miter lim="800000"/>
            <a:headEnd/>
            <a:tailEnd/>
          </a:ln>
          <a:effectLst/>
        </p:spPr>
        <p:txBody>
          <a:bodyPr wrap="none">
            <a:spAutoFit/>
          </a:bodyPr>
          <a:lstStyle/>
          <a:p>
            <a:pPr>
              <a:lnSpc>
                <a:spcPct val="100000"/>
              </a:lnSpc>
              <a:spcBef>
                <a:spcPct val="0"/>
              </a:spcBef>
            </a:pPr>
            <a:r>
              <a:rPr lang="en-US"/>
              <a:t>m.o</a:t>
            </a:r>
          </a:p>
        </p:txBody>
      </p:sp>
      <p:sp>
        <p:nvSpPr>
          <p:cNvPr id="194568" name="Rectangle 8"/>
          <p:cNvSpPr>
            <a:spLocks noChangeArrowheads="1"/>
          </p:cNvSpPr>
          <p:nvPr/>
        </p:nvSpPr>
        <p:spPr bwMode="auto">
          <a:xfrm>
            <a:off x="3962400" y="2351088"/>
            <a:ext cx="1524000" cy="366767"/>
          </a:xfrm>
          <a:prstGeom prst="rect">
            <a:avLst/>
          </a:prstGeom>
          <a:solidFill>
            <a:srgbClr val="00FFFF"/>
          </a:solidFill>
          <a:ln w="28575">
            <a:solidFill>
              <a:schemeClr val="tx1"/>
            </a:solidFill>
            <a:miter lim="800000"/>
            <a:headEnd/>
            <a:tailEnd/>
          </a:ln>
          <a:effectLst/>
        </p:spPr>
        <p:txBody>
          <a:bodyPr lIns="90487" tIns="44450" rIns="90487" bIns="44450">
            <a:spAutoFit/>
          </a:bodyPr>
          <a:lstStyle/>
          <a:p>
            <a:pPr algn="ctr">
              <a:lnSpc>
                <a:spcPct val="100000"/>
              </a:lnSpc>
              <a:spcBef>
                <a:spcPct val="0"/>
              </a:spcBef>
            </a:pPr>
            <a:r>
              <a:rPr lang="en-US" dirty="0" smtClean="0">
                <a:latin typeface="Helvetica" pitchFamily="34" charset="0"/>
              </a:rPr>
              <a:t>Compiler</a:t>
            </a:r>
            <a:endParaRPr lang="en-US" dirty="0">
              <a:latin typeface="Helvetica" pitchFamily="34" charset="0"/>
            </a:endParaRPr>
          </a:p>
        </p:txBody>
      </p:sp>
      <p:sp>
        <p:nvSpPr>
          <p:cNvPr id="194569" name="Text Box 9"/>
          <p:cNvSpPr txBox="1">
            <a:spLocks noChangeArrowheads="1"/>
          </p:cNvSpPr>
          <p:nvPr/>
        </p:nvSpPr>
        <p:spPr bwMode="auto">
          <a:xfrm>
            <a:off x="4298950" y="1676400"/>
            <a:ext cx="593725" cy="366713"/>
          </a:xfrm>
          <a:prstGeom prst="rect">
            <a:avLst/>
          </a:prstGeom>
          <a:noFill/>
          <a:ln w="25400">
            <a:noFill/>
            <a:miter lim="800000"/>
            <a:headEnd/>
            <a:tailEnd/>
          </a:ln>
          <a:effectLst/>
        </p:spPr>
        <p:txBody>
          <a:bodyPr wrap="none">
            <a:spAutoFit/>
          </a:bodyPr>
          <a:lstStyle/>
          <a:p>
            <a:pPr>
              <a:lnSpc>
                <a:spcPct val="100000"/>
              </a:lnSpc>
              <a:spcBef>
                <a:spcPct val="0"/>
              </a:spcBef>
            </a:pPr>
            <a:r>
              <a:rPr lang="en-US"/>
              <a:t>a.c</a:t>
            </a:r>
          </a:p>
        </p:txBody>
      </p:sp>
      <p:sp>
        <p:nvSpPr>
          <p:cNvPr id="194570" name="Text Box 10"/>
          <p:cNvSpPr txBox="1">
            <a:spLocks noChangeArrowheads="1"/>
          </p:cNvSpPr>
          <p:nvPr/>
        </p:nvSpPr>
        <p:spPr bwMode="auto">
          <a:xfrm>
            <a:off x="4375150" y="3048000"/>
            <a:ext cx="593725" cy="366713"/>
          </a:xfrm>
          <a:prstGeom prst="rect">
            <a:avLst/>
          </a:prstGeom>
          <a:noFill/>
          <a:ln w="25400">
            <a:noFill/>
            <a:miter lim="800000"/>
            <a:headEnd/>
            <a:tailEnd/>
          </a:ln>
          <a:effectLst/>
        </p:spPr>
        <p:txBody>
          <a:bodyPr wrap="none">
            <a:spAutoFit/>
          </a:bodyPr>
          <a:lstStyle/>
          <a:p>
            <a:pPr>
              <a:lnSpc>
                <a:spcPct val="100000"/>
              </a:lnSpc>
              <a:spcBef>
                <a:spcPct val="0"/>
              </a:spcBef>
            </a:pPr>
            <a:r>
              <a:rPr lang="en-US"/>
              <a:t>a.o</a:t>
            </a:r>
          </a:p>
        </p:txBody>
      </p:sp>
      <p:sp>
        <p:nvSpPr>
          <p:cNvPr id="194571" name="Text Box 11"/>
          <p:cNvSpPr txBox="1">
            <a:spLocks noChangeArrowheads="1"/>
          </p:cNvSpPr>
          <p:nvPr/>
        </p:nvSpPr>
        <p:spPr bwMode="auto">
          <a:xfrm>
            <a:off x="3641725" y="4419600"/>
            <a:ext cx="320675" cy="366713"/>
          </a:xfrm>
          <a:prstGeom prst="rect">
            <a:avLst/>
          </a:prstGeom>
          <a:noFill/>
          <a:ln w="25400">
            <a:noFill/>
            <a:miter lim="800000"/>
            <a:headEnd/>
            <a:tailEnd/>
          </a:ln>
          <a:effectLst/>
        </p:spPr>
        <p:txBody>
          <a:bodyPr wrap="none">
            <a:spAutoFit/>
          </a:bodyPr>
          <a:lstStyle/>
          <a:p>
            <a:pPr>
              <a:lnSpc>
                <a:spcPct val="100000"/>
              </a:lnSpc>
              <a:spcBef>
                <a:spcPct val="0"/>
              </a:spcBef>
            </a:pPr>
            <a:r>
              <a:rPr lang="en-US"/>
              <a:t>p</a:t>
            </a:r>
          </a:p>
        </p:txBody>
      </p:sp>
      <p:sp>
        <p:nvSpPr>
          <p:cNvPr id="194572" name="Line 12"/>
          <p:cNvSpPr>
            <a:spLocks noChangeShapeType="1"/>
          </p:cNvSpPr>
          <p:nvPr/>
        </p:nvSpPr>
        <p:spPr bwMode="auto">
          <a:xfrm>
            <a:off x="4648200" y="1981200"/>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194573" name="Line 13"/>
          <p:cNvSpPr>
            <a:spLocks noChangeShapeType="1"/>
          </p:cNvSpPr>
          <p:nvPr/>
        </p:nvSpPr>
        <p:spPr bwMode="auto">
          <a:xfrm>
            <a:off x="2895600" y="2743200"/>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194574" name="Line 14"/>
          <p:cNvSpPr>
            <a:spLocks noChangeShapeType="1"/>
          </p:cNvSpPr>
          <p:nvPr/>
        </p:nvSpPr>
        <p:spPr bwMode="auto">
          <a:xfrm>
            <a:off x="4648200" y="2743200"/>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194575" name="Line 15"/>
          <p:cNvSpPr>
            <a:spLocks noChangeShapeType="1"/>
          </p:cNvSpPr>
          <p:nvPr/>
        </p:nvSpPr>
        <p:spPr bwMode="auto">
          <a:xfrm>
            <a:off x="4648200" y="3352800"/>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194576" name="Line 16"/>
          <p:cNvSpPr>
            <a:spLocks noChangeShapeType="1"/>
          </p:cNvSpPr>
          <p:nvPr/>
        </p:nvSpPr>
        <p:spPr bwMode="auto">
          <a:xfrm>
            <a:off x="3787775" y="4125913"/>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194577" name="Text Box 17"/>
          <p:cNvSpPr txBox="1">
            <a:spLocks noChangeArrowheads="1"/>
          </p:cNvSpPr>
          <p:nvPr/>
        </p:nvSpPr>
        <p:spPr bwMode="auto">
          <a:xfrm>
            <a:off x="5114925" y="2906713"/>
            <a:ext cx="2981325" cy="641350"/>
          </a:xfrm>
          <a:prstGeom prst="rect">
            <a:avLst/>
          </a:prstGeom>
          <a:noFill/>
          <a:ln w="25400">
            <a:noFill/>
            <a:miter lim="800000"/>
            <a:headEnd/>
            <a:tailEnd/>
          </a:ln>
          <a:effectLst/>
        </p:spPr>
        <p:txBody>
          <a:bodyPr>
            <a:spAutoFit/>
          </a:bodyPr>
          <a:lstStyle/>
          <a:p>
            <a:pPr>
              <a:lnSpc>
                <a:spcPct val="100000"/>
              </a:lnSpc>
              <a:spcBef>
                <a:spcPct val="0"/>
              </a:spcBef>
            </a:pPr>
            <a:r>
              <a:rPr lang="en-US" i="1">
                <a:solidFill>
                  <a:srgbClr val="FF0000"/>
                </a:solidFill>
                <a:latin typeface="Helvetica" pitchFamily="34" charset="0"/>
              </a:rPr>
              <a:t>Separately compiled relocatable object files</a:t>
            </a:r>
            <a:endParaRPr lang="en-US">
              <a:solidFill>
                <a:srgbClr val="FF0000"/>
              </a:solidFill>
              <a:latin typeface="Helvetica" pitchFamily="34" charset="0"/>
            </a:endParaRPr>
          </a:p>
        </p:txBody>
      </p:sp>
      <p:sp>
        <p:nvSpPr>
          <p:cNvPr id="194578" name="Text Box 18"/>
          <p:cNvSpPr txBox="1">
            <a:spLocks noChangeArrowheads="1"/>
          </p:cNvSpPr>
          <p:nvPr/>
        </p:nvSpPr>
        <p:spPr bwMode="auto">
          <a:xfrm>
            <a:off x="4152900" y="4189413"/>
            <a:ext cx="4543425" cy="915987"/>
          </a:xfrm>
          <a:prstGeom prst="rect">
            <a:avLst/>
          </a:prstGeom>
          <a:noFill/>
          <a:ln w="25400">
            <a:noFill/>
            <a:miter lim="800000"/>
            <a:headEnd/>
            <a:tailEnd/>
          </a:ln>
          <a:effectLst/>
        </p:spPr>
        <p:txBody>
          <a:bodyPr>
            <a:spAutoFit/>
          </a:bodyPr>
          <a:lstStyle/>
          <a:p>
            <a:pPr>
              <a:lnSpc>
                <a:spcPct val="100000"/>
              </a:lnSpc>
              <a:spcBef>
                <a:spcPct val="0"/>
              </a:spcBef>
            </a:pPr>
            <a:r>
              <a:rPr lang="en-US" i="1">
                <a:solidFill>
                  <a:srgbClr val="FF0000"/>
                </a:solidFill>
                <a:latin typeface="Helvetica" pitchFamily="34" charset="0"/>
              </a:rPr>
              <a:t>Executable object file  (contains code and data for all functions defined in </a:t>
            </a:r>
            <a:r>
              <a:rPr lang="en-US" i="1">
                <a:solidFill>
                  <a:srgbClr val="FF0000"/>
                </a:solidFill>
              </a:rPr>
              <a:t>m.c</a:t>
            </a:r>
            <a:r>
              <a:rPr lang="en-US" i="1">
                <a:solidFill>
                  <a:srgbClr val="FF0000"/>
                </a:solidFill>
                <a:latin typeface="Helvetica" pitchFamily="34" charset="0"/>
              </a:rPr>
              <a:t> and </a:t>
            </a:r>
            <a:r>
              <a:rPr lang="en-US" i="1">
                <a:solidFill>
                  <a:srgbClr val="FF0000"/>
                </a:solidFill>
              </a:rPr>
              <a:t>a.c</a:t>
            </a:r>
            <a:r>
              <a:rPr lang="en-US" i="1">
                <a:solidFill>
                  <a:srgbClr val="FF0000"/>
                </a:solidFill>
                <a:latin typeface="Helvetica" pitchFamily="34" charset="0"/>
              </a:rPr>
              <a:t>)</a:t>
            </a:r>
          </a:p>
        </p:txBody>
      </p:sp>
      <p:sp>
        <p:nvSpPr>
          <p:cNvPr id="194579" name="Line 19"/>
          <p:cNvSpPr>
            <a:spLocks noChangeShapeType="1"/>
          </p:cNvSpPr>
          <p:nvPr/>
        </p:nvSpPr>
        <p:spPr bwMode="auto">
          <a:xfrm>
            <a:off x="2895600" y="3352800"/>
            <a:ext cx="0" cy="3810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a:p>
        </p:txBody>
      </p:sp>
      <p:sp>
        <p:nvSpPr>
          <p:cNvPr id="2" name="Date Placeholder 1"/>
          <p:cNvSpPr>
            <a:spLocks noGrp="1"/>
          </p:cNvSpPr>
          <p:nvPr>
            <p:ph type="dt" sz="half" idx="10"/>
          </p:nvPr>
        </p:nvSpPr>
        <p:spPr/>
        <p:txBody>
          <a:bodyPr/>
          <a:lstStyle/>
          <a:p>
            <a:fld id="{A78F7E87-C9FC-4B69-BA4D-CC74CFAC299E}" type="datetime1">
              <a:rPr lang="en-IN" smtClean="0"/>
              <a:pPr/>
              <a:t>08-12-2014</a:t>
            </a:fld>
            <a:endParaRPr lang="en-IN"/>
          </a:p>
        </p:txBody>
      </p:sp>
      <p:sp>
        <p:nvSpPr>
          <p:cNvPr id="3" name="Slide Number Placeholder 2"/>
          <p:cNvSpPr>
            <a:spLocks noGrp="1"/>
          </p:cNvSpPr>
          <p:nvPr>
            <p:ph type="sldNum" sz="quarter" idx="12"/>
          </p:nvPr>
        </p:nvSpPr>
        <p:spPr/>
        <p:txBody>
          <a:bodyPr/>
          <a:lstStyle/>
          <a:p>
            <a:fld id="{09B13E0A-FB5E-4908-A983-F9B6C7985DC3}" type="slidenum">
              <a:rPr lang="en-IN" smtClean="0"/>
              <a:pPr/>
              <a:t>32</a:t>
            </a:fld>
            <a:endParaRPr lang="en-IN"/>
          </a:p>
        </p:txBody>
      </p:sp>
    </p:spTree>
    <p:extLst>
      <p:ext uri="{BB962C8B-B14F-4D97-AF65-F5344CB8AC3E}">
        <p14:creationId xmlns:p14="http://schemas.microsoft.com/office/powerpoint/2010/main" val="27451651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533400" y="1295400"/>
            <a:ext cx="4040188" cy="650875"/>
          </a:xfrm>
        </p:spPr>
        <p:txBody>
          <a:bodyPr/>
          <a:lstStyle/>
          <a:p>
            <a:pPr algn="ctr"/>
            <a:r>
              <a:rPr lang="en-US" dirty="0" smtClean="0"/>
              <a:t>Source file </a:t>
            </a:r>
            <a:r>
              <a:rPr lang="en-US" dirty="0" err="1" smtClean="0"/>
              <a:t>m.c</a:t>
            </a:r>
            <a:endParaRPr lang="en-US" dirty="0" smtClean="0"/>
          </a:p>
        </p:txBody>
      </p:sp>
      <p:sp>
        <p:nvSpPr>
          <p:cNvPr id="4" name="Content Placeholder 3"/>
          <p:cNvSpPr>
            <a:spLocks noGrp="1"/>
          </p:cNvSpPr>
          <p:nvPr>
            <p:ph sz="half" idx="2"/>
          </p:nvPr>
        </p:nvSpPr>
        <p:spPr/>
        <p:txBody>
          <a:bodyPr>
            <a:normAutofit/>
          </a:bodyPr>
          <a:lstStyle/>
          <a:p>
            <a:pPr>
              <a:buNone/>
            </a:pPr>
            <a:r>
              <a:rPr lang="en-US" dirty="0" smtClean="0">
                <a:latin typeface="Times New Roman" pitchFamily="18" charset="0"/>
                <a:cs typeface="Times New Roman" pitchFamily="18" charset="0"/>
              </a:rPr>
              <a:t>	 extern void a(char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main(</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ac, char **</a:t>
            </a:r>
            <a:r>
              <a:rPr lang="en-US" dirty="0" err="1" smtClean="0">
                <a:latin typeface="Times New Roman" pitchFamily="18" charset="0"/>
                <a:cs typeface="Times New Roman" pitchFamily="18" charset="0"/>
              </a:rPr>
              <a:t>av</a:t>
            </a:r>
            <a:r>
              <a:rPr lang="en-US" dirty="0" smtClean="0">
                <a:latin typeface="Times New Roman" pitchFamily="18" charset="0"/>
                <a:cs typeface="Times New Roman" pitchFamily="18" charset="0"/>
              </a:rPr>
              <a:t>)</a:t>
            </a:r>
          </a:p>
          <a:p>
            <a:pPr lvl="1">
              <a:buNone/>
            </a:pPr>
            <a:r>
              <a:rPr lang="en-US" sz="2400" dirty="0" smtClean="0">
                <a:latin typeface="Times New Roman" pitchFamily="18" charset="0"/>
                <a:cs typeface="Times New Roman" pitchFamily="18" charset="0"/>
              </a:rPr>
              <a:t>{</a:t>
            </a:r>
          </a:p>
          <a:p>
            <a:pPr lvl="1">
              <a:buNone/>
            </a:pPr>
            <a:r>
              <a:rPr lang="en-US" sz="2400" dirty="0" smtClean="0">
                <a:latin typeface="Times New Roman" pitchFamily="18" charset="0"/>
                <a:cs typeface="Times New Roman" pitchFamily="18" charset="0"/>
              </a:rPr>
              <a:t>static char string[] = "Hello, world!\n";</a:t>
            </a:r>
          </a:p>
          <a:p>
            <a:pPr lvl="1">
              <a:buNone/>
            </a:pPr>
            <a:r>
              <a:rPr lang="en-US" sz="2400" dirty="0" smtClean="0">
                <a:latin typeface="Times New Roman" pitchFamily="18" charset="0"/>
                <a:cs typeface="Times New Roman" pitchFamily="18" charset="0"/>
              </a:rPr>
              <a:t>a(string);</a:t>
            </a:r>
          </a:p>
          <a:p>
            <a:pPr lvl="1">
              <a:buNone/>
            </a:pP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5" name="Text Placeholder 4"/>
          <p:cNvSpPr>
            <a:spLocks noGrp="1"/>
          </p:cNvSpPr>
          <p:nvPr>
            <p:ph type="body" sz="quarter" idx="3"/>
          </p:nvPr>
        </p:nvSpPr>
        <p:spPr>
          <a:xfrm>
            <a:off x="4572000" y="1371600"/>
            <a:ext cx="4041775" cy="639762"/>
          </a:xfrm>
        </p:spPr>
        <p:txBody>
          <a:bodyPr/>
          <a:lstStyle/>
          <a:p>
            <a:pPr algn="ctr"/>
            <a:r>
              <a:rPr lang="en-US" dirty="0" smtClean="0"/>
              <a:t>Source file </a:t>
            </a:r>
            <a:r>
              <a:rPr lang="en-US" dirty="0" err="1" smtClean="0"/>
              <a:t>a.c</a:t>
            </a:r>
            <a:endParaRPr lang="en-US" dirty="0" smtClean="0"/>
          </a:p>
        </p:txBody>
      </p:sp>
      <p:sp>
        <p:nvSpPr>
          <p:cNvPr id="6" name="Content Placeholder 5"/>
          <p:cNvSpPr>
            <a:spLocks noGrp="1"/>
          </p:cNvSpPr>
          <p:nvPr>
            <p:ph sz="quarter" idx="4"/>
          </p:nvPr>
        </p:nvSpPr>
        <p:spPr/>
        <p:txBody>
          <a:bodyPr/>
          <a:lstStyle/>
          <a:p>
            <a:pPr lvl="1">
              <a:buNone/>
            </a:pPr>
            <a:r>
              <a:rPr lang="en-US" sz="2400" dirty="0" smtClean="0">
                <a:latin typeface="Times New Roman" pitchFamily="18" charset="0"/>
                <a:cs typeface="Times New Roman" pitchFamily="18" charset="0"/>
              </a:rPr>
              <a:t>#include &lt;</a:t>
            </a:r>
            <a:r>
              <a:rPr lang="en-US" sz="2400" dirty="0" err="1" smtClean="0">
                <a:latin typeface="Times New Roman" pitchFamily="18" charset="0"/>
                <a:cs typeface="Times New Roman" pitchFamily="18" charset="0"/>
              </a:rPr>
              <a:t>stdio.h</a:t>
            </a:r>
            <a:r>
              <a:rPr lang="en-US" sz="2400" dirty="0" smtClean="0">
                <a:latin typeface="Times New Roman" pitchFamily="18" charset="0"/>
                <a:cs typeface="Times New Roman" pitchFamily="18" charset="0"/>
              </a:rPr>
              <a:t>&gt;</a:t>
            </a:r>
          </a:p>
          <a:p>
            <a:pPr lvl="1">
              <a:buNone/>
            </a:pPr>
            <a:r>
              <a:rPr lang="en-US" sz="2400" dirty="0" smtClean="0">
                <a:latin typeface="Times New Roman" pitchFamily="18" charset="0"/>
                <a:cs typeface="Times New Roman" pitchFamily="18" charset="0"/>
              </a:rPr>
              <a:t>#include &lt;</a:t>
            </a:r>
            <a:r>
              <a:rPr lang="en-US" sz="2400" dirty="0" err="1" smtClean="0">
                <a:latin typeface="Times New Roman" pitchFamily="18" charset="0"/>
                <a:cs typeface="Times New Roman" pitchFamily="18" charset="0"/>
              </a:rPr>
              <a:t>string.h</a:t>
            </a:r>
            <a:r>
              <a:rPr lang="en-US" sz="2400" dirty="0" smtClean="0">
                <a:latin typeface="Times New Roman" pitchFamily="18" charset="0"/>
                <a:cs typeface="Times New Roman" pitchFamily="18" charset="0"/>
              </a:rPr>
              <a:t>&gt;</a:t>
            </a:r>
          </a:p>
          <a:p>
            <a:pPr lvl="1">
              <a:buNone/>
            </a:pPr>
            <a:r>
              <a:rPr lang="en-US" sz="2400" dirty="0" smtClean="0">
                <a:latin typeface="Times New Roman" pitchFamily="18" charset="0"/>
                <a:cs typeface="Times New Roman" pitchFamily="18" charset="0"/>
              </a:rPr>
              <a:t>void a(char *s)</a:t>
            </a:r>
          </a:p>
          <a:p>
            <a:pPr lvl="1">
              <a:buNone/>
            </a:pPr>
            <a:r>
              <a:rPr lang="en-US" sz="2400" dirty="0" smtClean="0">
                <a:latin typeface="Times New Roman" pitchFamily="18" charset="0"/>
                <a:cs typeface="Times New Roman" pitchFamily="18" charset="0"/>
              </a:rPr>
              <a:t>{</a:t>
            </a:r>
          </a:p>
          <a:p>
            <a:pPr lvl="1">
              <a:buNone/>
            </a:pPr>
            <a:r>
              <a:rPr lang="en-US" sz="2400" dirty="0" err="1" smtClean="0">
                <a:latin typeface="Times New Roman" pitchFamily="18" charset="0"/>
                <a:cs typeface="Times New Roman" pitchFamily="18" charset="0"/>
              </a:rPr>
              <a:t>printf</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d”,strlen</a:t>
            </a:r>
            <a:r>
              <a:rPr lang="en-US" sz="2400" dirty="0" smtClean="0">
                <a:latin typeface="Times New Roman" pitchFamily="18" charset="0"/>
                <a:cs typeface="Times New Roman" pitchFamily="18" charset="0"/>
              </a:rPr>
              <a:t>(s));</a:t>
            </a:r>
          </a:p>
          <a:p>
            <a:pPr lvl="1">
              <a:buNone/>
            </a:pPr>
            <a:r>
              <a:rPr lang="en-US" sz="2400" dirty="0" smtClean="0">
                <a:latin typeface="Times New Roman" pitchFamily="18" charset="0"/>
                <a:cs typeface="Times New Roman" pitchFamily="18" charset="0"/>
              </a:rPr>
              <a:t>}</a:t>
            </a:r>
          </a:p>
          <a:p>
            <a:endParaRPr lang="en-US" dirty="0"/>
          </a:p>
        </p:txBody>
      </p:sp>
      <p:sp>
        <p:nvSpPr>
          <p:cNvPr id="7" name="Date Placeholder 6"/>
          <p:cNvSpPr>
            <a:spLocks noGrp="1"/>
          </p:cNvSpPr>
          <p:nvPr>
            <p:ph type="dt" sz="half" idx="10"/>
          </p:nvPr>
        </p:nvSpPr>
        <p:spPr/>
        <p:txBody>
          <a:bodyPr/>
          <a:lstStyle/>
          <a:p>
            <a:fld id="{87B16C9E-A5B4-4D20-94A5-2537FC2A0C47}" type="datetime1">
              <a:rPr lang="en-IN" smtClean="0"/>
              <a:pPr/>
              <a:t>08-12-2014</a:t>
            </a:fld>
            <a:endParaRPr lang="en-IN"/>
          </a:p>
        </p:txBody>
      </p:sp>
      <p:sp>
        <p:nvSpPr>
          <p:cNvPr id="8" name="Slide Number Placeholder 7"/>
          <p:cNvSpPr>
            <a:spLocks noGrp="1"/>
          </p:cNvSpPr>
          <p:nvPr>
            <p:ph type="sldNum" sz="quarter" idx="12"/>
          </p:nvPr>
        </p:nvSpPr>
        <p:spPr/>
        <p:txBody>
          <a:bodyPr/>
          <a:lstStyle/>
          <a:p>
            <a:fld id="{09B13E0A-FB5E-4908-A983-F9B6C7985DC3}" type="slidenum">
              <a:rPr lang="en-IN" smtClean="0"/>
              <a:pPr/>
              <a:t>33</a:t>
            </a:fld>
            <a:endParaRPr lang="en-IN"/>
          </a:p>
        </p:txBody>
      </p:sp>
    </p:spTree>
    <p:extLst>
      <p:ext uri="{BB962C8B-B14F-4D97-AF65-F5344CB8AC3E}">
        <p14:creationId xmlns:p14="http://schemas.microsoft.com/office/powerpoint/2010/main" val="15185806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lgerian" pitchFamily="82" charset="0"/>
              </a:rPr>
              <a:t>Object code for </a:t>
            </a:r>
            <a:r>
              <a:rPr lang="en-US" sz="4000" dirty="0" err="1" smtClean="0">
                <a:latin typeface="Algerian" pitchFamily="82" charset="0"/>
              </a:rPr>
              <a:t>m.o</a:t>
            </a:r>
            <a:endParaRPr lang="en-US" sz="4000" dirty="0">
              <a:latin typeface="Algerian" pitchFamily="82" charset="0"/>
            </a:endParaRPr>
          </a:p>
        </p:txBody>
      </p:sp>
      <p:sp>
        <p:nvSpPr>
          <p:cNvPr id="3" name="Content Placeholder 2"/>
          <p:cNvSpPr>
            <a:spLocks noGrp="1"/>
          </p:cNvSpPr>
          <p:nvPr>
            <p:ph idx="1"/>
          </p:nvPr>
        </p:nvSpPr>
        <p:spPr/>
        <p:txBody>
          <a:bodyPr>
            <a:normAutofit fontScale="55000" lnSpcReduction="20000"/>
          </a:bodyPr>
          <a:lstStyle/>
          <a:p>
            <a:pPr>
              <a:buNone/>
            </a:pPr>
            <a:endParaRPr lang="en-US" b="1" dirty="0" smtClean="0"/>
          </a:p>
          <a:p>
            <a:pPr>
              <a:buNone/>
            </a:pPr>
            <a:r>
              <a:rPr lang="en-US" b="1" dirty="0" err="1" smtClean="0"/>
              <a:t>Idx</a:t>
            </a:r>
            <a:r>
              <a:rPr lang="en-US" b="1" dirty="0" smtClean="0"/>
              <a:t>      Name    Size               VMA          LMA             File off     </a:t>
            </a:r>
            <a:r>
              <a:rPr lang="en-US" b="1" dirty="0" err="1" smtClean="0"/>
              <a:t>Algn</a:t>
            </a:r>
            <a:endParaRPr lang="en-US" b="1" dirty="0" smtClean="0"/>
          </a:p>
          <a:p>
            <a:endParaRPr lang="en-US" b="1" dirty="0" smtClean="0"/>
          </a:p>
          <a:p>
            <a:pPr>
              <a:buNone/>
            </a:pPr>
            <a:r>
              <a:rPr lang="en-US" b="1" dirty="0" smtClean="0"/>
              <a:t>0 .         text     00000010  00000000  00000000   00000020    2**3</a:t>
            </a:r>
          </a:p>
          <a:p>
            <a:pPr>
              <a:buNone/>
            </a:pPr>
            <a:r>
              <a:rPr lang="en-US" b="1" dirty="0" smtClean="0"/>
              <a:t>1 .         data    00000010  00000010  00000010   00000030    2**3</a:t>
            </a:r>
          </a:p>
          <a:p>
            <a:pPr>
              <a:buNone/>
            </a:pPr>
            <a:endParaRPr lang="en-US" b="1" dirty="0" smtClean="0"/>
          </a:p>
          <a:p>
            <a:r>
              <a:rPr lang="en-US" b="1" dirty="0" smtClean="0"/>
              <a:t>00000000 &lt;_main&gt;:</a:t>
            </a:r>
          </a:p>
          <a:p>
            <a:r>
              <a:rPr lang="en-US" b="1" dirty="0" smtClean="0"/>
              <a:t>0: 55 </a:t>
            </a:r>
            <a:r>
              <a:rPr lang="en-US" b="1" dirty="0" err="1" smtClean="0"/>
              <a:t>pushl</a:t>
            </a:r>
            <a:r>
              <a:rPr lang="en-US" b="1" dirty="0" smtClean="0"/>
              <a:t> %</a:t>
            </a:r>
            <a:r>
              <a:rPr lang="en-US" b="1" dirty="0" err="1" smtClean="0"/>
              <a:t>ebp</a:t>
            </a:r>
            <a:endParaRPr lang="en-US" b="1" dirty="0" smtClean="0"/>
          </a:p>
          <a:p>
            <a:r>
              <a:rPr lang="pt-BR" b="1" dirty="0" smtClean="0"/>
              <a:t>1: 89 e5 movl %esp,%ebp</a:t>
            </a:r>
          </a:p>
          <a:p>
            <a:r>
              <a:rPr lang="en-US" b="1" dirty="0" smtClean="0"/>
              <a:t>3: 68 10 00 00 00 </a:t>
            </a:r>
            <a:r>
              <a:rPr lang="en-US" b="1" dirty="0" err="1" smtClean="0"/>
              <a:t>pushl</a:t>
            </a:r>
            <a:r>
              <a:rPr lang="en-US" b="1" dirty="0" smtClean="0"/>
              <a:t> $0x10</a:t>
            </a:r>
          </a:p>
          <a:p>
            <a:r>
              <a:rPr lang="en-US" b="1" dirty="0" smtClean="0"/>
              <a:t>4: 32 .data</a:t>
            </a:r>
          </a:p>
          <a:p>
            <a:r>
              <a:rPr lang="en-US" b="1" dirty="0" smtClean="0"/>
              <a:t>8: e8 f3 ff </a:t>
            </a:r>
            <a:r>
              <a:rPr lang="en-US" b="1" dirty="0" err="1" smtClean="0"/>
              <a:t>ff</a:t>
            </a:r>
            <a:r>
              <a:rPr lang="en-US" b="1" dirty="0" smtClean="0"/>
              <a:t> </a:t>
            </a:r>
            <a:r>
              <a:rPr lang="en-US" b="1" dirty="0" err="1" smtClean="0"/>
              <a:t>ff</a:t>
            </a:r>
            <a:r>
              <a:rPr lang="en-US" b="1" dirty="0" smtClean="0"/>
              <a:t> call 0</a:t>
            </a:r>
          </a:p>
          <a:p>
            <a:r>
              <a:rPr lang="en-US" b="1" dirty="0" smtClean="0"/>
              <a:t>9: DISP32 _a</a:t>
            </a:r>
          </a:p>
          <a:p>
            <a:r>
              <a:rPr lang="en-US" b="1" dirty="0" smtClean="0"/>
              <a:t>d: c9 leave</a:t>
            </a:r>
          </a:p>
          <a:p>
            <a:r>
              <a:rPr lang="en-US" b="1" dirty="0" smtClean="0"/>
              <a:t>e: c3 ret</a:t>
            </a:r>
          </a:p>
          <a:p>
            <a:r>
              <a:rPr lang="en-US" b="1" dirty="0" smtClean="0"/>
              <a:t>...</a:t>
            </a:r>
            <a:endParaRPr lang="en-US" b="1" dirty="0"/>
          </a:p>
        </p:txBody>
      </p:sp>
      <p:sp>
        <p:nvSpPr>
          <p:cNvPr id="4" name="Date Placeholder 3"/>
          <p:cNvSpPr>
            <a:spLocks noGrp="1"/>
          </p:cNvSpPr>
          <p:nvPr>
            <p:ph type="dt" sz="half" idx="10"/>
          </p:nvPr>
        </p:nvSpPr>
        <p:spPr/>
        <p:txBody>
          <a:bodyPr/>
          <a:lstStyle/>
          <a:p>
            <a:fld id="{7227C861-4B5A-454B-BD2D-0B58D30E5AE5}" type="datetime1">
              <a:rPr lang="en-IN" smtClean="0"/>
              <a:pPr/>
              <a:t>08-12-2014</a:t>
            </a:fld>
            <a:endParaRPr lang="en-IN"/>
          </a:p>
        </p:txBody>
      </p:sp>
      <p:sp>
        <p:nvSpPr>
          <p:cNvPr id="5" name="Slide Number Placeholder 4"/>
          <p:cNvSpPr>
            <a:spLocks noGrp="1"/>
          </p:cNvSpPr>
          <p:nvPr>
            <p:ph type="sldNum" sz="quarter" idx="12"/>
          </p:nvPr>
        </p:nvSpPr>
        <p:spPr/>
        <p:txBody>
          <a:bodyPr/>
          <a:lstStyle/>
          <a:p>
            <a:fld id="{09B13E0A-FB5E-4908-A983-F9B6C7985DC3}" type="slidenum">
              <a:rPr lang="en-IN" smtClean="0"/>
              <a:pPr/>
              <a:t>34</a:t>
            </a:fld>
            <a:endParaRPr lang="en-IN"/>
          </a:p>
        </p:txBody>
      </p:sp>
    </p:spTree>
    <p:extLst>
      <p:ext uri="{BB962C8B-B14F-4D97-AF65-F5344CB8AC3E}">
        <p14:creationId xmlns:p14="http://schemas.microsoft.com/office/powerpoint/2010/main" val="31082164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r>
              <a:rPr lang="en-US" sz="2800" dirty="0" smtClean="0">
                <a:latin typeface="Times New Roman" pitchFamily="18" charset="0"/>
                <a:cs typeface="Times New Roman" pitchFamily="18" charset="0"/>
              </a:rPr>
              <a:t>In that object file "text" segment containing the read only program code, and "data" segment containing the string.</a:t>
            </a:r>
          </a:p>
          <a:p>
            <a:pPr>
              <a:buNone/>
            </a:pPr>
            <a:r>
              <a:rPr lang="en-US" sz="2800" dirty="0" smtClean="0">
                <a:latin typeface="Times New Roman" pitchFamily="18" charset="0"/>
                <a:cs typeface="Times New Roman" pitchFamily="18" charset="0"/>
              </a:rPr>
              <a:t>There are two relocation entries,</a:t>
            </a:r>
          </a:p>
          <a:p>
            <a:r>
              <a:rPr lang="en-US" sz="2800" dirty="0" smtClean="0">
                <a:latin typeface="Times New Roman" pitchFamily="18" charset="0"/>
                <a:cs typeface="Times New Roman" pitchFamily="18" charset="0"/>
              </a:rPr>
              <a:t>That marks the </a:t>
            </a:r>
            <a:r>
              <a:rPr lang="en-US" sz="2800" dirty="0" err="1" smtClean="0">
                <a:latin typeface="Times New Roman" pitchFamily="18" charset="0"/>
                <a:cs typeface="Times New Roman" pitchFamily="18" charset="0"/>
              </a:rPr>
              <a:t>pushl</a:t>
            </a:r>
            <a:r>
              <a:rPr lang="en-US" sz="2800" dirty="0" smtClean="0">
                <a:latin typeface="Times New Roman" pitchFamily="18" charset="0"/>
                <a:cs typeface="Times New Roman" pitchFamily="18" charset="0"/>
              </a:rPr>
              <a:t> instruction that puts the address of the string on the stack in preparation for the call to a.</a:t>
            </a:r>
          </a:p>
          <a:p>
            <a:r>
              <a:rPr lang="en-US" sz="2800" dirty="0" smtClean="0">
                <a:latin typeface="Times New Roman" pitchFamily="18" charset="0"/>
                <a:cs typeface="Times New Roman" pitchFamily="18" charset="0"/>
              </a:rPr>
              <a:t>one that marks the call instruction that transfers control to a.</a:t>
            </a:r>
          </a:p>
          <a:p>
            <a:endParaRPr lang="en-US" sz="2800"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5FE6554E-34D0-42DB-86E6-CF31F992C03C}" type="datetime1">
              <a:rPr lang="en-IN" smtClean="0"/>
              <a:pPr/>
              <a:t>08-12-2014</a:t>
            </a:fld>
            <a:endParaRPr lang="en-IN"/>
          </a:p>
        </p:txBody>
      </p:sp>
      <p:sp>
        <p:nvSpPr>
          <p:cNvPr id="4" name="Slide Number Placeholder 3"/>
          <p:cNvSpPr>
            <a:spLocks noGrp="1"/>
          </p:cNvSpPr>
          <p:nvPr>
            <p:ph type="sldNum" sz="quarter" idx="12"/>
          </p:nvPr>
        </p:nvSpPr>
        <p:spPr/>
        <p:txBody>
          <a:bodyPr/>
          <a:lstStyle/>
          <a:p>
            <a:fld id="{09B13E0A-FB5E-4908-A983-F9B6C7985DC3}" type="slidenum">
              <a:rPr lang="en-IN" smtClean="0"/>
              <a:pPr/>
              <a:t>35</a:t>
            </a:fld>
            <a:endParaRPr lang="en-IN"/>
          </a:p>
        </p:txBody>
      </p:sp>
    </p:spTree>
    <p:extLst>
      <p:ext uri="{BB962C8B-B14F-4D97-AF65-F5344CB8AC3E}">
        <p14:creationId xmlns:p14="http://schemas.microsoft.com/office/powerpoint/2010/main" val="36099851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The symbol table exports the definition of _main, imports _a.</a:t>
            </a:r>
          </a:p>
          <a:p>
            <a:r>
              <a:rPr lang="en-US" sz="2800" dirty="0" smtClean="0">
                <a:latin typeface="Times New Roman" pitchFamily="18" charset="0"/>
                <a:cs typeface="Times New Roman" pitchFamily="18" charset="0"/>
              </a:rPr>
              <a:t>The object file of the subprogram </a:t>
            </a:r>
            <a:r>
              <a:rPr lang="en-US" sz="2800" dirty="0" err="1" smtClean="0">
                <a:latin typeface="Times New Roman" pitchFamily="18" charset="0"/>
                <a:cs typeface="Times New Roman" pitchFamily="18" charset="0"/>
              </a:rPr>
              <a:t>a.c</a:t>
            </a:r>
            <a:r>
              <a:rPr lang="en-US" sz="2800" dirty="0" smtClean="0">
                <a:latin typeface="Times New Roman" pitchFamily="18" charset="0"/>
                <a:cs typeface="Times New Roman" pitchFamily="18" charset="0"/>
              </a:rPr>
              <a:t> also contain data and text segments.</a:t>
            </a:r>
          </a:p>
          <a:p>
            <a:pPr>
              <a:buNone/>
            </a:pPr>
            <a:r>
              <a:rPr lang="en-US" sz="2800" dirty="0" smtClean="0">
                <a:latin typeface="Times New Roman" pitchFamily="18" charset="0"/>
                <a:cs typeface="Times New Roman" pitchFamily="18" charset="0"/>
              </a:rPr>
              <a:t>Two relocation entries,</a:t>
            </a:r>
          </a:p>
          <a:p>
            <a:r>
              <a:rPr lang="en-US" sz="2800" dirty="0" smtClean="0">
                <a:latin typeface="Times New Roman" pitchFamily="18" charset="0"/>
                <a:cs typeface="Times New Roman" pitchFamily="18" charset="0"/>
              </a:rPr>
              <a:t>mark the calls to </a:t>
            </a:r>
            <a:r>
              <a:rPr lang="en-US" sz="2800" dirty="0" err="1" smtClean="0">
                <a:latin typeface="Times New Roman" pitchFamily="18" charset="0"/>
                <a:cs typeface="Times New Roman" pitchFamily="18" charset="0"/>
              </a:rPr>
              <a:t>strlen</a:t>
            </a:r>
            <a:r>
              <a:rPr lang="en-US" sz="2800" dirty="0" smtClean="0">
                <a:latin typeface="Times New Roman" pitchFamily="18" charset="0"/>
                <a:cs typeface="Times New Roman" pitchFamily="18" charset="0"/>
              </a:rPr>
              <a:t> and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 and the symbol table exports _a and imports _</a:t>
            </a:r>
            <a:r>
              <a:rPr lang="en-US" sz="2800" dirty="0" err="1" smtClean="0">
                <a:latin typeface="Times New Roman" pitchFamily="18" charset="0"/>
                <a:cs typeface="Times New Roman" pitchFamily="18" charset="0"/>
              </a:rPr>
              <a:t>strlen</a:t>
            </a:r>
            <a:r>
              <a:rPr lang="en-US" sz="2800" dirty="0" smtClean="0">
                <a:latin typeface="Times New Roman" pitchFamily="18" charset="0"/>
                <a:cs typeface="Times New Roman" pitchFamily="18" charset="0"/>
              </a:rPr>
              <a:t> and _</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A569B2D-E72E-4256-BCDF-A11AF8C225C6}" type="datetime1">
              <a:rPr lang="en-IN" smtClean="0"/>
              <a:pPr/>
              <a:t>08-12-2014</a:t>
            </a:fld>
            <a:endParaRPr lang="en-IN"/>
          </a:p>
        </p:txBody>
      </p:sp>
      <p:sp>
        <p:nvSpPr>
          <p:cNvPr id="5" name="Slide Number Placeholder 4"/>
          <p:cNvSpPr>
            <a:spLocks noGrp="1"/>
          </p:cNvSpPr>
          <p:nvPr>
            <p:ph type="sldNum" sz="quarter" idx="12"/>
          </p:nvPr>
        </p:nvSpPr>
        <p:spPr/>
        <p:txBody>
          <a:bodyPr/>
          <a:lstStyle/>
          <a:p>
            <a:fld id="{09B13E0A-FB5E-4908-A983-F9B6C7985DC3}" type="slidenum">
              <a:rPr lang="en-IN" smtClean="0"/>
              <a:pPr/>
              <a:t>36</a:t>
            </a:fld>
            <a:endParaRPr lang="en-IN"/>
          </a:p>
        </p:txBody>
      </p:sp>
    </p:spTree>
    <p:extLst>
      <p:ext uri="{BB962C8B-B14F-4D97-AF65-F5344CB8AC3E}">
        <p14:creationId xmlns:p14="http://schemas.microsoft.com/office/powerpoint/2010/main" val="20739164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sz="3600" dirty="0">
                <a:latin typeface="Algerian" pitchFamily="82" charset="0"/>
              </a:rPr>
              <a:t>An Example </a:t>
            </a:r>
            <a:r>
              <a:rPr lang="en-IN" sz="3600" dirty="0" smtClean="0">
                <a:latin typeface="Algerian" pitchFamily="82" charset="0"/>
              </a:rPr>
              <a:t>From </a:t>
            </a:r>
            <a:r>
              <a:rPr lang="en-IN" sz="3600" dirty="0">
                <a:latin typeface="Algerian" pitchFamily="82" charset="0"/>
              </a:rPr>
              <a:t>C Language</a:t>
            </a:r>
            <a:endParaRPr lang="en-US" sz="3600" dirty="0">
              <a:latin typeface="Algerian" pitchFamily="82" charset="0"/>
            </a:endParaRPr>
          </a:p>
        </p:txBody>
      </p:sp>
      <p:sp>
        <p:nvSpPr>
          <p:cNvPr id="3" name="Content Placeholder 2"/>
          <p:cNvSpPr>
            <a:spLocks noGrp="1"/>
          </p:cNvSpPr>
          <p:nvPr>
            <p:ph idx="1"/>
          </p:nvPr>
        </p:nvSpPr>
        <p:spPr/>
        <p:txBody>
          <a:bodyPr/>
          <a:lstStyle/>
          <a:p>
            <a:endParaRPr lang="en-US" b="1" dirty="0"/>
          </a:p>
        </p:txBody>
      </p:sp>
      <p:sp>
        <p:nvSpPr>
          <p:cNvPr id="4" name="Rectangle 3"/>
          <p:cNvSpPr>
            <a:spLocks noChangeArrowheads="1"/>
          </p:cNvSpPr>
          <p:nvPr/>
        </p:nvSpPr>
        <p:spPr bwMode="auto">
          <a:xfrm>
            <a:off x="1447800" y="3124200"/>
            <a:ext cx="2667000" cy="1754326"/>
          </a:xfrm>
          <a:prstGeom prst="rect">
            <a:avLst/>
          </a:prstGeom>
          <a:solidFill>
            <a:srgbClr val="00FFFF"/>
          </a:solidFill>
          <a:ln w="3175">
            <a:solidFill>
              <a:schemeClr val="tx1"/>
            </a:solidFill>
            <a:miter lim="800000"/>
            <a:headEnd/>
            <a:tailEnd/>
          </a:ln>
          <a:effectLst/>
        </p:spPr>
        <p:txBody>
          <a:bodyPr wrap="square">
            <a:spAutoFit/>
          </a:bodyPr>
          <a:lstStyle/>
          <a:p>
            <a:pPr>
              <a:lnSpc>
                <a:spcPct val="100000"/>
              </a:lnSpc>
              <a:spcBef>
                <a:spcPct val="0"/>
              </a:spcBef>
            </a:pPr>
            <a:r>
              <a:rPr lang="en-US" dirty="0" err="1"/>
              <a:t>int</a:t>
            </a:r>
            <a:r>
              <a:rPr lang="en-US" dirty="0"/>
              <a:t> e=7; </a:t>
            </a:r>
          </a:p>
          <a:p>
            <a:pPr>
              <a:lnSpc>
                <a:spcPct val="100000"/>
              </a:lnSpc>
              <a:spcBef>
                <a:spcPct val="0"/>
              </a:spcBef>
            </a:pPr>
            <a:r>
              <a:rPr lang="en-US" dirty="0"/>
              <a:t> </a:t>
            </a:r>
          </a:p>
          <a:p>
            <a:pPr>
              <a:lnSpc>
                <a:spcPct val="100000"/>
              </a:lnSpc>
              <a:spcBef>
                <a:spcPct val="0"/>
              </a:spcBef>
            </a:pPr>
            <a:r>
              <a:rPr lang="en-US" dirty="0" err="1"/>
              <a:t>int</a:t>
            </a:r>
            <a:r>
              <a:rPr lang="en-US" dirty="0"/>
              <a:t> main() {</a:t>
            </a:r>
          </a:p>
          <a:p>
            <a:pPr>
              <a:lnSpc>
                <a:spcPct val="100000"/>
              </a:lnSpc>
              <a:spcBef>
                <a:spcPct val="0"/>
              </a:spcBef>
            </a:pPr>
            <a:r>
              <a:rPr lang="en-US" dirty="0"/>
              <a:t>  </a:t>
            </a:r>
            <a:r>
              <a:rPr lang="en-US" dirty="0" err="1"/>
              <a:t>int</a:t>
            </a:r>
            <a:r>
              <a:rPr lang="en-US" dirty="0"/>
              <a:t> r = a();</a:t>
            </a:r>
          </a:p>
          <a:p>
            <a:pPr>
              <a:lnSpc>
                <a:spcPct val="100000"/>
              </a:lnSpc>
              <a:spcBef>
                <a:spcPct val="0"/>
              </a:spcBef>
            </a:pPr>
            <a:r>
              <a:rPr lang="en-US" dirty="0"/>
              <a:t>  exit(0); </a:t>
            </a:r>
          </a:p>
          <a:p>
            <a:pPr>
              <a:lnSpc>
                <a:spcPct val="100000"/>
              </a:lnSpc>
              <a:spcBef>
                <a:spcPct val="0"/>
              </a:spcBef>
            </a:pPr>
            <a:r>
              <a:rPr lang="en-US" dirty="0"/>
              <a:t>} </a:t>
            </a:r>
          </a:p>
        </p:txBody>
      </p:sp>
      <p:sp>
        <p:nvSpPr>
          <p:cNvPr id="5" name="Rectangle 4"/>
          <p:cNvSpPr>
            <a:spLocks noChangeArrowheads="1"/>
          </p:cNvSpPr>
          <p:nvPr/>
        </p:nvSpPr>
        <p:spPr bwMode="auto">
          <a:xfrm>
            <a:off x="1981200" y="2362200"/>
            <a:ext cx="798617" cy="584775"/>
          </a:xfrm>
          <a:prstGeom prst="rect">
            <a:avLst/>
          </a:prstGeom>
          <a:noFill/>
          <a:ln w="3175">
            <a:solidFill>
              <a:schemeClr val="bg1"/>
            </a:solidFill>
            <a:miter lim="800000"/>
            <a:headEnd/>
            <a:tailEnd/>
          </a:ln>
          <a:effectLst/>
        </p:spPr>
        <p:txBody>
          <a:bodyPr wrap="none">
            <a:spAutoFit/>
          </a:bodyPr>
          <a:lstStyle/>
          <a:p>
            <a:pPr>
              <a:lnSpc>
                <a:spcPct val="100000"/>
              </a:lnSpc>
              <a:spcBef>
                <a:spcPct val="0"/>
              </a:spcBef>
            </a:pPr>
            <a:r>
              <a:rPr lang="en-US" sz="3200" b="1" dirty="0" err="1">
                <a:solidFill>
                  <a:srgbClr val="000000"/>
                </a:solidFill>
              </a:rPr>
              <a:t>m.c</a:t>
            </a:r>
            <a:endParaRPr lang="en-US" sz="3200" b="1" dirty="0">
              <a:solidFill>
                <a:srgbClr val="000000"/>
              </a:solidFill>
            </a:endParaRPr>
          </a:p>
        </p:txBody>
      </p:sp>
      <p:sp>
        <p:nvSpPr>
          <p:cNvPr id="6" name="Rectangle 5"/>
          <p:cNvSpPr>
            <a:spLocks noChangeArrowheads="1"/>
          </p:cNvSpPr>
          <p:nvPr/>
        </p:nvSpPr>
        <p:spPr bwMode="auto">
          <a:xfrm>
            <a:off x="5651500" y="2286000"/>
            <a:ext cx="977900" cy="584775"/>
          </a:xfrm>
          <a:prstGeom prst="rect">
            <a:avLst/>
          </a:prstGeom>
          <a:noFill/>
          <a:ln w="3175">
            <a:solidFill>
              <a:schemeClr val="bg1"/>
            </a:solidFill>
            <a:miter lim="800000"/>
            <a:headEnd/>
            <a:tailEnd/>
          </a:ln>
          <a:effectLst/>
        </p:spPr>
        <p:txBody>
          <a:bodyPr wrap="square">
            <a:spAutoFit/>
          </a:bodyPr>
          <a:lstStyle/>
          <a:p>
            <a:pPr>
              <a:lnSpc>
                <a:spcPct val="100000"/>
              </a:lnSpc>
              <a:spcBef>
                <a:spcPct val="0"/>
              </a:spcBef>
            </a:pPr>
            <a:r>
              <a:rPr lang="en-US" sz="3200" b="1" dirty="0" err="1">
                <a:solidFill>
                  <a:srgbClr val="000000"/>
                </a:solidFill>
              </a:rPr>
              <a:t>a.c</a:t>
            </a:r>
            <a:endParaRPr lang="en-US" sz="3200" b="1" dirty="0">
              <a:solidFill>
                <a:srgbClr val="000000"/>
              </a:solidFill>
            </a:endParaRPr>
          </a:p>
        </p:txBody>
      </p:sp>
      <p:sp>
        <p:nvSpPr>
          <p:cNvPr id="7" name="Rectangle 6"/>
          <p:cNvSpPr>
            <a:spLocks noChangeArrowheads="1"/>
          </p:cNvSpPr>
          <p:nvPr/>
        </p:nvSpPr>
        <p:spPr bwMode="auto">
          <a:xfrm>
            <a:off x="4765675" y="3124200"/>
            <a:ext cx="2644775" cy="2566987"/>
          </a:xfrm>
          <a:prstGeom prst="rect">
            <a:avLst/>
          </a:prstGeom>
          <a:solidFill>
            <a:srgbClr val="00FFFF"/>
          </a:solidFill>
          <a:ln w="3175">
            <a:solidFill>
              <a:schemeClr val="tx1"/>
            </a:solidFill>
            <a:miter lim="800000"/>
            <a:headEnd/>
            <a:tailEnd/>
          </a:ln>
          <a:effectLst/>
        </p:spPr>
        <p:txBody>
          <a:bodyPr wrap="none">
            <a:spAutoFit/>
          </a:bodyPr>
          <a:lstStyle/>
          <a:p>
            <a:pPr>
              <a:lnSpc>
                <a:spcPct val="100000"/>
              </a:lnSpc>
              <a:spcBef>
                <a:spcPct val="0"/>
              </a:spcBef>
            </a:pPr>
            <a:r>
              <a:rPr lang="en-US" dirty="0"/>
              <a:t>extern </a:t>
            </a:r>
            <a:r>
              <a:rPr lang="en-US" dirty="0" err="1"/>
              <a:t>int</a:t>
            </a:r>
            <a:r>
              <a:rPr lang="en-US" dirty="0"/>
              <a:t> e; </a:t>
            </a:r>
          </a:p>
          <a:p>
            <a:pPr>
              <a:lnSpc>
                <a:spcPct val="100000"/>
              </a:lnSpc>
              <a:spcBef>
                <a:spcPct val="0"/>
              </a:spcBef>
            </a:pPr>
            <a:r>
              <a:rPr lang="en-US" dirty="0"/>
              <a:t> </a:t>
            </a:r>
          </a:p>
          <a:p>
            <a:pPr>
              <a:lnSpc>
                <a:spcPct val="100000"/>
              </a:lnSpc>
              <a:spcBef>
                <a:spcPct val="0"/>
              </a:spcBef>
            </a:pPr>
            <a:r>
              <a:rPr lang="en-US" dirty="0" err="1"/>
              <a:t>int</a:t>
            </a:r>
            <a:r>
              <a:rPr lang="en-US" dirty="0"/>
              <a:t> *</a:t>
            </a:r>
            <a:r>
              <a:rPr lang="en-US" dirty="0" err="1"/>
              <a:t>ep</a:t>
            </a:r>
            <a:r>
              <a:rPr lang="en-US" dirty="0"/>
              <a:t>=&amp;e;</a:t>
            </a:r>
          </a:p>
          <a:p>
            <a:pPr>
              <a:lnSpc>
                <a:spcPct val="100000"/>
              </a:lnSpc>
              <a:spcBef>
                <a:spcPct val="0"/>
              </a:spcBef>
            </a:pPr>
            <a:r>
              <a:rPr lang="en-US" dirty="0" err="1"/>
              <a:t>int</a:t>
            </a:r>
            <a:r>
              <a:rPr lang="en-US" dirty="0"/>
              <a:t> x=15; </a:t>
            </a:r>
          </a:p>
          <a:p>
            <a:pPr>
              <a:lnSpc>
                <a:spcPct val="100000"/>
              </a:lnSpc>
              <a:spcBef>
                <a:spcPct val="0"/>
              </a:spcBef>
            </a:pPr>
            <a:r>
              <a:rPr lang="en-US" dirty="0" err="1"/>
              <a:t>int</a:t>
            </a:r>
            <a:r>
              <a:rPr lang="en-US" dirty="0"/>
              <a:t> y; </a:t>
            </a:r>
          </a:p>
          <a:p>
            <a:pPr>
              <a:lnSpc>
                <a:spcPct val="100000"/>
              </a:lnSpc>
              <a:spcBef>
                <a:spcPct val="0"/>
              </a:spcBef>
            </a:pPr>
            <a:r>
              <a:rPr lang="en-US" dirty="0"/>
              <a:t> </a:t>
            </a:r>
          </a:p>
          <a:p>
            <a:pPr>
              <a:lnSpc>
                <a:spcPct val="100000"/>
              </a:lnSpc>
              <a:spcBef>
                <a:spcPct val="0"/>
              </a:spcBef>
            </a:pPr>
            <a:r>
              <a:rPr lang="en-US" dirty="0" err="1"/>
              <a:t>int</a:t>
            </a:r>
            <a:r>
              <a:rPr lang="en-US" dirty="0"/>
              <a:t> a() { </a:t>
            </a:r>
          </a:p>
          <a:p>
            <a:pPr>
              <a:lnSpc>
                <a:spcPct val="100000"/>
              </a:lnSpc>
              <a:spcBef>
                <a:spcPct val="0"/>
              </a:spcBef>
            </a:pPr>
            <a:r>
              <a:rPr lang="en-US" dirty="0"/>
              <a:t>  return *</a:t>
            </a:r>
            <a:r>
              <a:rPr lang="en-US" dirty="0" err="1"/>
              <a:t>ep+x+y</a:t>
            </a:r>
            <a:r>
              <a:rPr lang="en-US" dirty="0"/>
              <a:t>; </a:t>
            </a:r>
          </a:p>
          <a:p>
            <a:pPr>
              <a:lnSpc>
                <a:spcPct val="100000"/>
              </a:lnSpc>
              <a:spcBef>
                <a:spcPct val="0"/>
              </a:spcBef>
            </a:pPr>
            <a:r>
              <a:rPr lang="en-US" dirty="0"/>
              <a:t>} </a:t>
            </a:r>
          </a:p>
        </p:txBody>
      </p:sp>
      <p:sp>
        <p:nvSpPr>
          <p:cNvPr id="8" name="Date Placeholder 7"/>
          <p:cNvSpPr>
            <a:spLocks noGrp="1"/>
          </p:cNvSpPr>
          <p:nvPr>
            <p:ph type="dt" sz="half" idx="10"/>
          </p:nvPr>
        </p:nvSpPr>
        <p:spPr/>
        <p:txBody>
          <a:bodyPr/>
          <a:lstStyle/>
          <a:p>
            <a:fld id="{D6A4F134-703B-4CE2-BB79-C2E6701AA271}" type="datetime1">
              <a:rPr lang="en-IN" smtClean="0"/>
              <a:pPr/>
              <a:t>08-12-2014</a:t>
            </a:fld>
            <a:endParaRPr lang="en-IN"/>
          </a:p>
        </p:txBody>
      </p:sp>
      <p:sp>
        <p:nvSpPr>
          <p:cNvPr id="9" name="Slide Number Placeholder 8"/>
          <p:cNvSpPr>
            <a:spLocks noGrp="1"/>
          </p:cNvSpPr>
          <p:nvPr>
            <p:ph type="sldNum" sz="quarter" idx="12"/>
          </p:nvPr>
        </p:nvSpPr>
        <p:spPr/>
        <p:txBody>
          <a:bodyPr/>
          <a:lstStyle/>
          <a:p>
            <a:fld id="{09B13E0A-FB5E-4908-A983-F9B6C7985DC3}" type="slidenum">
              <a:rPr lang="en-IN" smtClean="0"/>
              <a:pPr/>
              <a:t>37</a:t>
            </a:fld>
            <a:endParaRPr lang="en-IN"/>
          </a:p>
        </p:txBody>
      </p:sp>
    </p:spTree>
    <p:extLst>
      <p:ext uri="{BB962C8B-B14F-4D97-AF65-F5344CB8AC3E}">
        <p14:creationId xmlns:p14="http://schemas.microsoft.com/office/powerpoint/2010/main" val="41897737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161394" y="21497"/>
            <a:ext cx="8964488" cy="1066800"/>
          </a:xfrm>
        </p:spPr>
        <p:txBody>
          <a:bodyPr>
            <a:noAutofit/>
          </a:bodyPr>
          <a:lstStyle/>
          <a:p>
            <a:r>
              <a:rPr lang="en-US" sz="3600" dirty="0">
                <a:latin typeface="Algerian" pitchFamily="82" charset="0"/>
              </a:rPr>
              <a:t>Merging Relocatable Object Files into an Executable Object File</a:t>
            </a:r>
          </a:p>
        </p:txBody>
      </p:sp>
      <p:sp>
        <p:nvSpPr>
          <p:cNvPr id="202755" name="Rectangle 3"/>
          <p:cNvSpPr>
            <a:spLocks noChangeArrowheads="1"/>
          </p:cNvSpPr>
          <p:nvPr/>
        </p:nvSpPr>
        <p:spPr bwMode="auto">
          <a:xfrm>
            <a:off x="990600" y="3702050"/>
            <a:ext cx="1981200" cy="533400"/>
          </a:xfrm>
          <a:prstGeom prst="rect">
            <a:avLst/>
          </a:prstGeom>
          <a:solidFill>
            <a:srgbClr val="FFFF00"/>
          </a:solidFill>
          <a:ln w="25400">
            <a:solidFill>
              <a:schemeClr val="tx1"/>
            </a:solidFill>
            <a:miter lim="800000"/>
            <a:headEnd/>
            <a:tailEnd/>
          </a:ln>
          <a:effectLst/>
        </p:spPr>
        <p:txBody>
          <a:bodyPr wrap="none" anchor="ctr"/>
          <a:lstStyle/>
          <a:p>
            <a:pPr algn="ctr">
              <a:lnSpc>
                <a:spcPct val="100000"/>
              </a:lnSpc>
              <a:spcBef>
                <a:spcPct val="0"/>
              </a:spcBef>
            </a:pPr>
            <a:r>
              <a:rPr lang="en-US"/>
              <a:t>main()</a:t>
            </a:r>
          </a:p>
        </p:txBody>
      </p:sp>
      <p:sp>
        <p:nvSpPr>
          <p:cNvPr id="202756" name="Text Box 4"/>
          <p:cNvSpPr txBox="1">
            <a:spLocks noChangeArrowheads="1"/>
          </p:cNvSpPr>
          <p:nvPr/>
        </p:nvSpPr>
        <p:spPr bwMode="auto">
          <a:xfrm>
            <a:off x="330200" y="3948113"/>
            <a:ext cx="593725" cy="366712"/>
          </a:xfrm>
          <a:prstGeom prst="rect">
            <a:avLst/>
          </a:prstGeom>
          <a:noFill/>
          <a:ln w="25400">
            <a:noFill/>
            <a:miter lim="800000"/>
            <a:headEnd/>
            <a:tailEnd/>
          </a:ln>
          <a:effectLst/>
        </p:spPr>
        <p:txBody>
          <a:bodyPr wrap="none">
            <a:spAutoFit/>
          </a:bodyPr>
          <a:lstStyle/>
          <a:p>
            <a:pPr algn="ctr">
              <a:lnSpc>
                <a:spcPct val="100000"/>
              </a:lnSpc>
              <a:spcBef>
                <a:spcPct val="0"/>
              </a:spcBef>
            </a:pPr>
            <a:r>
              <a:rPr lang="en-US"/>
              <a:t>m.o</a:t>
            </a:r>
          </a:p>
        </p:txBody>
      </p:sp>
      <p:sp>
        <p:nvSpPr>
          <p:cNvPr id="202757" name="Rectangle 5"/>
          <p:cNvSpPr>
            <a:spLocks noChangeArrowheads="1"/>
          </p:cNvSpPr>
          <p:nvPr/>
        </p:nvSpPr>
        <p:spPr bwMode="auto">
          <a:xfrm>
            <a:off x="990600" y="5486400"/>
            <a:ext cx="1981200" cy="228600"/>
          </a:xfrm>
          <a:prstGeom prst="rect">
            <a:avLst/>
          </a:prstGeom>
          <a:solidFill>
            <a:srgbClr val="FF99CC"/>
          </a:solidFill>
          <a:ln w="25400">
            <a:solidFill>
              <a:schemeClr val="tx1"/>
            </a:solidFill>
            <a:miter lim="800000"/>
            <a:headEnd/>
            <a:tailEnd/>
          </a:ln>
          <a:effectLst/>
        </p:spPr>
        <p:txBody>
          <a:bodyPr wrap="none" anchor="ctr"/>
          <a:lstStyle/>
          <a:p>
            <a:pPr algn="ctr">
              <a:lnSpc>
                <a:spcPct val="100000"/>
              </a:lnSpc>
              <a:spcBef>
                <a:spcPct val="0"/>
              </a:spcBef>
            </a:pPr>
            <a:r>
              <a:rPr lang="en-US"/>
              <a:t>int *ep = &amp;e</a:t>
            </a:r>
          </a:p>
        </p:txBody>
      </p:sp>
      <p:sp>
        <p:nvSpPr>
          <p:cNvPr id="202758" name="Rectangle 6"/>
          <p:cNvSpPr>
            <a:spLocks noChangeArrowheads="1"/>
          </p:cNvSpPr>
          <p:nvPr/>
        </p:nvSpPr>
        <p:spPr bwMode="auto">
          <a:xfrm>
            <a:off x="990600" y="4953000"/>
            <a:ext cx="1981200" cy="533400"/>
          </a:xfrm>
          <a:prstGeom prst="rect">
            <a:avLst/>
          </a:prstGeom>
          <a:solidFill>
            <a:srgbClr val="FFFF00"/>
          </a:solidFill>
          <a:ln w="25400">
            <a:solidFill>
              <a:schemeClr val="tx1"/>
            </a:solidFill>
            <a:miter lim="800000"/>
            <a:headEnd/>
            <a:tailEnd/>
          </a:ln>
          <a:effectLst/>
        </p:spPr>
        <p:txBody>
          <a:bodyPr wrap="none" anchor="ctr"/>
          <a:lstStyle/>
          <a:p>
            <a:pPr algn="ctr">
              <a:lnSpc>
                <a:spcPct val="100000"/>
              </a:lnSpc>
              <a:spcBef>
                <a:spcPct val="0"/>
              </a:spcBef>
            </a:pPr>
            <a:r>
              <a:rPr lang="en-US"/>
              <a:t>a()</a:t>
            </a:r>
          </a:p>
        </p:txBody>
      </p:sp>
      <p:sp>
        <p:nvSpPr>
          <p:cNvPr id="202759" name="Text Box 7"/>
          <p:cNvSpPr txBox="1">
            <a:spLocks noChangeArrowheads="1"/>
          </p:cNvSpPr>
          <p:nvPr/>
        </p:nvSpPr>
        <p:spPr bwMode="auto">
          <a:xfrm>
            <a:off x="395288" y="5427663"/>
            <a:ext cx="593725" cy="366712"/>
          </a:xfrm>
          <a:prstGeom prst="rect">
            <a:avLst/>
          </a:prstGeom>
          <a:noFill/>
          <a:ln w="25400">
            <a:noFill/>
            <a:miter lim="800000"/>
            <a:headEnd/>
            <a:tailEnd/>
          </a:ln>
          <a:effectLst/>
        </p:spPr>
        <p:txBody>
          <a:bodyPr wrap="none">
            <a:spAutoFit/>
          </a:bodyPr>
          <a:lstStyle/>
          <a:p>
            <a:pPr algn="ctr">
              <a:lnSpc>
                <a:spcPct val="100000"/>
              </a:lnSpc>
              <a:spcBef>
                <a:spcPct val="0"/>
              </a:spcBef>
            </a:pPr>
            <a:r>
              <a:rPr lang="en-US"/>
              <a:t>a.o</a:t>
            </a:r>
          </a:p>
        </p:txBody>
      </p:sp>
      <p:sp>
        <p:nvSpPr>
          <p:cNvPr id="202760" name="Rectangle 8"/>
          <p:cNvSpPr>
            <a:spLocks noChangeArrowheads="1"/>
          </p:cNvSpPr>
          <p:nvPr/>
        </p:nvSpPr>
        <p:spPr bwMode="auto">
          <a:xfrm>
            <a:off x="5589588" y="4786313"/>
            <a:ext cx="1981200" cy="228600"/>
          </a:xfrm>
          <a:prstGeom prst="rect">
            <a:avLst/>
          </a:prstGeom>
          <a:solidFill>
            <a:srgbClr val="FF99CC"/>
          </a:solidFill>
          <a:ln w="25400">
            <a:solidFill>
              <a:schemeClr val="tx1"/>
            </a:solidFill>
            <a:miter lim="800000"/>
            <a:headEnd/>
            <a:tailEnd/>
          </a:ln>
          <a:effectLst/>
        </p:spPr>
        <p:txBody>
          <a:bodyPr wrap="none" anchor="ctr"/>
          <a:lstStyle/>
          <a:p>
            <a:pPr algn="ctr">
              <a:lnSpc>
                <a:spcPct val="100000"/>
              </a:lnSpc>
              <a:spcBef>
                <a:spcPct val="0"/>
              </a:spcBef>
            </a:pPr>
            <a:r>
              <a:rPr lang="en-US"/>
              <a:t>int e = 7</a:t>
            </a:r>
          </a:p>
        </p:txBody>
      </p:sp>
      <p:sp>
        <p:nvSpPr>
          <p:cNvPr id="202761" name="Rectangle 9"/>
          <p:cNvSpPr>
            <a:spLocks noChangeArrowheads="1"/>
          </p:cNvSpPr>
          <p:nvPr/>
        </p:nvSpPr>
        <p:spPr bwMode="auto">
          <a:xfrm>
            <a:off x="5589588" y="2309813"/>
            <a:ext cx="1981200" cy="319087"/>
          </a:xfrm>
          <a:prstGeom prst="rect">
            <a:avLst/>
          </a:prstGeom>
          <a:solidFill>
            <a:schemeClr val="bg1"/>
          </a:solidFill>
          <a:ln w="25400">
            <a:solidFill>
              <a:schemeClr val="tx1"/>
            </a:solidFill>
            <a:miter lim="800000"/>
            <a:headEnd/>
            <a:tailEnd/>
          </a:ln>
          <a:effectLst/>
        </p:spPr>
        <p:txBody>
          <a:bodyPr wrap="none" anchor="ctr"/>
          <a:lstStyle/>
          <a:p>
            <a:pPr algn="ctr">
              <a:lnSpc>
                <a:spcPct val="100000"/>
              </a:lnSpc>
              <a:spcBef>
                <a:spcPct val="0"/>
              </a:spcBef>
            </a:pPr>
            <a:r>
              <a:rPr lang="en-US" b="0">
                <a:latin typeface="Helvetica" pitchFamily="34" charset="0"/>
              </a:rPr>
              <a:t>headers</a:t>
            </a:r>
          </a:p>
        </p:txBody>
      </p:sp>
      <p:sp>
        <p:nvSpPr>
          <p:cNvPr id="202762" name="Rectangle 10"/>
          <p:cNvSpPr>
            <a:spLocks noChangeArrowheads="1"/>
          </p:cNvSpPr>
          <p:nvPr/>
        </p:nvSpPr>
        <p:spPr bwMode="auto">
          <a:xfrm>
            <a:off x="5589588" y="2957513"/>
            <a:ext cx="1981200" cy="533400"/>
          </a:xfrm>
          <a:prstGeom prst="rect">
            <a:avLst/>
          </a:prstGeom>
          <a:solidFill>
            <a:srgbClr val="FFFF00"/>
          </a:solidFill>
          <a:ln w="25400">
            <a:solidFill>
              <a:schemeClr val="tx1"/>
            </a:solidFill>
            <a:miter lim="800000"/>
            <a:headEnd/>
            <a:tailEnd/>
          </a:ln>
          <a:effectLst/>
        </p:spPr>
        <p:txBody>
          <a:bodyPr wrap="none" anchor="ctr"/>
          <a:lstStyle/>
          <a:p>
            <a:pPr algn="ctr">
              <a:lnSpc>
                <a:spcPct val="100000"/>
              </a:lnSpc>
              <a:spcBef>
                <a:spcPct val="0"/>
              </a:spcBef>
            </a:pPr>
            <a:r>
              <a:rPr lang="en-US"/>
              <a:t>main()</a:t>
            </a:r>
          </a:p>
        </p:txBody>
      </p:sp>
      <p:sp>
        <p:nvSpPr>
          <p:cNvPr id="202763" name="Rectangle 11"/>
          <p:cNvSpPr>
            <a:spLocks noChangeArrowheads="1"/>
          </p:cNvSpPr>
          <p:nvPr/>
        </p:nvSpPr>
        <p:spPr bwMode="auto">
          <a:xfrm>
            <a:off x="5589588" y="3490913"/>
            <a:ext cx="1981200" cy="533400"/>
          </a:xfrm>
          <a:prstGeom prst="rect">
            <a:avLst/>
          </a:prstGeom>
          <a:solidFill>
            <a:srgbClr val="FFFF00"/>
          </a:solidFill>
          <a:ln w="25400">
            <a:solidFill>
              <a:schemeClr val="tx1"/>
            </a:solidFill>
            <a:miter lim="800000"/>
            <a:headEnd/>
            <a:tailEnd/>
          </a:ln>
          <a:effectLst/>
        </p:spPr>
        <p:txBody>
          <a:bodyPr wrap="none" anchor="ctr"/>
          <a:lstStyle/>
          <a:p>
            <a:pPr algn="ctr">
              <a:lnSpc>
                <a:spcPct val="100000"/>
              </a:lnSpc>
              <a:spcBef>
                <a:spcPct val="0"/>
              </a:spcBef>
            </a:pPr>
            <a:r>
              <a:rPr lang="en-US"/>
              <a:t>a()</a:t>
            </a:r>
          </a:p>
        </p:txBody>
      </p:sp>
      <p:sp>
        <p:nvSpPr>
          <p:cNvPr id="202764" name="Text Box 12"/>
          <p:cNvSpPr txBox="1">
            <a:spLocks noChangeArrowheads="1"/>
          </p:cNvSpPr>
          <p:nvPr/>
        </p:nvSpPr>
        <p:spPr bwMode="auto">
          <a:xfrm>
            <a:off x="5284788" y="2057400"/>
            <a:ext cx="311150" cy="366713"/>
          </a:xfrm>
          <a:prstGeom prst="rect">
            <a:avLst/>
          </a:prstGeom>
          <a:noFill/>
          <a:ln w="25400">
            <a:noFill/>
            <a:miter lim="800000"/>
            <a:headEnd/>
            <a:tailEnd/>
          </a:ln>
          <a:effectLst/>
        </p:spPr>
        <p:txBody>
          <a:bodyPr wrap="none">
            <a:spAutoFit/>
          </a:bodyPr>
          <a:lstStyle/>
          <a:p>
            <a:pPr>
              <a:lnSpc>
                <a:spcPct val="100000"/>
              </a:lnSpc>
              <a:spcBef>
                <a:spcPct val="0"/>
              </a:spcBef>
            </a:pPr>
            <a:r>
              <a:rPr lang="en-US" b="0">
                <a:latin typeface="Helvetica" pitchFamily="34" charset="0"/>
              </a:rPr>
              <a:t>0</a:t>
            </a:r>
          </a:p>
        </p:txBody>
      </p:sp>
      <p:sp>
        <p:nvSpPr>
          <p:cNvPr id="202765" name="Rectangle 13"/>
          <p:cNvSpPr>
            <a:spLocks noChangeArrowheads="1"/>
          </p:cNvSpPr>
          <p:nvPr/>
        </p:nvSpPr>
        <p:spPr bwMode="auto">
          <a:xfrm>
            <a:off x="990600" y="2057400"/>
            <a:ext cx="1981200" cy="533400"/>
          </a:xfrm>
          <a:prstGeom prst="rect">
            <a:avLst/>
          </a:prstGeom>
          <a:solidFill>
            <a:srgbClr val="FFFF00"/>
          </a:solidFill>
          <a:ln w="25400">
            <a:solidFill>
              <a:schemeClr val="tx1"/>
            </a:solidFill>
            <a:miter lim="800000"/>
            <a:headEnd/>
            <a:tailEnd/>
          </a:ln>
          <a:effectLst/>
        </p:spPr>
        <p:txBody>
          <a:bodyPr wrap="none" anchor="ctr"/>
          <a:lstStyle/>
          <a:p>
            <a:pPr algn="ctr">
              <a:lnSpc>
                <a:spcPct val="100000"/>
              </a:lnSpc>
              <a:spcBef>
                <a:spcPct val="0"/>
              </a:spcBef>
            </a:pPr>
            <a:r>
              <a:rPr lang="en-US">
                <a:latin typeface="Helvetica" pitchFamily="34" charset="0"/>
              </a:rPr>
              <a:t>system code</a:t>
            </a:r>
          </a:p>
        </p:txBody>
      </p:sp>
      <p:sp>
        <p:nvSpPr>
          <p:cNvPr id="202766" name="Rectangle 14"/>
          <p:cNvSpPr>
            <a:spLocks noChangeArrowheads="1"/>
          </p:cNvSpPr>
          <p:nvPr/>
        </p:nvSpPr>
        <p:spPr bwMode="auto">
          <a:xfrm>
            <a:off x="5589588" y="5014913"/>
            <a:ext cx="1981200" cy="228600"/>
          </a:xfrm>
          <a:prstGeom prst="rect">
            <a:avLst/>
          </a:prstGeom>
          <a:solidFill>
            <a:srgbClr val="FF99CC"/>
          </a:solidFill>
          <a:ln w="25400">
            <a:solidFill>
              <a:schemeClr val="tx1"/>
            </a:solidFill>
            <a:miter lim="800000"/>
            <a:headEnd/>
            <a:tailEnd/>
          </a:ln>
          <a:effectLst/>
        </p:spPr>
        <p:txBody>
          <a:bodyPr wrap="none" anchor="ctr"/>
          <a:lstStyle/>
          <a:p>
            <a:pPr algn="ctr">
              <a:lnSpc>
                <a:spcPct val="100000"/>
              </a:lnSpc>
              <a:spcBef>
                <a:spcPct val="0"/>
              </a:spcBef>
            </a:pPr>
            <a:r>
              <a:rPr lang="en-US"/>
              <a:t>int *ep = &amp;e</a:t>
            </a:r>
          </a:p>
        </p:txBody>
      </p:sp>
      <p:sp>
        <p:nvSpPr>
          <p:cNvPr id="202767" name="Rectangle 15"/>
          <p:cNvSpPr>
            <a:spLocks noChangeArrowheads="1"/>
          </p:cNvSpPr>
          <p:nvPr/>
        </p:nvSpPr>
        <p:spPr bwMode="auto">
          <a:xfrm>
            <a:off x="990600" y="4235450"/>
            <a:ext cx="1981200" cy="228600"/>
          </a:xfrm>
          <a:prstGeom prst="rect">
            <a:avLst/>
          </a:prstGeom>
          <a:solidFill>
            <a:srgbClr val="FF99CC"/>
          </a:solidFill>
          <a:ln w="25400">
            <a:solidFill>
              <a:schemeClr val="tx1"/>
            </a:solidFill>
            <a:miter lim="800000"/>
            <a:headEnd/>
            <a:tailEnd/>
          </a:ln>
          <a:effectLst/>
        </p:spPr>
        <p:txBody>
          <a:bodyPr wrap="none" anchor="ctr"/>
          <a:lstStyle/>
          <a:p>
            <a:pPr algn="ctr">
              <a:lnSpc>
                <a:spcPct val="100000"/>
              </a:lnSpc>
              <a:spcBef>
                <a:spcPct val="0"/>
              </a:spcBef>
            </a:pPr>
            <a:r>
              <a:rPr lang="en-US"/>
              <a:t>int e = 7</a:t>
            </a:r>
          </a:p>
        </p:txBody>
      </p:sp>
      <p:sp>
        <p:nvSpPr>
          <p:cNvPr id="202768" name="Rectangle 16"/>
          <p:cNvSpPr>
            <a:spLocks noChangeArrowheads="1"/>
          </p:cNvSpPr>
          <p:nvPr/>
        </p:nvSpPr>
        <p:spPr bwMode="auto">
          <a:xfrm>
            <a:off x="990600" y="2590800"/>
            <a:ext cx="1981200" cy="228600"/>
          </a:xfrm>
          <a:prstGeom prst="rect">
            <a:avLst/>
          </a:prstGeom>
          <a:solidFill>
            <a:srgbClr val="FF99CC"/>
          </a:solidFill>
          <a:ln w="25400">
            <a:solidFill>
              <a:schemeClr val="tx1"/>
            </a:solidFill>
            <a:miter lim="800000"/>
            <a:headEnd/>
            <a:tailEnd/>
          </a:ln>
          <a:effectLst/>
        </p:spPr>
        <p:txBody>
          <a:bodyPr wrap="none" anchor="ctr"/>
          <a:lstStyle/>
          <a:p>
            <a:pPr algn="ctr">
              <a:lnSpc>
                <a:spcPct val="100000"/>
              </a:lnSpc>
              <a:spcBef>
                <a:spcPct val="0"/>
              </a:spcBef>
            </a:pPr>
            <a:r>
              <a:rPr lang="en-US">
                <a:latin typeface="Helvetica" pitchFamily="34" charset="0"/>
              </a:rPr>
              <a:t>system data</a:t>
            </a:r>
          </a:p>
        </p:txBody>
      </p:sp>
      <p:sp>
        <p:nvSpPr>
          <p:cNvPr id="202769" name="Rectangle 17"/>
          <p:cNvSpPr>
            <a:spLocks noChangeArrowheads="1"/>
          </p:cNvSpPr>
          <p:nvPr/>
        </p:nvSpPr>
        <p:spPr bwMode="auto">
          <a:xfrm>
            <a:off x="5589588" y="4024313"/>
            <a:ext cx="1981200" cy="533400"/>
          </a:xfrm>
          <a:prstGeom prst="rect">
            <a:avLst/>
          </a:prstGeom>
          <a:solidFill>
            <a:srgbClr val="FFFF00"/>
          </a:solidFill>
          <a:ln w="25400">
            <a:solidFill>
              <a:schemeClr val="tx1"/>
            </a:solidFill>
            <a:miter lim="800000"/>
            <a:headEnd/>
            <a:tailEnd/>
          </a:ln>
          <a:effectLst/>
        </p:spPr>
        <p:txBody>
          <a:bodyPr wrap="none" anchor="ctr"/>
          <a:lstStyle/>
          <a:p>
            <a:pPr algn="ctr">
              <a:lnSpc>
                <a:spcPct val="100000"/>
              </a:lnSpc>
              <a:spcBef>
                <a:spcPct val="0"/>
              </a:spcBef>
            </a:pPr>
            <a:r>
              <a:rPr lang="en-US" b="0">
                <a:latin typeface="Helvetica" pitchFamily="34" charset="0"/>
              </a:rPr>
              <a:t>more system code</a:t>
            </a:r>
          </a:p>
        </p:txBody>
      </p:sp>
      <p:sp>
        <p:nvSpPr>
          <p:cNvPr id="202770" name="Rectangle 18"/>
          <p:cNvSpPr>
            <a:spLocks noChangeArrowheads="1"/>
          </p:cNvSpPr>
          <p:nvPr/>
        </p:nvSpPr>
        <p:spPr bwMode="auto">
          <a:xfrm>
            <a:off x="990600" y="5715000"/>
            <a:ext cx="1981200" cy="228600"/>
          </a:xfrm>
          <a:prstGeom prst="rect">
            <a:avLst/>
          </a:prstGeom>
          <a:solidFill>
            <a:srgbClr val="FF99CC"/>
          </a:solidFill>
          <a:ln w="25400">
            <a:solidFill>
              <a:schemeClr val="tx1"/>
            </a:solidFill>
            <a:miter lim="800000"/>
            <a:headEnd/>
            <a:tailEnd/>
          </a:ln>
          <a:effectLst/>
        </p:spPr>
        <p:txBody>
          <a:bodyPr wrap="none" anchor="ctr"/>
          <a:lstStyle/>
          <a:p>
            <a:pPr algn="ctr">
              <a:lnSpc>
                <a:spcPct val="100000"/>
              </a:lnSpc>
              <a:spcBef>
                <a:spcPct val="0"/>
              </a:spcBef>
            </a:pPr>
            <a:r>
              <a:rPr lang="en-US"/>
              <a:t>int x = 15</a:t>
            </a:r>
          </a:p>
        </p:txBody>
      </p:sp>
      <p:sp>
        <p:nvSpPr>
          <p:cNvPr id="202771" name="Rectangle 19"/>
          <p:cNvSpPr>
            <a:spLocks noChangeArrowheads="1"/>
          </p:cNvSpPr>
          <p:nvPr/>
        </p:nvSpPr>
        <p:spPr bwMode="auto">
          <a:xfrm>
            <a:off x="990600" y="5943600"/>
            <a:ext cx="1981200" cy="228600"/>
          </a:xfrm>
          <a:prstGeom prst="rect">
            <a:avLst/>
          </a:prstGeom>
          <a:solidFill>
            <a:srgbClr val="00FFFF"/>
          </a:solidFill>
          <a:ln w="25400">
            <a:solidFill>
              <a:schemeClr val="tx1"/>
            </a:solidFill>
            <a:miter lim="800000"/>
            <a:headEnd/>
            <a:tailEnd/>
          </a:ln>
          <a:effectLst/>
        </p:spPr>
        <p:txBody>
          <a:bodyPr wrap="none" anchor="ctr"/>
          <a:lstStyle/>
          <a:p>
            <a:pPr algn="ctr">
              <a:lnSpc>
                <a:spcPct val="100000"/>
              </a:lnSpc>
              <a:spcBef>
                <a:spcPct val="0"/>
              </a:spcBef>
            </a:pPr>
            <a:r>
              <a:rPr lang="en-US"/>
              <a:t>int y</a:t>
            </a:r>
          </a:p>
        </p:txBody>
      </p:sp>
      <p:sp>
        <p:nvSpPr>
          <p:cNvPr id="202772" name="Rectangle 20"/>
          <p:cNvSpPr>
            <a:spLocks noChangeArrowheads="1"/>
          </p:cNvSpPr>
          <p:nvPr/>
        </p:nvSpPr>
        <p:spPr bwMode="auto">
          <a:xfrm>
            <a:off x="5589588" y="4557713"/>
            <a:ext cx="1981200" cy="228600"/>
          </a:xfrm>
          <a:prstGeom prst="rect">
            <a:avLst/>
          </a:prstGeom>
          <a:solidFill>
            <a:srgbClr val="FF99CC"/>
          </a:solidFill>
          <a:ln w="25400">
            <a:solidFill>
              <a:schemeClr val="tx1"/>
            </a:solidFill>
            <a:miter lim="800000"/>
            <a:headEnd/>
            <a:tailEnd/>
          </a:ln>
          <a:effectLst/>
        </p:spPr>
        <p:txBody>
          <a:bodyPr wrap="none" anchor="ctr"/>
          <a:lstStyle/>
          <a:p>
            <a:pPr algn="ctr">
              <a:lnSpc>
                <a:spcPct val="100000"/>
              </a:lnSpc>
              <a:spcBef>
                <a:spcPct val="0"/>
              </a:spcBef>
            </a:pPr>
            <a:r>
              <a:rPr lang="en-US" b="0">
                <a:latin typeface="Helvetica" pitchFamily="34" charset="0"/>
              </a:rPr>
              <a:t>system data</a:t>
            </a:r>
          </a:p>
        </p:txBody>
      </p:sp>
      <p:sp>
        <p:nvSpPr>
          <p:cNvPr id="202773" name="Rectangle 21"/>
          <p:cNvSpPr>
            <a:spLocks noChangeArrowheads="1"/>
          </p:cNvSpPr>
          <p:nvPr/>
        </p:nvSpPr>
        <p:spPr bwMode="auto">
          <a:xfrm>
            <a:off x="5589588" y="5243513"/>
            <a:ext cx="1981200" cy="228600"/>
          </a:xfrm>
          <a:prstGeom prst="rect">
            <a:avLst/>
          </a:prstGeom>
          <a:solidFill>
            <a:srgbClr val="FF99CC"/>
          </a:solidFill>
          <a:ln w="25400">
            <a:solidFill>
              <a:schemeClr val="tx1"/>
            </a:solidFill>
            <a:miter lim="800000"/>
            <a:headEnd/>
            <a:tailEnd/>
          </a:ln>
          <a:effectLst/>
        </p:spPr>
        <p:txBody>
          <a:bodyPr wrap="none" anchor="ctr"/>
          <a:lstStyle/>
          <a:p>
            <a:pPr algn="ctr">
              <a:lnSpc>
                <a:spcPct val="100000"/>
              </a:lnSpc>
              <a:spcBef>
                <a:spcPct val="0"/>
              </a:spcBef>
            </a:pPr>
            <a:r>
              <a:rPr lang="en-US"/>
              <a:t>int x = 15</a:t>
            </a:r>
          </a:p>
        </p:txBody>
      </p:sp>
      <p:sp>
        <p:nvSpPr>
          <p:cNvPr id="202774" name="Text Box 22"/>
          <p:cNvSpPr txBox="1">
            <a:spLocks noChangeArrowheads="1"/>
          </p:cNvSpPr>
          <p:nvPr/>
        </p:nvSpPr>
        <p:spPr bwMode="auto">
          <a:xfrm>
            <a:off x="609600" y="1447800"/>
            <a:ext cx="2825750" cy="366713"/>
          </a:xfrm>
          <a:prstGeom prst="rect">
            <a:avLst/>
          </a:prstGeom>
          <a:noFill/>
          <a:ln w="25400">
            <a:noFill/>
            <a:miter lim="800000"/>
            <a:headEnd/>
            <a:tailEnd/>
          </a:ln>
          <a:effectLst/>
        </p:spPr>
        <p:txBody>
          <a:bodyPr wrap="none">
            <a:spAutoFit/>
          </a:bodyPr>
          <a:lstStyle/>
          <a:p>
            <a:pPr>
              <a:lnSpc>
                <a:spcPct val="100000"/>
              </a:lnSpc>
              <a:spcBef>
                <a:spcPct val="0"/>
              </a:spcBef>
            </a:pPr>
            <a:r>
              <a:rPr lang="en-US" dirty="0">
                <a:latin typeface="Helvetica" pitchFamily="34" charset="0"/>
              </a:rPr>
              <a:t>Relocatable Object Files</a:t>
            </a:r>
          </a:p>
        </p:txBody>
      </p:sp>
      <p:sp>
        <p:nvSpPr>
          <p:cNvPr id="202775" name="Text Box 23"/>
          <p:cNvSpPr txBox="1">
            <a:spLocks noChangeArrowheads="1"/>
          </p:cNvSpPr>
          <p:nvPr/>
        </p:nvSpPr>
        <p:spPr bwMode="auto">
          <a:xfrm>
            <a:off x="5334000" y="1462088"/>
            <a:ext cx="2622550" cy="366712"/>
          </a:xfrm>
          <a:prstGeom prst="rect">
            <a:avLst/>
          </a:prstGeom>
          <a:noFill/>
          <a:ln w="25400">
            <a:noFill/>
            <a:miter lim="800000"/>
            <a:headEnd/>
            <a:tailEnd/>
          </a:ln>
          <a:effectLst/>
        </p:spPr>
        <p:txBody>
          <a:bodyPr wrap="none">
            <a:spAutoFit/>
          </a:bodyPr>
          <a:lstStyle/>
          <a:p>
            <a:pPr>
              <a:lnSpc>
                <a:spcPct val="100000"/>
              </a:lnSpc>
              <a:spcBef>
                <a:spcPct val="0"/>
              </a:spcBef>
            </a:pPr>
            <a:r>
              <a:rPr lang="en-US">
                <a:latin typeface="Helvetica" pitchFamily="34" charset="0"/>
              </a:rPr>
              <a:t>Executable Object File</a:t>
            </a:r>
          </a:p>
        </p:txBody>
      </p:sp>
      <p:sp>
        <p:nvSpPr>
          <p:cNvPr id="202776" name="AutoShape 24"/>
          <p:cNvSpPr>
            <a:spLocks/>
          </p:cNvSpPr>
          <p:nvPr/>
        </p:nvSpPr>
        <p:spPr bwMode="auto">
          <a:xfrm>
            <a:off x="7646988" y="2271713"/>
            <a:ext cx="304800" cy="2224087"/>
          </a:xfrm>
          <a:prstGeom prst="rightBrace">
            <a:avLst>
              <a:gd name="adj1" fmla="val 60807"/>
              <a:gd name="adj2" fmla="val 50000"/>
            </a:avLst>
          </a:prstGeom>
          <a:noFill/>
          <a:ln w="25400">
            <a:solidFill>
              <a:schemeClr val="tx1"/>
            </a:solidFill>
            <a:round/>
            <a:headEnd/>
            <a:tailEnd/>
          </a:ln>
          <a:effectLst/>
        </p:spPr>
        <p:txBody>
          <a:bodyPr wrap="none" anchor="ctr"/>
          <a:lstStyle/>
          <a:p>
            <a:endParaRPr lang="en-US"/>
          </a:p>
        </p:txBody>
      </p:sp>
      <p:sp>
        <p:nvSpPr>
          <p:cNvPr id="202777" name="Text Box 25"/>
          <p:cNvSpPr txBox="1">
            <a:spLocks noChangeArrowheads="1"/>
          </p:cNvSpPr>
          <p:nvPr/>
        </p:nvSpPr>
        <p:spPr bwMode="auto">
          <a:xfrm>
            <a:off x="8104188" y="3149600"/>
            <a:ext cx="866775" cy="366713"/>
          </a:xfrm>
          <a:prstGeom prst="rect">
            <a:avLst/>
          </a:prstGeom>
          <a:noFill/>
          <a:ln w="25400">
            <a:noFill/>
            <a:miter lim="800000"/>
            <a:headEnd/>
            <a:tailEnd/>
          </a:ln>
          <a:effectLst/>
        </p:spPr>
        <p:txBody>
          <a:bodyPr wrap="none">
            <a:spAutoFit/>
          </a:bodyPr>
          <a:lstStyle/>
          <a:p>
            <a:pPr>
              <a:lnSpc>
                <a:spcPct val="100000"/>
              </a:lnSpc>
              <a:spcBef>
                <a:spcPct val="0"/>
              </a:spcBef>
            </a:pPr>
            <a:r>
              <a:rPr lang="en-US"/>
              <a:t>.text</a:t>
            </a:r>
          </a:p>
        </p:txBody>
      </p:sp>
      <p:sp>
        <p:nvSpPr>
          <p:cNvPr id="202778" name="Text Box 26"/>
          <p:cNvSpPr txBox="1">
            <a:spLocks noChangeArrowheads="1"/>
          </p:cNvSpPr>
          <p:nvPr/>
        </p:nvSpPr>
        <p:spPr bwMode="auto">
          <a:xfrm>
            <a:off x="2955925" y="2112963"/>
            <a:ext cx="866775" cy="366712"/>
          </a:xfrm>
          <a:prstGeom prst="rect">
            <a:avLst/>
          </a:prstGeom>
          <a:noFill/>
          <a:ln w="25400">
            <a:noFill/>
            <a:miter lim="800000"/>
            <a:headEnd/>
            <a:tailEnd/>
          </a:ln>
          <a:effectLst/>
        </p:spPr>
        <p:txBody>
          <a:bodyPr wrap="none">
            <a:spAutoFit/>
          </a:bodyPr>
          <a:lstStyle/>
          <a:p>
            <a:pPr>
              <a:lnSpc>
                <a:spcPct val="100000"/>
              </a:lnSpc>
              <a:spcBef>
                <a:spcPct val="0"/>
              </a:spcBef>
            </a:pPr>
            <a:r>
              <a:rPr lang="en-US"/>
              <a:t>.text</a:t>
            </a:r>
          </a:p>
        </p:txBody>
      </p:sp>
      <p:sp>
        <p:nvSpPr>
          <p:cNvPr id="202779" name="Text Box 27"/>
          <p:cNvSpPr txBox="1">
            <a:spLocks noChangeArrowheads="1"/>
          </p:cNvSpPr>
          <p:nvPr/>
        </p:nvSpPr>
        <p:spPr bwMode="auto">
          <a:xfrm>
            <a:off x="2971800" y="2478088"/>
            <a:ext cx="866775" cy="366712"/>
          </a:xfrm>
          <a:prstGeom prst="rect">
            <a:avLst/>
          </a:prstGeom>
          <a:noFill/>
          <a:ln w="25400">
            <a:noFill/>
            <a:miter lim="800000"/>
            <a:headEnd/>
            <a:tailEnd/>
          </a:ln>
          <a:effectLst/>
        </p:spPr>
        <p:txBody>
          <a:bodyPr wrap="none">
            <a:spAutoFit/>
          </a:bodyPr>
          <a:lstStyle/>
          <a:p>
            <a:pPr>
              <a:lnSpc>
                <a:spcPct val="100000"/>
              </a:lnSpc>
              <a:spcBef>
                <a:spcPct val="0"/>
              </a:spcBef>
            </a:pPr>
            <a:r>
              <a:rPr lang="en-US"/>
              <a:t>.data</a:t>
            </a:r>
          </a:p>
        </p:txBody>
      </p:sp>
      <p:sp>
        <p:nvSpPr>
          <p:cNvPr id="202780" name="Text Box 28"/>
          <p:cNvSpPr txBox="1">
            <a:spLocks noChangeArrowheads="1"/>
          </p:cNvSpPr>
          <p:nvPr/>
        </p:nvSpPr>
        <p:spPr bwMode="auto">
          <a:xfrm>
            <a:off x="2971800" y="3741738"/>
            <a:ext cx="866775" cy="366712"/>
          </a:xfrm>
          <a:prstGeom prst="rect">
            <a:avLst/>
          </a:prstGeom>
          <a:noFill/>
          <a:ln w="25400">
            <a:noFill/>
            <a:miter lim="800000"/>
            <a:headEnd/>
            <a:tailEnd/>
          </a:ln>
          <a:effectLst/>
        </p:spPr>
        <p:txBody>
          <a:bodyPr wrap="none">
            <a:spAutoFit/>
          </a:bodyPr>
          <a:lstStyle/>
          <a:p>
            <a:pPr>
              <a:lnSpc>
                <a:spcPct val="100000"/>
              </a:lnSpc>
              <a:spcBef>
                <a:spcPct val="0"/>
              </a:spcBef>
            </a:pPr>
            <a:r>
              <a:rPr lang="en-US"/>
              <a:t>.text</a:t>
            </a:r>
          </a:p>
        </p:txBody>
      </p:sp>
      <p:sp>
        <p:nvSpPr>
          <p:cNvPr id="202781" name="Text Box 29"/>
          <p:cNvSpPr txBox="1">
            <a:spLocks noChangeArrowheads="1"/>
          </p:cNvSpPr>
          <p:nvPr/>
        </p:nvSpPr>
        <p:spPr bwMode="auto">
          <a:xfrm>
            <a:off x="2971800" y="4154488"/>
            <a:ext cx="866775" cy="366712"/>
          </a:xfrm>
          <a:prstGeom prst="rect">
            <a:avLst/>
          </a:prstGeom>
          <a:noFill/>
          <a:ln w="25400">
            <a:noFill/>
            <a:miter lim="800000"/>
            <a:headEnd/>
            <a:tailEnd/>
          </a:ln>
          <a:effectLst/>
        </p:spPr>
        <p:txBody>
          <a:bodyPr wrap="none">
            <a:spAutoFit/>
          </a:bodyPr>
          <a:lstStyle/>
          <a:p>
            <a:pPr>
              <a:lnSpc>
                <a:spcPct val="100000"/>
              </a:lnSpc>
              <a:spcBef>
                <a:spcPct val="0"/>
              </a:spcBef>
            </a:pPr>
            <a:r>
              <a:rPr lang="en-US"/>
              <a:t>.data</a:t>
            </a:r>
          </a:p>
        </p:txBody>
      </p:sp>
      <p:sp>
        <p:nvSpPr>
          <p:cNvPr id="202782" name="Text Box 30"/>
          <p:cNvSpPr txBox="1">
            <a:spLocks noChangeArrowheads="1"/>
          </p:cNvSpPr>
          <p:nvPr/>
        </p:nvSpPr>
        <p:spPr bwMode="auto">
          <a:xfrm>
            <a:off x="2971800" y="5024438"/>
            <a:ext cx="866775" cy="366712"/>
          </a:xfrm>
          <a:prstGeom prst="rect">
            <a:avLst/>
          </a:prstGeom>
          <a:noFill/>
          <a:ln w="25400">
            <a:noFill/>
            <a:miter lim="800000"/>
            <a:headEnd/>
            <a:tailEnd/>
          </a:ln>
          <a:effectLst/>
        </p:spPr>
        <p:txBody>
          <a:bodyPr wrap="none">
            <a:spAutoFit/>
          </a:bodyPr>
          <a:lstStyle/>
          <a:p>
            <a:pPr>
              <a:lnSpc>
                <a:spcPct val="100000"/>
              </a:lnSpc>
              <a:spcBef>
                <a:spcPct val="0"/>
              </a:spcBef>
            </a:pPr>
            <a:r>
              <a:rPr lang="en-US"/>
              <a:t>.text</a:t>
            </a:r>
          </a:p>
        </p:txBody>
      </p:sp>
      <p:sp>
        <p:nvSpPr>
          <p:cNvPr id="202783" name="Text Box 31"/>
          <p:cNvSpPr txBox="1">
            <a:spLocks noChangeArrowheads="1"/>
          </p:cNvSpPr>
          <p:nvPr/>
        </p:nvSpPr>
        <p:spPr bwMode="auto">
          <a:xfrm>
            <a:off x="2971800" y="5481638"/>
            <a:ext cx="866775" cy="366712"/>
          </a:xfrm>
          <a:prstGeom prst="rect">
            <a:avLst/>
          </a:prstGeom>
          <a:noFill/>
          <a:ln w="25400">
            <a:noFill/>
            <a:miter lim="800000"/>
            <a:headEnd/>
            <a:tailEnd/>
          </a:ln>
          <a:effectLst/>
        </p:spPr>
        <p:txBody>
          <a:bodyPr wrap="none">
            <a:spAutoFit/>
          </a:bodyPr>
          <a:lstStyle/>
          <a:p>
            <a:pPr>
              <a:lnSpc>
                <a:spcPct val="100000"/>
              </a:lnSpc>
              <a:spcBef>
                <a:spcPct val="0"/>
              </a:spcBef>
            </a:pPr>
            <a:r>
              <a:rPr lang="en-US"/>
              <a:t>.data</a:t>
            </a:r>
          </a:p>
        </p:txBody>
      </p:sp>
      <p:sp>
        <p:nvSpPr>
          <p:cNvPr id="202784" name="Text Box 32"/>
          <p:cNvSpPr txBox="1">
            <a:spLocks noChangeArrowheads="1"/>
          </p:cNvSpPr>
          <p:nvPr/>
        </p:nvSpPr>
        <p:spPr bwMode="auto">
          <a:xfrm>
            <a:off x="2971800" y="5862638"/>
            <a:ext cx="1003300" cy="366712"/>
          </a:xfrm>
          <a:prstGeom prst="rect">
            <a:avLst/>
          </a:prstGeom>
          <a:noFill/>
          <a:ln w="25400">
            <a:noFill/>
            <a:miter lim="800000"/>
            <a:headEnd/>
            <a:tailEnd/>
          </a:ln>
          <a:effectLst/>
        </p:spPr>
        <p:txBody>
          <a:bodyPr wrap="none">
            <a:spAutoFit/>
          </a:bodyPr>
          <a:lstStyle/>
          <a:p>
            <a:pPr>
              <a:lnSpc>
                <a:spcPct val="100000"/>
              </a:lnSpc>
              <a:spcBef>
                <a:spcPct val="0"/>
              </a:spcBef>
            </a:pPr>
            <a:r>
              <a:rPr lang="en-US"/>
              <a:t>.bss  </a:t>
            </a:r>
          </a:p>
        </p:txBody>
      </p:sp>
      <p:sp>
        <p:nvSpPr>
          <p:cNvPr id="202785" name="Rectangle 33"/>
          <p:cNvSpPr>
            <a:spLocks noChangeArrowheads="1"/>
          </p:cNvSpPr>
          <p:nvPr/>
        </p:nvSpPr>
        <p:spPr bwMode="auto">
          <a:xfrm>
            <a:off x="5589588" y="5715000"/>
            <a:ext cx="1981200" cy="685800"/>
          </a:xfrm>
          <a:prstGeom prst="rect">
            <a:avLst/>
          </a:prstGeom>
          <a:solidFill>
            <a:schemeClr val="bg1"/>
          </a:solidFill>
          <a:ln w="25400">
            <a:solidFill>
              <a:schemeClr val="tx1"/>
            </a:solidFill>
            <a:miter lim="800000"/>
            <a:headEnd/>
            <a:tailEnd/>
          </a:ln>
          <a:effectLst/>
        </p:spPr>
        <p:txBody>
          <a:bodyPr wrap="none" anchor="ctr"/>
          <a:lstStyle/>
          <a:p>
            <a:pPr algn="ctr">
              <a:lnSpc>
                <a:spcPct val="100000"/>
              </a:lnSpc>
              <a:spcBef>
                <a:spcPct val="0"/>
              </a:spcBef>
            </a:pPr>
            <a:r>
              <a:rPr lang="en-US"/>
              <a:t>.symtab</a:t>
            </a:r>
          </a:p>
          <a:p>
            <a:pPr algn="ctr">
              <a:lnSpc>
                <a:spcPct val="100000"/>
              </a:lnSpc>
              <a:spcBef>
                <a:spcPct val="0"/>
              </a:spcBef>
            </a:pPr>
            <a:r>
              <a:rPr lang="en-US"/>
              <a:t>.debug</a:t>
            </a:r>
          </a:p>
        </p:txBody>
      </p:sp>
      <p:sp>
        <p:nvSpPr>
          <p:cNvPr id="202786" name="AutoShape 34"/>
          <p:cNvSpPr>
            <a:spLocks/>
          </p:cNvSpPr>
          <p:nvPr/>
        </p:nvSpPr>
        <p:spPr bwMode="auto">
          <a:xfrm>
            <a:off x="7646988" y="4557713"/>
            <a:ext cx="304800" cy="914400"/>
          </a:xfrm>
          <a:prstGeom prst="rightBrace">
            <a:avLst>
              <a:gd name="adj1" fmla="val 25000"/>
              <a:gd name="adj2" fmla="val 50000"/>
            </a:avLst>
          </a:prstGeom>
          <a:noFill/>
          <a:ln w="25400">
            <a:solidFill>
              <a:schemeClr val="tx1"/>
            </a:solidFill>
            <a:round/>
            <a:headEnd/>
            <a:tailEnd/>
          </a:ln>
          <a:effectLst/>
        </p:spPr>
        <p:txBody>
          <a:bodyPr wrap="none" anchor="ctr"/>
          <a:lstStyle/>
          <a:p>
            <a:endParaRPr lang="en-US"/>
          </a:p>
        </p:txBody>
      </p:sp>
      <p:sp>
        <p:nvSpPr>
          <p:cNvPr id="202787" name="Text Box 35"/>
          <p:cNvSpPr txBox="1">
            <a:spLocks noChangeArrowheads="1"/>
          </p:cNvSpPr>
          <p:nvPr/>
        </p:nvSpPr>
        <p:spPr bwMode="auto">
          <a:xfrm>
            <a:off x="8104188" y="4781550"/>
            <a:ext cx="866775" cy="366713"/>
          </a:xfrm>
          <a:prstGeom prst="rect">
            <a:avLst/>
          </a:prstGeom>
          <a:noFill/>
          <a:ln w="25400">
            <a:noFill/>
            <a:miter lim="800000"/>
            <a:headEnd/>
            <a:tailEnd/>
          </a:ln>
          <a:effectLst/>
        </p:spPr>
        <p:txBody>
          <a:bodyPr wrap="none">
            <a:spAutoFit/>
          </a:bodyPr>
          <a:lstStyle/>
          <a:p>
            <a:pPr>
              <a:lnSpc>
                <a:spcPct val="100000"/>
              </a:lnSpc>
              <a:spcBef>
                <a:spcPct val="0"/>
              </a:spcBef>
            </a:pPr>
            <a:r>
              <a:rPr lang="en-US"/>
              <a:t>.data</a:t>
            </a:r>
          </a:p>
        </p:txBody>
      </p:sp>
      <p:sp>
        <p:nvSpPr>
          <p:cNvPr id="202788" name="Rectangle 36"/>
          <p:cNvSpPr>
            <a:spLocks noChangeArrowheads="1"/>
          </p:cNvSpPr>
          <p:nvPr/>
        </p:nvSpPr>
        <p:spPr bwMode="auto">
          <a:xfrm>
            <a:off x="5589588" y="5486400"/>
            <a:ext cx="1981200" cy="228600"/>
          </a:xfrm>
          <a:prstGeom prst="rect">
            <a:avLst/>
          </a:prstGeom>
          <a:solidFill>
            <a:srgbClr val="00FFFF"/>
          </a:solidFill>
          <a:ln w="25400">
            <a:solidFill>
              <a:schemeClr val="tx1"/>
            </a:solidFill>
            <a:miter lim="800000"/>
            <a:headEnd/>
            <a:tailEnd/>
          </a:ln>
          <a:effectLst/>
        </p:spPr>
        <p:txBody>
          <a:bodyPr wrap="none" anchor="ctr"/>
          <a:lstStyle/>
          <a:p>
            <a:pPr algn="ctr">
              <a:lnSpc>
                <a:spcPct val="100000"/>
              </a:lnSpc>
              <a:spcBef>
                <a:spcPct val="0"/>
              </a:spcBef>
            </a:pPr>
            <a:r>
              <a:rPr lang="en-US" b="0">
                <a:latin typeface="Helvetica" pitchFamily="34" charset="0"/>
              </a:rPr>
              <a:t>uninitialized data</a:t>
            </a:r>
          </a:p>
        </p:txBody>
      </p:sp>
      <p:sp>
        <p:nvSpPr>
          <p:cNvPr id="202789" name="Text Box 37"/>
          <p:cNvSpPr txBox="1">
            <a:spLocks noChangeArrowheads="1"/>
          </p:cNvSpPr>
          <p:nvPr/>
        </p:nvSpPr>
        <p:spPr bwMode="auto">
          <a:xfrm>
            <a:off x="8123238" y="5405438"/>
            <a:ext cx="730250" cy="366712"/>
          </a:xfrm>
          <a:prstGeom prst="rect">
            <a:avLst/>
          </a:prstGeom>
          <a:noFill/>
          <a:ln w="25400">
            <a:noFill/>
            <a:miter lim="800000"/>
            <a:headEnd/>
            <a:tailEnd/>
          </a:ln>
          <a:effectLst/>
        </p:spPr>
        <p:txBody>
          <a:bodyPr wrap="none">
            <a:spAutoFit/>
          </a:bodyPr>
          <a:lstStyle/>
          <a:p>
            <a:pPr>
              <a:lnSpc>
                <a:spcPct val="100000"/>
              </a:lnSpc>
              <a:spcBef>
                <a:spcPct val="0"/>
              </a:spcBef>
            </a:pPr>
            <a:r>
              <a:rPr lang="en-US"/>
              <a:t>.bss</a:t>
            </a:r>
          </a:p>
        </p:txBody>
      </p:sp>
      <p:sp>
        <p:nvSpPr>
          <p:cNvPr id="202790" name="Line 38"/>
          <p:cNvSpPr>
            <a:spLocks noChangeShapeType="1"/>
          </p:cNvSpPr>
          <p:nvPr/>
        </p:nvSpPr>
        <p:spPr bwMode="auto">
          <a:xfrm>
            <a:off x="4038600" y="4191000"/>
            <a:ext cx="1219200" cy="0"/>
          </a:xfrm>
          <a:prstGeom prst="line">
            <a:avLst/>
          </a:prstGeom>
          <a:noFill/>
          <a:ln w="76200">
            <a:solidFill>
              <a:schemeClr val="tx1"/>
            </a:solidFill>
            <a:round/>
            <a:headEnd/>
            <a:tailEnd type="triangle" w="med" len="med"/>
          </a:ln>
          <a:effectLst/>
        </p:spPr>
        <p:txBody>
          <a:bodyPr wrap="none" anchor="ctr"/>
          <a:lstStyle/>
          <a:p>
            <a:endParaRPr lang="en-US"/>
          </a:p>
        </p:txBody>
      </p:sp>
      <p:sp>
        <p:nvSpPr>
          <p:cNvPr id="202791" name="Line 39"/>
          <p:cNvSpPr>
            <a:spLocks noChangeShapeType="1"/>
          </p:cNvSpPr>
          <p:nvPr/>
        </p:nvSpPr>
        <p:spPr bwMode="auto">
          <a:xfrm>
            <a:off x="4038600" y="3124200"/>
            <a:ext cx="1219200" cy="533400"/>
          </a:xfrm>
          <a:prstGeom prst="line">
            <a:avLst/>
          </a:prstGeom>
          <a:noFill/>
          <a:ln w="76200">
            <a:solidFill>
              <a:schemeClr val="tx1"/>
            </a:solidFill>
            <a:round/>
            <a:headEnd/>
            <a:tailEnd type="triangle" w="med" len="med"/>
          </a:ln>
          <a:effectLst/>
        </p:spPr>
        <p:txBody>
          <a:bodyPr wrap="none" anchor="ctr"/>
          <a:lstStyle/>
          <a:p>
            <a:endParaRPr lang="en-US"/>
          </a:p>
        </p:txBody>
      </p:sp>
      <p:sp>
        <p:nvSpPr>
          <p:cNvPr id="202792" name="Line 40"/>
          <p:cNvSpPr>
            <a:spLocks noChangeShapeType="1"/>
          </p:cNvSpPr>
          <p:nvPr/>
        </p:nvSpPr>
        <p:spPr bwMode="auto">
          <a:xfrm flipV="1">
            <a:off x="4038600" y="4800600"/>
            <a:ext cx="1219200" cy="609600"/>
          </a:xfrm>
          <a:prstGeom prst="line">
            <a:avLst/>
          </a:prstGeom>
          <a:noFill/>
          <a:ln w="76200">
            <a:solidFill>
              <a:schemeClr val="tx1"/>
            </a:solidFill>
            <a:round/>
            <a:headEnd/>
            <a:tailEnd type="triangle" w="med" len="med"/>
          </a:ln>
          <a:effectLst/>
        </p:spPr>
        <p:txBody>
          <a:bodyPr wrap="none" anchor="ctr"/>
          <a:lstStyle/>
          <a:p>
            <a:endParaRPr lang="en-US"/>
          </a:p>
        </p:txBody>
      </p:sp>
      <p:sp>
        <p:nvSpPr>
          <p:cNvPr id="202794" name="Rectangle 42"/>
          <p:cNvSpPr>
            <a:spLocks noChangeArrowheads="1"/>
          </p:cNvSpPr>
          <p:nvPr/>
        </p:nvSpPr>
        <p:spPr bwMode="auto">
          <a:xfrm>
            <a:off x="5589588" y="2633663"/>
            <a:ext cx="1981200" cy="319087"/>
          </a:xfrm>
          <a:prstGeom prst="rect">
            <a:avLst/>
          </a:prstGeom>
          <a:solidFill>
            <a:srgbClr val="FFFF00"/>
          </a:solidFill>
          <a:ln w="25400">
            <a:solidFill>
              <a:schemeClr val="tx1"/>
            </a:solidFill>
            <a:miter lim="800000"/>
            <a:headEnd/>
            <a:tailEnd/>
          </a:ln>
          <a:effectLst/>
        </p:spPr>
        <p:txBody>
          <a:bodyPr wrap="none" anchor="ctr"/>
          <a:lstStyle/>
          <a:p>
            <a:pPr algn="ctr">
              <a:lnSpc>
                <a:spcPct val="100000"/>
              </a:lnSpc>
              <a:spcBef>
                <a:spcPct val="0"/>
              </a:spcBef>
            </a:pPr>
            <a:r>
              <a:rPr lang="en-US" b="0">
                <a:latin typeface="Helvetica" pitchFamily="34" charset="0"/>
              </a:rPr>
              <a:t>system code</a:t>
            </a:r>
          </a:p>
        </p:txBody>
      </p:sp>
      <p:sp>
        <p:nvSpPr>
          <p:cNvPr id="2" name="Date Placeholder 1"/>
          <p:cNvSpPr>
            <a:spLocks noGrp="1"/>
          </p:cNvSpPr>
          <p:nvPr>
            <p:ph type="dt" sz="half" idx="10"/>
          </p:nvPr>
        </p:nvSpPr>
        <p:spPr/>
        <p:txBody>
          <a:bodyPr/>
          <a:lstStyle/>
          <a:p>
            <a:fld id="{338FF88E-094C-4C92-BCA5-9494E8AA27A2}" type="datetime1">
              <a:rPr lang="en-IN" smtClean="0"/>
              <a:pPr/>
              <a:t>08-12-2014</a:t>
            </a:fld>
            <a:endParaRPr lang="en-IN"/>
          </a:p>
        </p:txBody>
      </p:sp>
      <p:sp>
        <p:nvSpPr>
          <p:cNvPr id="3" name="Slide Number Placeholder 2"/>
          <p:cNvSpPr>
            <a:spLocks noGrp="1"/>
          </p:cNvSpPr>
          <p:nvPr>
            <p:ph type="sldNum" sz="quarter" idx="12"/>
          </p:nvPr>
        </p:nvSpPr>
        <p:spPr/>
        <p:txBody>
          <a:bodyPr/>
          <a:lstStyle/>
          <a:p>
            <a:fld id="{09B13E0A-FB5E-4908-A983-F9B6C7985DC3}" type="slidenum">
              <a:rPr lang="en-IN" smtClean="0"/>
              <a:pPr/>
              <a:t>38</a:t>
            </a:fld>
            <a:endParaRPr lang="en-IN"/>
          </a:p>
        </p:txBody>
      </p:sp>
    </p:spTree>
    <p:extLst>
      <p:ext uri="{BB962C8B-B14F-4D97-AF65-F5344CB8AC3E}">
        <p14:creationId xmlns:p14="http://schemas.microsoft.com/office/powerpoint/2010/main" val="14777688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794820">
            <a:off x="312506" y="2551641"/>
            <a:ext cx="8663156" cy="1143000"/>
          </a:xfrm>
        </p:spPr>
        <p:txBody>
          <a:bodyPr>
            <a:noAutofit/>
          </a:bodyPr>
          <a:lstStyle/>
          <a:p>
            <a:r>
              <a:rPr lang="en-IN" sz="8000" b="1" i="1" dirty="0" smtClean="0">
                <a:latin typeface="Andalus" pitchFamily="18" charset="-78"/>
                <a:cs typeface="Andalus" pitchFamily="18" charset="-78"/>
              </a:rPr>
              <a:t>THANK YOU…..</a:t>
            </a:r>
            <a:endParaRPr lang="en-IN" sz="8000" b="1" i="1" dirty="0">
              <a:latin typeface="Andalus" pitchFamily="18" charset="-78"/>
              <a:cs typeface="Andalus" pitchFamily="18" charset="-78"/>
            </a:endParaRPr>
          </a:p>
        </p:txBody>
      </p:sp>
    </p:spTree>
    <p:extLst>
      <p:ext uri="{BB962C8B-B14F-4D97-AF65-F5344CB8AC3E}">
        <p14:creationId xmlns:p14="http://schemas.microsoft.com/office/powerpoint/2010/main" val="506547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lgerian" pitchFamily="82" charset="0"/>
              </a:rPr>
              <a:t>Linking</a:t>
            </a:r>
            <a:endParaRPr lang="en-IN" sz="3600" dirty="0">
              <a:latin typeface="Algerian" pitchFamily="82" charset="0"/>
            </a:endParaRPr>
          </a:p>
        </p:txBody>
      </p:sp>
      <p:sp>
        <p:nvSpPr>
          <p:cNvPr id="3" name="Content Placeholder 2"/>
          <p:cNvSpPr>
            <a:spLocks noGrp="1"/>
          </p:cNvSpPr>
          <p:nvPr>
            <p:ph idx="1"/>
          </p:nvPr>
        </p:nvSpPr>
        <p:spPr/>
        <p:txBody>
          <a:bodyPr/>
          <a:lstStyle/>
          <a:p>
            <a:r>
              <a:rPr lang="en-US" dirty="0" smtClean="0">
                <a:latin typeface="Perpetua" pitchFamily="18" charset="0"/>
                <a:cs typeface="Times New Roman" pitchFamily="18" charset="0"/>
              </a:rPr>
              <a:t>Binding Abstract Names -&gt; Concrete Names</a:t>
            </a:r>
          </a:p>
          <a:p>
            <a:r>
              <a:rPr lang="en-US" dirty="0" err="1" smtClean="0">
                <a:latin typeface="Perpetua" pitchFamily="18" charset="0"/>
                <a:cs typeface="Times New Roman" pitchFamily="18" charset="0"/>
              </a:rPr>
              <a:t>Eg</a:t>
            </a:r>
            <a:r>
              <a:rPr lang="en-US" dirty="0" smtClean="0">
                <a:latin typeface="Perpetua" pitchFamily="18" charset="0"/>
                <a:cs typeface="Times New Roman" pitchFamily="18" charset="0"/>
              </a:rPr>
              <a:t>:</a:t>
            </a:r>
          </a:p>
          <a:p>
            <a:pPr lvl="1"/>
            <a:r>
              <a:rPr lang="en-US" dirty="0" err="1" smtClean="0">
                <a:latin typeface="Perpetua" pitchFamily="18" charset="0"/>
                <a:cs typeface="Times New Roman" pitchFamily="18" charset="0"/>
              </a:rPr>
              <a:t>Getline</a:t>
            </a:r>
            <a:r>
              <a:rPr lang="en-US" dirty="0" smtClean="0">
                <a:latin typeface="Perpetua" pitchFamily="18" charset="0"/>
                <a:cs typeface="Times New Roman" pitchFamily="18" charset="0"/>
              </a:rPr>
              <a:t> -&gt; Abstract Name</a:t>
            </a:r>
          </a:p>
          <a:p>
            <a:pPr lvl="1"/>
            <a:r>
              <a:rPr lang="en-US" dirty="0" smtClean="0">
                <a:latin typeface="Perpetua" pitchFamily="18" charset="0"/>
                <a:cs typeface="Times New Roman" pitchFamily="18" charset="0"/>
              </a:rPr>
              <a:t>0x00100101 -&gt; Concrete Name</a:t>
            </a:r>
          </a:p>
          <a:p>
            <a:pPr>
              <a:buNone/>
            </a:pPr>
            <a:endParaRPr lang="en-US" dirty="0" smtClean="0">
              <a:latin typeface="Perpetua" pitchFamily="18" charset="0"/>
              <a:cs typeface="Times New Roman" pitchFamily="18" charset="0"/>
            </a:endParaRPr>
          </a:p>
          <a:p>
            <a:pPr>
              <a:buNone/>
            </a:pPr>
            <a:r>
              <a:rPr lang="en-US" dirty="0" smtClean="0">
                <a:latin typeface="Perpetua" pitchFamily="18" charset="0"/>
                <a:cs typeface="Times New Roman" pitchFamily="18" charset="0"/>
              </a:rPr>
              <a:t>Definition:</a:t>
            </a:r>
          </a:p>
          <a:p>
            <a:pPr>
              <a:buNone/>
            </a:pPr>
            <a:r>
              <a:rPr lang="en-US" dirty="0" smtClean="0">
                <a:latin typeface="Perpetua" pitchFamily="18" charset="0"/>
                <a:cs typeface="Times New Roman" pitchFamily="18" charset="0"/>
              </a:rPr>
              <a:t>	Linking is a process of binding an external reference to the correct link time address</a:t>
            </a:r>
          </a:p>
          <a:p>
            <a:pPr lvl="1">
              <a:buNone/>
            </a:pPr>
            <a:endParaRPr lang="en-IN" dirty="0">
              <a:latin typeface="Perpetua" pitchFamily="18" charset="0"/>
              <a:cs typeface="Times New Roman" pitchFamily="18" charset="0"/>
            </a:endParaRPr>
          </a:p>
        </p:txBody>
      </p:sp>
      <p:sp>
        <p:nvSpPr>
          <p:cNvPr id="4" name="Date Placeholder 3"/>
          <p:cNvSpPr>
            <a:spLocks noGrp="1"/>
          </p:cNvSpPr>
          <p:nvPr>
            <p:ph type="dt" sz="half" idx="10"/>
          </p:nvPr>
        </p:nvSpPr>
        <p:spPr/>
        <p:txBody>
          <a:bodyPr/>
          <a:lstStyle/>
          <a:p>
            <a:fld id="{3272E14F-18F4-4E58-9791-10977412A1F4}" type="datetime1">
              <a:rPr lang="en-IN" smtClean="0"/>
              <a:pPr/>
              <a:t>08-12-2014</a:t>
            </a:fld>
            <a:endParaRPr lang="en-IN"/>
          </a:p>
        </p:txBody>
      </p:sp>
      <p:sp>
        <p:nvSpPr>
          <p:cNvPr id="5" name="Slide Number Placeholder 4"/>
          <p:cNvSpPr>
            <a:spLocks noGrp="1"/>
          </p:cNvSpPr>
          <p:nvPr>
            <p:ph type="sldNum" sz="quarter" idx="12"/>
          </p:nvPr>
        </p:nvSpPr>
        <p:spPr/>
        <p:txBody>
          <a:bodyPr/>
          <a:lstStyle/>
          <a:p>
            <a:fld id="{09B13E0A-FB5E-4908-A983-F9B6C7985DC3}" type="slidenum">
              <a:rPr lang="en-IN" smtClean="0"/>
              <a:pPr/>
              <a:t>4</a:t>
            </a:fld>
            <a:endParaRPr lang="en-IN"/>
          </a:p>
        </p:txBody>
      </p:sp>
    </p:spTree>
    <p:extLst>
      <p:ext uri="{BB962C8B-B14F-4D97-AF65-F5344CB8AC3E}">
        <p14:creationId xmlns:p14="http://schemas.microsoft.com/office/powerpoint/2010/main" val="4015539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lgerian" pitchFamily="82" charset="0"/>
              </a:rPr>
              <a:t>What is a Linker?</a:t>
            </a:r>
            <a:endParaRPr lang="en-IN" sz="3600" dirty="0">
              <a:latin typeface="Algerian" pitchFamily="82" charset="0"/>
            </a:endParaRPr>
          </a:p>
        </p:txBody>
      </p:sp>
      <p:sp>
        <p:nvSpPr>
          <p:cNvPr id="3" name="Content Placeholder 2"/>
          <p:cNvSpPr>
            <a:spLocks noGrp="1"/>
          </p:cNvSpPr>
          <p:nvPr>
            <p:ph idx="1"/>
          </p:nvPr>
        </p:nvSpPr>
        <p:spPr/>
        <p:txBody>
          <a:bodyPr/>
          <a:lstStyle/>
          <a:p>
            <a:r>
              <a:rPr lang="en-IN" sz="2800" dirty="0" smtClean="0">
                <a:latin typeface="Perpetua" pitchFamily="18" charset="0"/>
                <a:cs typeface="Times New Roman" pitchFamily="18" charset="0"/>
              </a:rPr>
              <a:t>A System Software that Combines two or more separate object programs and supplies the information needed to allow references between them </a:t>
            </a:r>
          </a:p>
          <a:p>
            <a:pPr>
              <a:buNone/>
            </a:pPr>
            <a:endParaRPr lang="en-IN" sz="2800" dirty="0">
              <a:latin typeface="Perpetua" pitchFamily="18" charset="0"/>
              <a:cs typeface="Times New Roman" pitchFamily="18" charset="0"/>
            </a:endParaRPr>
          </a:p>
        </p:txBody>
      </p:sp>
      <p:sp>
        <p:nvSpPr>
          <p:cNvPr id="4" name="Date Placeholder 3"/>
          <p:cNvSpPr>
            <a:spLocks noGrp="1"/>
          </p:cNvSpPr>
          <p:nvPr>
            <p:ph type="dt" sz="half" idx="10"/>
          </p:nvPr>
        </p:nvSpPr>
        <p:spPr/>
        <p:txBody>
          <a:bodyPr/>
          <a:lstStyle/>
          <a:p>
            <a:fld id="{F784C960-6642-4A66-803D-56129C50DCF4}" type="datetime1">
              <a:rPr lang="en-IN" smtClean="0"/>
              <a:pPr/>
              <a:t>08-12-2014</a:t>
            </a:fld>
            <a:endParaRPr lang="en-IN"/>
          </a:p>
        </p:txBody>
      </p:sp>
      <p:sp>
        <p:nvSpPr>
          <p:cNvPr id="5" name="Slide Number Placeholder 4"/>
          <p:cNvSpPr>
            <a:spLocks noGrp="1"/>
          </p:cNvSpPr>
          <p:nvPr>
            <p:ph type="sldNum" sz="quarter" idx="12"/>
          </p:nvPr>
        </p:nvSpPr>
        <p:spPr/>
        <p:txBody>
          <a:bodyPr/>
          <a:lstStyle/>
          <a:p>
            <a:fld id="{09B13E0A-FB5E-4908-A983-F9B6C7985DC3}" type="slidenum">
              <a:rPr lang="en-IN" smtClean="0"/>
              <a:pPr/>
              <a:t>5</a:t>
            </a:fld>
            <a:endParaRPr lang="en-IN"/>
          </a:p>
        </p:txBody>
      </p:sp>
    </p:spTree>
    <p:extLst>
      <p:ext uri="{BB962C8B-B14F-4D97-AF65-F5344CB8AC3E}">
        <p14:creationId xmlns:p14="http://schemas.microsoft.com/office/powerpoint/2010/main" val="4081142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856984" cy="1143000"/>
          </a:xfrm>
        </p:spPr>
        <p:txBody>
          <a:bodyPr>
            <a:noAutofit/>
          </a:bodyPr>
          <a:lstStyle/>
          <a:p>
            <a:r>
              <a:rPr lang="en-US" sz="3600" dirty="0" smtClean="0">
                <a:latin typeface="Algerian" pitchFamily="82" charset="0"/>
              </a:rPr>
              <a:t>Historical Perspective in Address Binding</a:t>
            </a:r>
            <a:endParaRPr lang="en-IN" sz="3600" dirty="0">
              <a:latin typeface="Algerian" pitchFamily="82" charset="0"/>
            </a:endParaRPr>
          </a:p>
        </p:txBody>
      </p:sp>
      <p:sp>
        <p:nvSpPr>
          <p:cNvPr id="3" name="Content Placeholder 2"/>
          <p:cNvSpPr>
            <a:spLocks noGrp="1"/>
          </p:cNvSpPr>
          <p:nvPr>
            <p:ph idx="1"/>
          </p:nvPr>
        </p:nvSpPr>
        <p:spPr/>
        <p:txBody>
          <a:bodyPr>
            <a:noAutofit/>
          </a:bodyPr>
          <a:lstStyle/>
          <a:p>
            <a:r>
              <a:rPr lang="en-US" sz="2800" dirty="0" smtClean="0">
                <a:latin typeface="Perpetua" pitchFamily="18" charset="0"/>
                <a:cs typeface="Times New Roman" pitchFamily="18" charset="0"/>
              </a:rPr>
              <a:t>Linking in Low Level Programming</a:t>
            </a:r>
          </a:p>
          <a:p>
            <a:pPr lvl="1"/>
            <a:r>
              <a:rPr lang="en-US" dirty="0" smtClean="0">
                <a:latin typeface="Perpetua" pitchFamily="18" charset="0"/>
                <a:cs typeface="Times New Roman" pitchFamily="18" charset="0"/>
              </a:rPr>
              <a:t>Hand written</a:t>
            </a:r>
          </a:p>
          <a:p>
            <a:pPr lvl="1"/>
            <a:r>
              <a:rPr lang="en-US" dirty="0" smtClean="0">
                <a:latin typeface="Perpetua" pitchFamily="18" charset="0"/>
                <a:cs typeface="Times New Roman" pitchFamily="18" charset="0"/>
              </a:rPr>
              <a:t>Problem???</a:t>
            </a:r>
          </a:p>
          <a:p>
            <a:pPr lvl="2"/>
            <a:r>
              <a:rPr lang="en-US" sz="2800" dirty="0" smtClean="0">
                <a:latin typeface="Perpetua" pitchFamily="18" charset="0"/>
                <a:cs typeface="Times New Roman" pitchFamily="18" charset="0"/>
              </a:rPr>
              <a:t>Hand Inspection</a:t>
            </a:r>
          </a:p>
          <a:p>
            <a:pPr lvl="2"/>
            <a:r>
              <a:rPr lang="en-US" sz="2800" dirty="0" smtClean="0">
                <a:latin typeface="Perpetua" pitchFamily="18" charset="0"/>
                <a:cs typeface="Times New Roman" pitchFamily="18" charset="0"/>
              </a:rPr>
              <a:t>Address bound to the names too early</a:t>
            </a:r>
            <a:endParaRPr lang="en-IN" sz="2800" dirty="0" smtClean="0">
              <a:latin typeface="Perpetua" pitchFamily="18" charset="0"/>
              <a:cs typeface="Times New Roman" pitchFamily="18" charset="0"/>
            </a:endParaRPr>
          </a:p>
          <a:p>
            <a:r>
              <a:rPr lang="en-US" sz="2800" dirty="0" smtClean="0">
                <a:latin typeface="Perpetua" pitchFamily="18" charset="0"/>
                <a:cs typeface="Times New Roman" pitchFamily="18" charset="0"/>
              </a:rPr>
              <a:t>Assemblers made it simple…</a:t>
            </a:r>
          </a:p>
          <a:p>
            <a:pPr lvl="1"/>
            <a:r>
              <a:rPr lang="en-US" dirty="0" smtClean="0">
                <a:latin typeface="Perpetua" pitchFamily="18" charset="0"/>
                <a:cs typeface="Times New Roman" pitchFamily="18" charset="0"/>
              </a:rPr>
              <a:t>Programmer -&gt; Computers</a:t>
            </a:r>
          </a:p>
          <a:p>
            <a:r>
              <a:rPr lang="en-US" sz="2800" dirty="0" smtClean="0">
                <a:latin typeface="Perpetua" pitchFamily="18" charset="0"/>
                <a:cs typeface="Times New Roman" pitchFamily="18" charset="0"/>
              </a:rPr>
              <a:t>After Advent of Operating System</a:t>
            </a:r>
          </a:p>
          <a:p>
            <a:pPr lvl="1"/>
            <a:r>
              <a:rPr lang="en-US" dirty="0" smtClean="0">
                <a:latin typeface="Perpetua" pitchFamily="18" charset="0"/>
                <a:cs typeface="Times New Roman" pitchFamily="18" charset="0"/>
              </a:rPr>
              <a:t>Separation of Linkers and Loaders</a:t>
            </a:r>
          </a:p>
        </p:txBody>
      </p:sp>
      <p:sp>
        <p:nvSpPr>
          <p:cNvPr id="4" name="Date Placeholder 3"/>
          <p:cNvSpPr>
            <a:spLocks noGrp="1"/>
          </p:cNvSpPr>
          <p:nvPr>
            <p:ph type="dt" sz="half" idx="10"/>
          </p:nvPr>
        </p:nvSpPr>
        <p:spPr/>
        <p:txBody>
          <a:bodyPr/>
          <a:lstStyle/>
          <a:p>
            <a:fld id="{2FF28B8D-C06C-4F31-89F5-1CCB02548CB5}" type="datetime1">
              <a:rPr lang="en-IN" smtClean="0"/>
              <a:pPr/>
              <a:t>08-12-2014</a:t>
            </a:fld>
            <a:endParaRPr lang="en-IN"/>
          </a:p>
        </p:txBody>
      </p:sp>
      <p:sp>
        <p:nvSpPr>
          <p:cNvPr id="5" name="Slide Number Placeholder 4"/>
          <p:cNvSpPr>
            <a:spLocks noGrp="1"/>
          </p:cNvSpPr>
          <p:nvPr>
            <p:ph type="sldNum" sz="quarter" idx="12"/>
          </p:nvPr>
        </p:nvSpPr>
        <p:spPr/>
        <p:txBody>
          <a:bodyPr/>
          <a:lstStyle/>
          <a:p>
            <a:fld id="{09B13E0A-FB5E-4908-A983-F9B6C7985DC3}" type="slidenum">
              <a:rPr lang="en-IN" smtClean="0"/>
              <a:pPr/>
              <a:t>6</a:t>
            </a:fld>
            <a:endParaRPr lang="en-IN"/>
          </a:p>
        </p:txBody>
      </p:sp>
    </p:spTree>
    <p:extLst>
      <p:ext uri="{BB962C8B-B14F-4D97-AF65-F5344CB8AC3E}">
        <p14:creationId xmlns:p14="http://schemas.microsoft.com/office/powerpoint/2010/main" val="2170030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latin typeface="Perpetua" pitchFamily="18" charset="0"/>
                <a:cs typeface="Times New Roman" pitchFamily="18" charset="0"/>
              </a:rPr>
              <a:t>At the time of Programs became larger than available memory</a:t>
            </a:r>
          </a:p>
          <a:p>
            <a:pPr lvl="1"/>
            <a:r>
              <a:rPr lang="en-US" dirty="0" smtClean="0">
                <a:latin typeface="Perpetua" pitchFamily="18" charset="0"/>
                <a:cs typeface="Times New Roman" pitchFamily="18" charset="0"/>
              </a:rPr>
              <a:t>Overlays, A technique </a:t>
            </a:r>
            <a:r>
              <a:rPr lang="en-IN" dirty="0" smtClean="0">
                <a:latin typeface="Perpetua" pitchFamily="18" charset="0"/>
                <a:cs typeface="Times New Roman" pitchFamily="18" charset="0"/>
              </a:rPr>
              <a:t>that let programmers arrange for different parts of a program to share the same memory, with each overlay loaded on demand when another part of the program called into it.</a:t>
            </a:r>
          </a:p>
          <a:p>
            <a:pPr lvl="1"/>
            <a:r>
              <a:rPr lang="en-US" dirty="0" smtClean="0">
                <a:latin typeface="Perpetua" pitchFamily="18" charset="0"/>
                <a:cs typeface="Times New Roman" pitchFamily="18" charset="0"/>
              </a:rPr>
              <a:t>Popular in 1960 but faded after the advent of Virtual Memory on PCs at 1990s</a:t>
            </a:r>
            <a:endParaRPr lang="en-IN" dirty="0">
              <a:latin typeface="Perpetua" pitchFamily="18" charset="0"/>
              <a:cs typeface="Times New Roman" pitchFamily="18" charset="0"/>
            </a:endParaRPr>
          </a:p>
        </p:txBody>
      </p:sp>
      <p:sp>
        <p:nvSpPr>
          <p:cNvPr id="4" name="Date Placeholder 3"/>
          <p:cNvSpPr>
            <a:spLocks noGrp="1"/>
          </p:cNvSpPr>
          <p:nvPr>
            <p:ph type="dt" sz="half" idx="10"/>
          </p:nvPr>
        </p:nvSpPr>
        <p:spPr/>
        <p:txBody>
          <a:bodyPr/>
          <a:lstStyle/>
          <a:p>
            <a:fld id="{0A428615-A7E9-4704-BBBA-17E61953B224}" type="datetime1">
              <a:rPr lang="en-IN" smtClean="0"/>
              <a:pPr/>
              <a:t>08-12-2014</a:t>
            </a:fld>
            <a:endParaRPr lang="en-IN"/>
          </a:p>
        </p:txBody>
      </p:sp>
      <p:sp>
        <p:nvSpPr>
          <p:cNvPr id="5" name="Slide Number Placeholder 4"/>
          <p:cNvSpPr>
            <a:spLocks noGrp="1"/>
          </p:cNvSpPr>
          <p:nvPr>
            <p:ph type="sldNum" sz="quarter" idx="12"/>
          </p:nvPr>
        </p:nvSpPr>
        <p:spPr/>
        <p:txBody>
          <a:bodyPr/>
          <a:lstStyle/>
          <a:p>
            <a:fld id="{09B13E0A-FB5E-4908-A983-F9B6C7985DC3}" type="slidenum">
              <a:rPr lang="en-IN" smtClean="0"/>
              <a:pPr/>
              <a:t>7</a:t>
            </a:fld>
            <a:endParaRPr lang="en-IN"/>
          </a:p>
        </p:txBody>
      </p:sp>
    </p:spTree>
    <p:extLst>
      <p:ext uri="{BB962C8B-B14F-4D97-AF65-F5344CB8AC3E}">
        <p14:creationId xmlns:p14="http://schemas.microsoft.com/office/powerpoint/2010/main" val="1625586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Algerian" pitchFamily="82" charset="0"/>
              </a:rPr>
              <a:t>Types of Linking</a:t>
            </a:r>
            <a:endParaRPr lang="en-IN" sz="4000" dirty="0">
              <a:latin typeface="Algerian" pitchFamily="82" charset="0"/>
            </a:endParaRPr>
          </a:p>
        </p:txBody>
      </p:sp>
      <p:sp>
        <p:nvSpPr>
          <p:cNvPr id="3" name="Content Placeholder 2"/>
          <p:cNvSpPr>
            <a:spLocks noGrp="1"/>
          </p:cNvSpPr>
          <p:nvPr>
            <p:ph idx="1"/>
          </p:nvPr>
        </p:nvSpPr>
        <p:spPr/>
        <p:txBody>
          <a:bodyPr>
            <a:normAutofit/>
          </a:bodyPr>
          <a:lstStyle/>
          <a:p>
            <a:r>
              <a:rPr lang="en-US" b="1" dirty="0" smtClean="0">
                <a:latin typeface="Perpetua" pitchFamily="18" charset="0"/>
                <a:cs typeface="Times New Roman" pitchFamily="18" charset="0"/>
              </a:rPr>
              <a:t>Two Types </a:t>
            </a:r>
          </a:p>
          <a:p>
            <a:pPr lvl="1"/>
            <a:r>
              <a:rPr lang="en-US" dirty="0" smtClean="0">
                <a:latin typeface="Perpetua" pitchFamily="18" charset="0"/>
                <a:cs typeface="Times New Roman" pitchFamily="18" charset="0"/>
              </a:rPr>
              <a:t>Dynamic Linking</a:t>
            </a:r>
          </a:p>
          <a:p>
            <a:pPr lvl="1"/>
            <a:r>
              <a:rPr lang="en-US" dirty="0" smtClean="0">
                <a:latin typeface="Perpetua" pitchFamily="18" charset="0"/>
                <a:cs typeface="Times New Roman" pitchFamily="18" charset="0"/>
              </a:rPr>
              <a:t>Static Linking</a:t>
            </a:r>
          </a:p>
          <a:p>
            <a:pPr lvl="1">
              <a:buNone/>
            </a:pPr>
            <a:endParaRPr lang="en-IN" dirty="0" smtClean="0">
              <a:latin typeface="Perpetua" pitchFamily="18" charset="0"/>
              <a:cs typeface="Times New Roman" pitchFamily="18" charset="0"/>
            </a:endParaRPr>
          </a:p>
          <a:p>
            <a:r>
              <a:rPr lang="en-US" b="1" dirty="0" smtClean="0">
                <a:latin typeface="Perpetua" pitchFamily="18" charset="0"/>
                <a:cs typeface="Times New Roman" pitchFamily="18" charset="0"/>
              </a:rPr>
              <a:t>Static Linking:</a:t>
            </a:r>
          </a:p>
          <a:p>
            <a:pPr lvl="1"/>
            <a:r>
              <a:rPr lang="en-IN" i="1" dirty="0" smtClean="0">
                <a:latin typeface="Perpetua" pitchFamily="18" charset="0"/>
                <a:cs typeface="Times New Roman" pitchFamily="18" charset="0"/>
              </a:rPr>
              <a:t>Static linkers takes input a collection of relocatable object files and command line</a:t>
            </a:r>
            <a:r>
              <a:rPr lang="en-IN" dirty="0" smtClean="0">
                <a:latin typeface="Perpetua" pitchFamily="18" charset="0"/>
                <a:cs typeface="Times New Roman" pitchFamily="18" charset="0"/>
              </a:rPr>
              <a:t> arguments and generate as output a fully linked executable object file that can be loaded and run.</a:t>
            </a:r>
            <a:endParaRPr lang="en-US" dirty="0" smtClean="0">
              <a:latin typeface="Perpetua" pitchFamily="18" charset="0"/>
              <a:cs typeface="Times New Roman" pitchFamily="18" charset="0"/>
            </a:endParaRPr>
          </a:p>
        </p:txBody>
      </p:sp>
      <p:sp>
        <p:nvSpPr>
          <p:cNvPr id="4" name="Date Placeholder 3"/>
          <p:cNvSpPr>
            <a:spLocks noGrp="1"/>
          </p:cNvSpPr>
          <p:nvPr>
            <p:ph type="dt" sz="half" idx="10"/>
          </p:nvPr>
        </p:nvSpPr>
        <p:spPr/>
        <p:txBody>
          <a:bodyPr/>
          <a:lstStyle/>
          <a:p>
            <a:fld id="{7BDD7F11-98F8-46FF-8421-1FC78A892452}" type="datetime1">
              <a:rPr lang="en-IN" smtClean="0"/>
              <a:pPr/>
              <a:t>08-12-2014</a:t>
            </a:fld>
            <a:endParaRPr lang="en-IN"/>
          </a:p>
        </p:txBody>
      </p:sp>
      <p:sp>
        <p:nvSpPr>
          <p:cNvPr id="5" name="Slide Number Placeholder 4"/>
          <p:cNvSpPr>
            <a:spLocks noGrp="1"/>
          </p:cNvSpPr>
          <p:nvPr>
            <p:ph type="sldNum" sz="quarter" idx="12"/>
          </p:nvPr>
        </p:nvSpPr>
        <p:spPr/>
        <p:txBody>
          <a:bodyPr/>
          <a:lstStyle/>
          <a:p>
            <a:fld id="{09B13E0A-FB5E-4908-A983-F9B6C7985DC3}" type="slidenum">
              <a:rPr lang="en-IN" smtClean="0"/>
              <a:pPr/>
              <a:t>8</a:t>
            </a:fld>
            <a:endParaRPr lang="en-IN"/>
          </a:p>
        </p:txBody>
      </p:sp>
    </p:spTree>
    <p:extLst>
      <p:ext uri="{BB962C8B-B14F-4D97-AF65-F5344CB8AC3E}">
        <p14:creationId xmlns:p14="http://schemas.microsoft.com/office/powerpoint/2010/main" val="3435383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Algerian" pitchFamily="82" charset="0"/>
              </a:rPr>
              <a:t>Types…</a:t>
            </a:r>
            <a:endParaRPr lang="en-IN" sz="4000" dirty="0">
              <a:latin typeface="Algerian" pitchFamily="82" charset="0"/>
            </a:endParaRPr>
          </a:p>
        </p:txBody>
      </p:sp>
      <p:sp>
        <p:nvSpPr>
          <p:cNvPr id="3" name="Content Placeholder 2"/>
          <p:cNvSpPr>
            <a:spLocks noGrp="1"/>
          </p:cNvSpPr>
          <p:nvPr>
            <p:ph idx="1"/>
          </p:nvPr>
        </p:nvSpPr>
        <p:spPr/>
        <p:txBody>
          <a:bodyPr>
            <a:normAutofit lnSpcReduction="10000"/>
          </a:bodyPr>
          <a:lstStyle/>
          <a:p>
            <a:r>
              <a:rPr lang="en-US" dirty="0" smtClean="0">
                <a:latin typeface="Perpetua" pitchFamily="18" charset="0"/>
                <a:cs typeface="Times New Roman" pitchFamily="18" charset="0"/>
              </a:rPr>
              <a:t>Dynamic Linking:</a:t>
            </a:r>
          </a:p>
          <a:p>
            <a:pPr lvl="1"/>
            <a:r>
              <a:rPr lang="en-IN" dirty="0" smtClean="0">
                <a:latin typeface="Perpetua" pitchFamily="18" charset="0"/>
                <a:cs typeface="Times New Roman" pitchFamily="18" charset="0"/>
              </a:rPr>
              <a:t>The addresses of called procedures aren’t bound until the first call. </a:t>
            </a:r>
          </a:p>
          <a:p>
            <a:pPr lvl="1"/>
            <a:r>
              <a:rPr lang="en-IN" dirty="0" smtClean="0">
                <a:latin typeface="Perpetua" pitchFamily="18" charset="0"/>
                <a:cs typeface="Times New Roman" pitchFamily="18" charset="0"/>
              </a:rPr>
              <a:t>Programs can bind to libraries as the programs are running, loading libraries in the middle of program execution.</a:t>
            </a:r>
          </a:p>
          <a:p>
            <a:pPr lvl="1"/>
            <a:r>
              <a:rPr lang="en-IN" dirty="0" smtClean="0">
                <a:latin typeface="Perpetua" pitchFamily="18" charset="0"/>
                <a:cs typeface="Times New Roman" pitchFamily="18" charset="0"/>
              </a:rPr>
              <a:t>This provides a powerful and high-performance way to extend the function of programs</a:t>
            </a:r>
          </a:p>
          <a:p>
            <a:pPr lvl="1"/>
            <a:r>
              <a:rPr lang="en-US" dirty="0" smtClean="0">
                <a:latin typeface="Perpetua" pitchFamily="18" charset="0"/>
                <a:cs typeface="Times New Roman" pitchFamily="18" charset="0"/>
              </a:rPr>
              <a:t>MS Windows extensively uses DLL (Dynamic Linked Libraries)</a:t>
            </a:r>
            <a:endParaRPr lang="en-IN" dirty="0">
              <a:latin typeface="Perpetua" pitchFamily="18" charset="0"/>
              <a:cs typeface="Times New Roman" pitchFamily="18" charset="0"/>
            </a:endParaRPr>
          </a:p>
        </p:txBody>
      </p:sp>
      <p:sp>
        <p:nvSpPr>
          <p:cNvPr id="4" name="Date Placeholder 3"/>
          <p:cNvSpPr>
            <a:spLocks noGrp="1"/>
          </p:cNvSpPr>
          <p:nvPr>
            <p:ph type="dt" sz="half" idx="10"/>
          </p:nvPr>
        </p:nvSpPr>
        <p:spPr/>
        <p:txBody>
          <a:bodyPr/>
          <a:lstStyle/>
          <a:p>
            <a:fld id="{AFBBDB74-43BD-4A77-B20C-C810BF82CA6E}" type="datetime1">
              <a:rPr lang="en-IN" smtClean="0"/>
              <a:pPr/>
              <a:t>08-12-2014</a:t>
            </a:fld>
            <a:endParaRPr lang="en-IN"/>
          </a:p>
        </p:txBody>
      </p:sp>
      <p:sp>
        <p:nvSpPr>
          <p:cNvPr id="5" name="Slide Number Placeholder 4"/>
          <p:cNvSpPr>
            <a:spLocks noGrp="1"/>
          </p:cNvSpPr>
          <p:nvPr>
            <p:ph type="sldNum" sz="quarter" idx="12"/>
          </p:nvPr>
        </p:nvSpPr>
        <p:spPr/>
        <p:txBody>
          <a:bodyPr/>
          <a:lstStyle/>
          <a:p>
            <a:fld id="{09B13E0A-FB5E-4908-A983-F9B6C7985DC3}" type="slidenum">
              <a:rPr lang="en-IN" smtClean="0"/>
              <a:pPr/>
              <a:t>9</a:t>
            </a:fld>
            <a:endParaRPr lang="en-IN"/>
          </a:p>
        </p:txBody>
      </p:sp>
    </p:spTree>
    <p:extLst>
      <p:ext uri="{BB962C8B-B14F-4D97-AF65-F5344CB8AC3E}">
        <p14:creationId xmlns:p14="http://schemas.microsoft.com/office/powerpoint/2010/main" val="3726075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ros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rosy</Template>
  <TotalTime>262</TotalTime>
  <Words>1800</Words>
  <Application>Microsoft Office PowerPoint</Application>
  <PresentationFormat>On-screen Show (4:3)</PresentationFormat>
  <Paragraphs>358</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rosy</vt:lpstr>
      <vt:lpstr>Linker – AN  INTRODUCTION</vt:lpstr>
      <vt:lpstr>Steps in Program execution</vt:lpstr>
      <vt:lpstr>Agenda</vt:lpstr>
      <vt:lpstr>Linking</vt:lpstr>
      <vt:lpstr>What is a Linker?</vt:lpstr>
      <vt:lpstr>Historical Perspective in Address Binding</vt:lpstr>
      <vt:lpstr>PowerPoint Presentation</vt:lpstr>
      <vt:lpstr>Types of Linking</vt:lpstr>
      <vt:lpstr>Types…</vt:lpstr>
      <vt:lpstr>Difference b/w Linker and Loader</vt:lpstr>
      <vt:lpstr>PowerPoint Presentation</vt:lpstr>
      <vt:lpstr>PowerPoint Presentation</vt:lpstr>
      <vt:lpstr>PowerPoint Presentation</vt:lpstr>
      <vt:lpstr>PowerPoint Presentation</vt:lpstr>
      <vt:lpstr>LINKING PROCESS</vt:lpstr>
      <vt:lpstr>Object code Libraries</vt:lpstr>
      <vt:lpstr>Object Code Libraries  </vt:lpstr>
      <vt:lpstr>Object code Libraries</vt:lpstr>
      <vt:lpstr>Contd…</vt:lpstr>
      <vt:lpstr>Relocation</vt:lpstr>
      <vt:lpstr>Contd…</vt:lpstr>
      <vt:lpstr>Relocation and code modification</vt:lpstr>
      <vt:lpstr>Example</vt:lpstr>
      <vt:lpstr>Contd…</vt:lpstr>
      <vt:lpstr>Relocation and code modification</vt:lpstr>
      <vt:lpstr>Relocation and code modification</vt:lpstr>
      <vt:lpstr>Contd…</vt:lpstr>
      <vt:lpstr>Linker Command Languages</vt:lpstr>
      <vt:lpstr>PowerPoint Presentation</vt:lpstr>
      <vt:lpstr>Contd…</vt:lpstr>
      <vt:lpstr>An Example From C Language</vt:lpstr>
      <vt:lpstr>PowerPoint Presentation</vt:lpstr>
      <vt:lpstr>PowerPoint Presentation</vt:lpstr>
      <vt:lpstr>Object code for m.o</vt:lpstr>
      <vt:lpstr>PowerPoint Presentation</vt:lpstr>
      <vt:lpstr>PowerPoint Presentation</vt:lpstr>
      <vt:lpstr>An Example From C Language</vt:lpstr>
      <vt:lpstr>Merging Relocatable Object Files into an Executable Object File</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dc:creator>
  <cp:lastModifiedBy>AaRoN</cp:lastModifiedBy>
  <cp:revision>48</cp:revision>
  <dcterms:created xsi:type="dcterms:W3CDTF">2012-07-13T02:31:51Z</dcterms:created>
  <dcterms:modified xsi:type="dcterms:W3CDTF">2014-12-08T02:52:22Z</dcterms:modified>
</cp:coreProperties>
</file>