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1040" y="1768680"/>
            <a:ext cx="5496840" cy="4384440"/>
          </a:xfrm>
          <a:prstGeom prst="rect">
            <a:avLst/>
          </a:prstGeom>
          <a:ln>
            <a:noFill/>
          </a:ln>
        </p:spPr>
      </p:pic>
      <p:pic>
        <p:nvPicPr>
          <p:cNvPr id="38" name="" descr=""/>
          <p:cNvPicPr/>
          <p:nvPr/>
        </p:nvPicPr>
        <p:blipFill>
          <a:blip r:embed="rId3"/>
          <a:stretch>
            <a:fillRect/>
          </a:stretch>
        </p:blipFill>
        <p:spPr>
          <a:xfrm>
            <a:off x="2291040" y="1768680"/>
            <a:ext cx="54968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2FE64C4-F758-493B-B185-1B1978B41BF8}"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r>
              <a:rPr lang="en-US" sz="4400">
                <a:latin typeface="Arial"/>
              </a:rPr>
              <a:t>HAMMING NET</a:t>
            </a:r>
            <a:endParaRPr/>
          </a:p>
        </p:txBody>
      </p:sp>
      <p:sp>
        <p:nvSpPr>
          <p:cNvPr id="40" name="TextShape 2"/>
          <p:cNvSpPr txBox="1"/>
          <p:nvPr/>
        </p:nvSpPr>
        <p:spPr>
          <a:xfrm>
            <a:off x="504000" y="1769040"/>
            <a:ext cx="9071640" cy="4384440"/>
          </a:xfrm>
          <a:prstGeom prst="rect">
            <a:avLst/>
          </a:prstGeom>
        </p:spPr>
        <p:txBody>
          <a:bodyPr lIns="0" rIns="0" tIns="0" bIns="0" anchor="ctr"/>
          <a:p>
            <a:pPr algn="ctr"/>
            <a:r>
              <a:rPr lang="en-US" sz="3200">
                <a:latin typeface="Arial"/>
              </a:rPr>
              <a:t>Sagar Giri</a:t>
            </a:r>
            <a:endParaRPr/>
          </a:p>
          <a:p>
            <a:pPr algn="ctr"/>
            <a:r>
              <a:rPr lang="en-US" sz="3200">
                <a:latin typeface="Arial"/>
              </a:rPr>
              <a:t>Anju Shahi</a:t>
            </a:r>
            <a:endParaRPr/>
          </a:p>
          <a:p>
            <a:pPr algn="ctr"/>
            <a:r>
              <a:rPr lang="en-US" sz="3200">
                <a:latin typeface="Arial"/>
              </a:rPr>
              <a:t>Surya Raj Timsina</a:t>
            </a:r>
            <a:endParaRPr/>
          </a:p>
          <a:p>
            <a:pPr algn="ctr"/>
            <a:r>
              <a:rPr lang="en-US" sz="3200">
                <a:latin typeface="Arial"/>
              </a:rPr>
              <a:t>Kundan Sumsher Rana</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p:spPr>
        <p:txBody>
          <a:bodyPr lIns="0" rIns="0" tIns="0" bIns="0" anchor="ctr"/>
          <a:p>
            <a:pPr algn="ctr"/>
            <a:endParaRPr/>
          </a:p>
        </p:txBody>
      </p:sp>
      <p:sp>
        <p:nvSpPr>
          <p:cNvPr id="62"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We assumed that 15 calculating cycles in the output layer will be sufficient to stabilize the network response; but we noticed that it can be not enough, when we are dealing with strong noise. </a:t>
            </a:r>
            <a:endParaRPr/>
          </a:p>
          <a:p>
            <a:pPr>
              <a:buSzPct val="45000"/>
              <a:buFont typeface="StarSymbol"/>
              <a:buChar char=""/>
            </a:pPr>
            <a:r>
              <a:rPr lang="en-US" sz="3200">
                <a:latin typeface="Arial"/>
              </a:rPr>
              <a:t>It would be the best solution to check if there is a “1” on exactly one of the outputs each cycle, but it would be difficult to predict the amount of time needed to perform the classification then – and that is very important when working with DSP.</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p:spPr>
        <p:txBody>
          <a:bodyPr lIns="0" rIns="0" tIns="0" bIns="0" anchor="ctr"/>
          <a:p>
            <a:pPr algn="ctr"/>
            <a:endParaRPr/>
          </a:p>
        </p:txBody>
      </p:sp>
      <p:sp>
        <p:nvSpPr>
          <p:cNvPr id="64"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The network we created works correctly – it recognises given sign, even with noise, if only it is possible. It does not recognise properly when it is totally impossible to do it or when 2 neurons have strong responses, similar to each other – it would take more calculating cycles to recognise it, then.</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p:spPr>
        <p:txBody>
          <a:bodyPr lIns="0" rIns="0" tIns="0" bIns="0" anchor="ctr"/>
          <a:p>
            <a:pPr algn="ctr"/>
            <a:r>
              <a:rPr lang="en-US" sz="4400">
                <a:latin typeface="Arial"/>
              </a:rPr>
              <a:t>Sources</a:t>
            </a:r>
            <a:endParaRPr/>
          </a:p>
        </p:txBody>
      </p:sp>
      <p:sp>
        <p:nvSpPr>
          <p:cNvPr id="66"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http://web-ext.u-aizu.ac.jp/~qf-zhao/TEACHING/NN-I/Lec05-1.pdf</a:t>
            </a:r>
            <a:endParaRPr/>
          </a:p>
          <a:p>
            <a:pPr>
              <a:buSzPct val="45000"/>
              <a:buFont typeface="StarSymbol"/>
              <a:buChar char=""/>
            </a:pPr>
            <a:r>
              <a:rPr lang="en-US" sz="3200">
                <a:latin typeface="Arial"/>
              </a:rPr>
              <a:t>http://cis.poly.edu/~mleung/CS6673/s09/HammingNet.pdf</a:t>
            </a:r>
            <a:endParaRPr/>
          </a:p>
          <a:p>
            <a:pPr>
              <a:buSzPct val="45000"/>
              <a:buFont typeface="StarSymbol"/>
              <a:buChar char=""/>
            </a:pPr>
            <a:r>
              <a:rPr lang="en-US" sz="3200">
                <a:latin typeface="Arial"/>
              </a:rPr>
              <a:t>http://home.agh.edu.pl/~vlsi/AI/hamming_en/</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lIns="0" rIns="0" tIns="0" bIns="0" anchor="ctr"/>
          <a:p>
            <a:pPr algn="ctr"/>
            <a:r>
              <a:rPr lang="en-US" sz="4400">
                <a:latin typeface="Arial"/>
              </a:rPr>
              <a:t>Introduction</a:t>
            </a:r>
            <a:endParaRPr/>
          </a:p>
        </p:txBody>
      </p:sp>
      <p:sp>
        <p:nvSpPr>
          <p:cNvPr id="42"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Hamming net: a Hamming distance based neural network.</a:t>
            </a:r>
            <a:endParaRPr/>
          </a:p>
          <a:p>
            <a:pPr>
              <a:buSzPct val="45000"/>
              <a:buFont typeface="StarSymbol"/>
              <a:buChar char=""/>
            </a:pPr>
            <a:r>
              <a:rPr lang="en-US" sz="3200">
                <a:latin typeface="Arial"/>
              </a:rPr>
              <a:t>Hamming net is a single layer neural network.</a:t>
            </a:r>
            <a:endParaRPr/>
          </a:p>
          <a:p>
            <a:pPr>
              <a:buSzPct val="45000"/>
              <a:buFont typeface="StarSymbol"/>
              <a:buChar char=""/>
            </a:pPr>
            <a:r>
              <a:rPr lang="en-US" sz="3200">
                <a:latin typeface="Arial"/>
              </a:rPr>
              <a:t>It is the neural network implementation of the Hamming distance based NNC (Nearest Neighbour Classifier).</a:t>
            </a:r>
            <a:endParaRPr/>
          </a:p>
          <a:p>
            <a:pPr>
              <a:buSzPct val="45000"/>
              <a:buFont typeface="StarSymbol"/>
              <a:buChar char=""/>
            </a:pPr>
            <a:r>
              <a:rPr lang="en-US" sz="3200">
                <a:latin typeface="Arial"/>
              </a:rPr>
              <a:t>The inputs are binary numbers {0,1} or {-1,1}.</a:t>
            </a:r>
            <a:endParaRPr/>
          </a:p>
          <a:p>
            <a:pPr>
              <a:buSzPct val="45000"/>
              <a:buFont typeface="StarSymbol"/>
              <a:buChar char=""/>
            </a:pPr>
            <a:r>
              <a:rPr lang="en-US" sz="3200">
                <a:latin typeface="Arial"/>
              </a:rPr>
              <a:t>We consider only bi-polar case here.</a:t>
            </a:r>
            <a:endParaRPr/>
          </a:p>
          <a:p>
            <a:pPr>
              <a:buSzPct val="45000"/>
              <a:buFont typeface="StarSymbol"/>
              <a:buChar char=""/>
            </a:pPr>
            <a:r>
              <a:rPr lang="en-US" sz="3200">
                <a:latin typeface="Arial"/>
              </a:rPr>
              <a:t>The outputs are the similarities between the input pattern and the weight vectors of the neurons.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lIns="0" rIns="0" tIns="0" bIns="0" anchor="ctr"/>
          <a:p>
            <a:pPr algn="ctr"/>
            <a:r>
              <a:rPr lang="en-US" sz="4400">
                <a:latin typeface="Arial"/>
              </a:rPr>
              <a:t>Structure</a:t>
            </a:r>
            <a:endParaRPr/>
          </a:p>
        </p:txBody>
      </p:sp>
      <p:sp>
        <p:nvSpPr>
          <p:cNvPr id="44" name="TextShape 2"/>
          <p:cNvSpPr txBox="1"/>
          <p:nvPr/>
        </p:nvSpPr>
        <p:spPr>
          <a:xfrm>
            <a:off x="504000" y="1769040"/>
            <a:ext cx="9071640" cy="4384440"/>
          </a:xfrm>
          <a:prstGeom prst="rect">
            <a:avLst/>
          </a:prstGeom>
        </p:spPr>
        <p:txBody>
          <a:bodyPr lIns="0" rIns="0" tIns="0" bIns="0"/>
          <a:p>
            <a:endParaRPr/>
          </a:p>
        </p:txBody>
      </p:sp>
      <p:pic>
        <p:nvPicPr>
          <p:cNvPr id="45" name="" descr=""/>
          <p:cNvPicPr/>
          <p:nvPr/>
        </p:nvPicPr>
        <p:blipFill>
          <a:blip r:embed="rId1"/>
          <a:stretch>
            <a:fillRect/>
          </a:stretch>
        </p:blipFill>
        <p:spPr>
          <a:xfrm>
            <a:off x="182880" y="1554480"/>
            <a:ext cx="9572400" cy="58060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182880" y="182880"/>
            <a:ext cx="9071640" cy="1262160"/>
          </a:xfrm>
          <a:prstGeom prst="rect">
            <a:avLst/>
          </a:prstGeom>
        </p:spPr>
        <p:txBody>
          <a:bodyPr lIns="0" rIns="0" tIns="0" bIns="0" anchor="ctr"/>
          <a:p>
            <a:pPr algn="ctr"/>
            <a:r>
              <a:rPr lang="en-US" sz="4400">
                <a:latin typeface="Arial"/>
              </a:rPr>
              <a:t>Structure</a:t>
            </a:r>
            <a:endParaRPr/>
          </a:p>
        </p:txBody>
      </p:sp>
      <p:sp>
        <p:nvSpPr>
          <p:cNvPr id="47" name="TextShape 2"/>
          <p:cNvSpPr txBox="1"/>
          <p:nvPr/>
        </p:nvSpPr>
        <p:spPr>
          <a:xfrm>
            <a:off x="504000" y="1463040"/>
            <a:ext cx="9071640" cy="4384440"/>
          </a:xfrm>
          <a:prstGeom prst="rect">
            <a:avLst/>
          </a:prstGeom>
        </p:spPr>
        <p:txBody>
          <a:bodyPr lIns="0" rIns="0" tIns="0" bIns="0"/>
          <a:p>
            <a:pPr>
              <a:buSzPct val="45000"/>
              <a:buFont typeface="StarSymbol"/>
              <a:buChar char=""/>
            </a:pPr>
            <a:r>
              <a:rPr lang="en-US" sz="3200">
                <a:latin typeface="Arial"/>
              </a:rPr>
              <a:t>In the picture presented above we can see the Hamming Network. It can be divided into two basic sections:</a:t>
            </a:r>
            <a:endParaRPr/>
          </a:p>
          <a:p>
            <a:pPr>
              <a:buSzPct val="45000"/>
              <a:buFont typeface="StarSymbol"/>
              <a:buChar char=""/>
            </a:pPr>
            <a:r>
              <a:rPr lang="en-US" sz="3200">
                <a:latin typeface="Arial"/>
              </a:rPr>
              <a:t>input layer – a layer built with neurons, all of those neurons are connected to all of the network inputs;</a:t>
            </a:r>
            <a:endParaRPr/>
          </a:p>
          <a:p>
            <a:pPr>
              <a:buSzPct val="45000"/>
              <a:buFont typeface="StarSymbol"/>
              <a:buChar char=""/>
            </a:pPr>
            <a:r>
              <a:rPr lang="en-US" sz="3200">
                <a:latin typeface="Arial"/>
              </a:rPr>
              <a:t>output layer – which is called MaxNet layer; the output of each neuron of this layer is connected to input of</a:t>
            </a:r>
            <a:endParaRPr/>
          </a:p>
          <a:p>
            <a:pPr>
              <a:buSzPct val="45000"/>
              <a:buFont typeface="StarSymbol"/>
              <a:buChar char=""/>
            </a:pPr>
            <a:r>
              <a:rPr lang="en-US" sz="3200">
                <a:latin typeface="Arial"/>
              </a:rPr>
              <a:t>each neuron of this layer, besides every neuron of this layer is connected to exactly one neuron of the input layer (as in the picture above).</a:t>
            </a:r>
            <a:endParaRPr/>
          </a:p>
          <a:p>
            <a:pPr>
              <a:buSzPct val="45000"/>
              <a:buFont typeface="StarSymbol"/>
              <a:buChar char=""/>
            </a:pPr>
            <a:r>
              <a:rPr lang="en-US" sz="3200">
                <a:latin typeface="Arial"/>
              </a:rPr>
              <a:t>It’s easy to see, that both layers have the same number of neurons.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p:spPr>
        <p:txBody>
          <a:bodyPr lIns="0" rIns="0" tIns="0" bIns="0" anchor="ctr"/>
          <a:p>
            <a:pPr algn="ctr"/>
            <a:r>
              <a:rPr lang="en-US" sz="4400">
                <a:latin typeface="Arial"/>
              </a:rPr>
              <a:t>How does the Hamming Network work?</a:t>
            </a:r>
            <a:endParaRPr/>
          </a:p>
        </p:txBody>
      </p:sp>
      <p:sp>
        <p:nvSpPr>
          <p:cNvPr id="49"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Input layer neurons are programmed to identify a fixed number of patterns; the number of neurons in this layer matches the number of those patterns (M neurons – M patterns).</a:t>
            </a:r>
            <a:endParaRPr/>
          </a:p>
          <a:p>
            <a:pPr>
              <a:buSzPct val="45000"/>
              <a:buFont typeface="StarSymbol"/>
              <a:buChar char=""/>
            </a:pPr>
            <a:r>
              <a:rPr lang="en-US" sz="3200">
                <a:latin typeface="Arial"/>
              </a:rPr>
              <a:t>Outputs of these neurons realise the function, which “measures” the similarity of an input signal to a given pattern.</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p:spPr>
        <p:txBody>
          <a:bodyPr lIns="0" rIns="0" tIns="0" bIns="0" anchor="ctr"/>
          <a:p>
            <a:pPr algn="ctr"/>
            <a:r>
              <a:rPr lang="en-US" sz="4400">
                <a:latin typeface="Arial"/>
              </a:rPr>
              <a:t>How does the Hamming Network work? (contd..)</a:t>
            </a:r>
            <a:endParaRPr/>
          </a:p>
        </p:txBody>
      </p:sp>
      <p:sp>
        <p:nvSpPr>
          <p:cNvPr id="51"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The output layer is responsible for choosing the pattern, which is the most similar to testing signal.</a:t>
            </a:r>
            <a:endParaRPr/>
          </a:p>
          <a:p>
            <a:pPr>
              <a:buSzPct val="45000"/>
              <a:buFont typeface="StarSymbol"/>
              <a:buChar char=""/>
            </a:pPr>
            <a:r>
              <a:rPr lang="en-US" sz="3200">
                <a:latin typeface="Arial"/>
              </a:rPr>
              <a:t>In this layer, the neuron with the strongest response stops the other neurons responses (it usually happens after few calculating cycles, and there must be a “0” on x(i) inputs during these cycles).</a:t>
            </a:r>
            <a:endParaRPr/>
          </a:p>
          <a:p>
            <a:pPr>
              <a:buSzPct val="45000"/>
              <a:buFont typeface="StarSymbol"/>
              <a:buChar char=""/>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p:spPr>
        <p:txBody>
          <a:bodyPr lIns="0" rIns="0" tIns="0" bIns="0" anchor="ctr"/>
          <a:p>
            <a:pPr algn="ctr"/>
            <a:r>
              <a:rPr lang="en-US" sz="4400">
                <a:latin typeface="Arial"/>
              </a:rPr>
              <a:t>How does the Hamming Network work? (contd..)</a:t>
            </a:r>
            <a:endParaRPr/>
          </a:p>
        </p:txBody>
      </p:sp>
      <p:sp>
        <p:nvSpPr>
          <p:cNvPr id="53"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There should be the “1 of M” code used on the output, which points at the network answer (1 of M patterns is recognized). To achieve this, proper transfer function has to be used – in our case the best function was...</a:t>
            </a:r>
            <a:endParaRPr/>
          </a:p>
        </p:txBody>
      </p:sp>
      <p:pic>
        <p:nvPicPr>
          <p:cNvPr id="54" name="" descr=""/>
          <p:cNvPicPr/>
          <p:nvPr/>
        </p:nvPicPr>
        <p:blipFill>
          <a:blip r:embed="rId1"/>
          <a:stretch>
            <a:fillRect/>
          </a:stretch>
        </p:blipFill>
        <p:spPr>
          <a:xfrm>
            <a:off x="2103120" y="4114800"/>
            <a:ext cx="5407920" cy="31777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p:spPr>
        <p:txBody>
          <a:bodyPr lIns="0" rIns="0" tIns="0" bIns="0" anchor="ctr"/>
          <a:p>
            <a:pPr algn="ctr"/>
            <a:r>
              <a:rPr lang="en-US" sz="4400">
                <a:latin typeface="Arial"/>
              </a:rPr>
              <a:t>Example - (application in character recognition)</a:t>
            </a:r>
            <a:endParaRPr/>
          </a:p>
        </p:txBody>
      </p:sp>
      <p:sp>
        <p:nvSpPr>
          <p:cNvPr id="56"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The task is to recognize 1 of 8 signs recorded in the network “memory”. The picture below shows 8 used signs:</a:t>
            </a:r>
            <a:endParaRPr/>
          </a:p>
        </p:txBody>
      </p:sp>
      <p:pic>
        <p:nvPicPr>
          <p:cNvPr id="57" name="" descr=""/>
          <p:cNvPicPr/>
          <p:nvPr/>
        </p:nvPicPr>
        <p:blipFill>
          <a:blip r:embed="rId1"/>
          <a:stretch>
            <a:fillRect/>
          </a:stretch>
        </p:blipFill>
        <p:spPr>
          <a:xfrm>
            <a:off x="3474720" y="2834640"/>
            <a:ext cx="4593960" cy="1137240"/>
          </a:xfrm>
          <a:prstGeom prst="rect">
            <a:avLst/>
          </a:prstGeom>
          <a:ln>
            <a:noFill/>
          </a:ln>
        </p:spPr>
      </p:pic>
      <p:sp>
        <p:nvSpPr>
          <p:cNvPr id="58" name="TextShape 3"/>
          <p:cNvSpPr txBox="1"/>
          <p:nvPr/>
        </p:nvSpPr>
        <p:spPr>
          <a:xfrm>
            <a:off x="161280" y="4023360"/>
            <a:ext cx="9805680" cy="3108960"/>
          </a:xfrm>
          <a:prstGeom prst="rect">
            <a:avLst/>
          </a:prstGeom>
        </p:spPr>
        <p:txBody>
          <a:bodyPr lIns="90000" rIns="90000" tIns="45000" bIns="45000"/>
          <a:p>
            <a:pPr>
              <a:buSzPct val="45000"/>
              <a:buFont typeface="StarSymbol"/>
              <a:buChar char=""/>
            </a:pPr>
            <a:r>
              <a:rPr lang="en-US" sz="3200">
                <a:latin typeface="Arial"/>
              </a:rPr>
              <a:t>The matrices that represent these signs are two­dimensional (3x5 pixels).</a:t>
            </a:r>
            <a:endParaRPr/>
          </a:p>
          <a:p>
            <a:pPr>
              <a:buSzPct val="45000"/>
              <a:buFont typeface="StarSymbol"/>
              <a:buChar char=""/>
            </a:pPr>
            <a:r>
              <a:rPr lang="en-US" sz="3200">
                <a:latin typeface="Arial"/>
              </a:rPr>
              <a:t>Black squares are ones, white squares are zeros. </a:t>
            </a:r>
            <a:endParaRPr/>
          </a:p>
          <a:p>
            <a:pPr>
              <a:buSzPct val="45000"/>
              <a:buFont typeface="StarSymbol"/>
              <a:buChar char=""/>
            </a:pPr>
            <a:r>
              <a:rPr lang="en-US" sz="3200">
                <a:latin typeface="Arial"/>
              </a:rPr>
              <a:t>To make proper calculations, we normalised all of the row vectors.</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p:spPr>
        <p:txBody>
          <a:bodyPr lIns="0" rIns="0" tIns="0" bIns="0" anchor="ctr"/>
          <a:p>
            <a:pPr algn="ctr"/>
            <a:endParaRPr/>
          </a:p>
        </p:txBody>
      </p:sp>
      <p:sp>
        <p:nvSpPr>
          <p:cNvPr id="60"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We want to classify 8 signs, so our network will contain 16 neurons, divided into 2 groups, 8 neurons in each layer.</a:t>
            </a:r>
            <a:endParaRPr/>
          </a:p>
          <a:p>
            <a:pPr>
              <a:buSzPct val="45000"/>
              <a:buFont typeface="StarSymbol"/>
              <a:buChar char=""/>
            </a:pPr>
            <a:r>
              <a:rPr lang="en-US" sz="3200">
                <a:latin typeface="Arial"/>
              </a:rPr>
              <a:t>Weights of the input layer are predefined as transposed matrix of signs – previously normalised.</a:t>
            </a:r>
            <a:endParaRPr/>
          </a:p>
          <a:p>
            <a:pPr>
              <a:buSzPct val="45000"/>
              <a:buFont typeface="StarSymbol"/>
              <a:buChar char=""/>
            </a:pPr>
            <a:r>
              <a:rPr lang="en-US" sz="3200">
                <a:latin typeface="Arial"/>
              </a:rPr>
              <a:t>Weights of the output layer are defined according to the previously stated assumptions and the ‘–1/M’ parameter in our case was set to ‘–1/8’. We cannot forget that it is necessary to normalise rows of that matrix.</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