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29073-5010-4A37-A810-90338C524C2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DBF0-42A3-41D3-B175-00E8A4E2C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1534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eal-time </a:t>
            </a:r>
            <a:r>
              <a:rPr lang="en-US" b="1" dirty="0" smtClean="0">
                <a:solidFill>
                  <a:srgbClr val="7030A0"/>
                </a:solidFill>
              </a:rPr>
              <a:t>systems 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Systems Refers to: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computing, communication, and</a:t>
            </a:r>
          </a:p>
          <a:p>
            <a:r>
              <a:rPr lang="en-US" dirty="0">
                <a:solidFill>
                  <a:srgbClr val="7030A0"/>
                </a:solidFill>
              </a:rPr>
              <a:t>information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329268" cy="426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8600" y="4724400"/>
            <a:ext cx="8915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             PID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proportional-integral-derivative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PID 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feedback mechanism 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widely used in industrial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systems.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PID 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calculates an error value as the difference between a measured process variable and a desired setpoint.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dirty="0" smtClean="0"/>
              <a:t>Digital Control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276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Kalman</a:t>
            </a:r>
            <a:r>
              <a:rPr lang="en-US" sz="2400" b="1" dirty="0"/>
              <a:t> Filter. </a:t>
            </a:r>
            <a:r>
              <a:rPr lang="en-US" sz="2400" b="1" dirty="0" err="1"/>
              <a:t>Kalman</a:t>
            </a:r>
            <a:r>
              <a:rPr lang="en-US" sz="2400" b="1" dirty="0"/>
              <a:t> filtering is a commonly used means to improve the </a:t>
            </a:r>
            <a:r>
              <a:rPr lang="en-US" sz="2400" b="1" dirty="0" smtClean="0"/>
              <a:t>accuracy </a:t>
            </a:r>
            <a:r>
              <a:rPr lang="en-US" sz="2400" dirty="0" smtClean="0"/>
              <a:t>of </a:t>
            </a:r>
            <a:r>
              <a:rPr lang="en-US" sz="2400" dirty="0"/>
              <a:t>measurements and to estimate model parameters in the presence of noise and uncertainty.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HIGH-LEVEL CONTROLS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Controllers </a:t>
            </a:r>
            <a:r>
              <a:rPr lang="en-US" dirty="0"/>
              <a:t>in a complex monitor and control system are typically organized hierarchically.</a:t>
            </a:r>
          </a:p>
          <a:p>
            <a:r>
              <a:rPr lang="en-US" dirty="0"/>
              <a:t>One or more digital controllers at the lowest level directly control the physical plant. </a:t>
            </a:r>
            <a:r>
              <a:rPr lang="en-US" dirty="0" smtClean="0"/>
              <a:t>Each  output </a:t>
            </a:r>
            <a:r>
              <a:rPr lang="en-US" dirty="0"/>
              <a:t>of a higher-level controller is a reference input of one or more lower-level controllers.</a:t>
            </a:r>
          </a:p>
          <a:p>
            <a:r>
              <a:rPr lang="en-US" dirty="0"/>
              <a:t>With few exceptions, one or more of the higher-level controllers interfaces with the </a:t>
            </a:r>
            <a:r>
              <a:rPr lang="en-US" dirty="0" smtClean="0"/>
              <a:t>operator(s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example, a patient care system may consist of microprocessor-based controllers that </a:t>
            </a:r>
            <a:r>
              <a:rPr lang="en-US" dirty="0" smtClean="0"/>
              <a:t>monitor and </a:t>
            </a:r>
            <a:r>
              <a:rPr lang="en-US" dirty="0"/>
              <a:t>control the patient’s blood pressure, respiration, glucose, and so forth. There may </a:t>
            </a:r>
            <a:r>
              <a:rPr lang="en-US" dirty="0" smtClean="0"/>
              <a:t>be a </a:t>
            </a:r>
            <a:r>
              <a:rPr lang="en-US" dirty="0"/>
              <a:t>higher-level controller (e.g., an expert system) which interacts with the operator (a </a:t>
            </a:r>
            <a:r>
              <a:rPr lang="en-US" dirty="0" smtClean="0"/>
              <a:t>nurse    </a:t>
            </a:r>
            <a:r>
              <a:rPr lang="en-US" dirty="0" smtClean="0"/>
              <a:t>or </a:t>
            </a:r>
            <a:r>
              <a:rPr lang="en-US" dirty="0"/>
              <a:t>doctor) and chooses the desired values of these health indicators.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/>
              <a:t>the </a:t>
            </a:r>
            <a:r>
              <a:rPr lang="en-US" dirty="0" smtClean="0"/>
              <a:t>computation done </a:t>
            </a:r>
            <a:r>
              <a:rPr lang="en-US" dirty="0"/>
              <a:t>by each digital controller is simple and nearly deterministic, </a:t>
            </a:r>
            <a:r>
              <a:rPr lang="en-US" dirty="0">
                <a:solidFill>
                  <a:srgbClr val="7030A0"/>
                </a:solidFill>
              </a:rPr>
              <a:t>the computation of a </a:t>
            </a:r>
            <a:r>
              <a:rPr lang="en-US" dirty="0" smtClean="0">
                <a:solidFill>
                  <a:srgbClr val="7030A0"/>
                </a:solidFill>
              </a:rPr>
              <a:t>high level </a:t>
            </a:r>
            <a:r>
              <a:rPr lang="en-US" dirty="0" smtClean="0">
                <a:solidFill>
                  <a:srgbClr val="7030A0"/>
                </a:solidFill>
              </a:rPr>
              <a:t>controller </a:t>
            </a:r>
            <a:r>
              <a:rPr lang="en-US" dirty="0">
                <a:solidFill>
                  <a:srgbClr val="7030A0"/>
                </a:solidFill>
              </a:rPr>
              <a:t>is likely to be far more complex </a:t>
            </a:r>
            <a:r>
              <a:rPr lang="en-US" dirty="0"/>
              <a:t>and variable. </a:t>
            </a:r>
            <a:r>
              <a:rPr lang="en-US" dirty="0">
                <a:solidFill>
                  <a:srgbClr val="7030A0"/>
                </a:solidFill>
              </a:rPr>
              <a:t>While the period of a </a:t>
            </a:r>
            <a:r>
              <a:rPr lang="en-US" dirty="0" smtClean="0">
                <a:solidFill>
                  <a:srgbClr val="7030A0"/>
                </a:solidFill>
              </a:rPr>
              <a:t>low level </a:t>
            </a:r>
            <a:r>
              <a:rPr lang="en-US" dirty="0" smtClean="0">
                <a:solidFill>
                  <a:srgbClr val="7030A0"/>
                </a:solidFill>
              </a:rPr>
              <a:t>control-law </a:t>
            </a:r>
            <a:r>
              <a:rPr lang="en-US" dirty="0">
                <a:solidFill>
                  <a:srgbClr val="7030A0"/>
                </a:solidFill>
              </a:rPr>
              <a:t>computation ranges from milliseconds to seconds, the periods of </a:t>
            </a:r>
            <a:r>
              <a:rPr lang="en-US" dirty="0" smtClean="0">
                <a:solidFill>
                  <a:srgbClr val="7030A0"/>
                </a:solidFill>
              </a:rPr>
              <a:t>high-level control-law </a:t>
            </a:r>
            <a:r>
              <a:rPr lang="en-US" dirty="0">
                <a:solidFill>
                  <a:srgbClr val="7030A0"/>
                </a:solidFill>
              </a:rPr>
              <a:t>computations may be minutes, even hours.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98"/>
            <a:ext cx="5486400" cy="679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659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"/>
            <a:ext cx="5105400" cy="620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1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        Where </a:t>
            </a:r>
            <a:r>
              <a:rPr lang="en-US" sz="2800" b="1" dirty="0" smtClean="0">
                <a:solidFill>
                  <a:srgbClr val="7030A0"/>
                </a:solidFill>
              </a:rPr>
              <a:t>Can Real-Time Systems be Found</a:t>
            </a:r>
            <a:r>
              <a:rPr lang="en-US" sz="2800" b="1" dirty="0" smtClean="0">
                <a:solidFill>
                  <a:srgbClr val="7030A0"/>
                </a:solidFill>
              </a:rPr>
              <a:t>?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dirty="0" smtClean="0"/>
              <a:t>RT-systems are everywhere:</a:t>
            </a:r>
          </a:p>
          <a:p>
            <a:r>
              <a:rPr lang="en-US" sz="2400" dirty="0" smtClean="0"/>
              <a:t>• plant control</a:t>
            </a:r>
          </a:p>
          <a:p>
            <a:r>
              <a:rPr lang="en-US" sz="2400" dirty="0" smtClean="0"/>
              <a:t>• control of production processes / industrial automation</a:t>
            </a:r>
          </a:p>
          <a:p>
            <a:r>
              <a:rPr lang="en-US" sz="2400" dirty="0" smtClean="0"/>
              <a:t>• railway switching systems</a:t>
            </a:r>
          </a:p>
          <a:p>
            <a:r>
              <a:rPr lang="en-US" sz="2400" dirty="0" smtClean="0"/>
              <a:t>• automotive applications</a:t>
            </a:r>
          </a:p>
          <a:p>
            <a:r>
              <a:rPr lang="en-US" sz="2400" dirty="0" smtClean="0"/>
              <a:t>• flight control systems</a:t>
            </a:r>
          </a:p>
          <a:p>
            <a:r>
              <a:rPr lang="en-US" sz="2400" dirty="0" smtClean="0"/>
              <a:t>• environmental acquisition and monitoring</a:t>
            </a:r>
          </a:p>
          <a:p>
            <a:r>
              <a:rPr lang="en-US" sz="2400" dirty="0" smtClean="0"/>
              <a:t>• telecommunication systems</a:t>
            </a:r>
          </a:p>
          <a:p>
            <a:r>
              <a:rPr lang="en-US" sz="2400" dirty="0" smtClean="0"/>
              <a:t>• robotics</a:t>
            </a:r>
          </a:p>
          <a:p>
            <a:r>
              <a:rPr lang="en-US" sz="2400" dirty="0" smtClean="0"/>
              <a:t>• military systems</a:t>
            </a:r>
          </a:p>
          <a:p>
            <a:r>
              <a:rPr lang="en-US" sz="2400" dirty="0" smtClean="0"/>
              <a:t>• space missions</a:t>
            </a:r>
          </a:p>
          <a:p>
            <a:r>
              <a:rPr lang="en-US" sz="2400" dirty="0" smtClean="0"/>
              <a:t>• household appliances</a:t>
            </a:r>
          </a:p>
          <a:p>
            <a:r>
              <a:rPr lang="en-US" sz="2400" dirty="0" smtClean="0"/>
              <a:t>• virtual / augmented </a:t>
            </a:r>
            <a:r>
              <a:rPr lang="en-US" sz="2400" dirty="0" smtClean="0"/>
              <a:t>reality</a:t>
            </a:r>
          </a:p>
          <a:p>
            <a:r>
              <a:rPr lang="en-US" sz="2400" dirty="0" smtClean="0"/>
              <a:t>                                                                   And many more…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37433"/>
            <a:ext cx="7239000" cy="62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000999" cy="682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9240"/>
            <a:ext cx="7620000" cy="62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8852"/>
            <a:ext cx="7315199" cy="651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 Real-time </a:t>
            </a:r>
            <a:r>
              <a:rPr lang="en-US" dirty="0"/>
              <a:t>system is required to complete its</a:t>
            </a:r>
          </a:p>
          <a:p>
            <a:pPr>
              <a:buNone/>
            </a:pPr>
            <a:r>
              <a:rPr lang="en-US" dirty="0" smtClean="0"/>
              <a:t> work </a:t>
            </a:r>
            <a:r>
              <a:rPr lang="en-US" dirty="0"/>
              <a:t>and deliver its services on a timely basis.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Examples </a:t>
            </a:r>
            <a:r>
              <a:rPr lang="en-US" dirty="0"/>
              <a:t>of real-time systems include digital</a:t>
            </a:r>
          </a:p>
          <a:p>
            <a:pPr>
              <a:buNone/>
            </a:pPr>
            <a:r>
              <a:rPr lang="en-US" dirty="0" smtClean="0"/>
              <a:t>  control</a:t>
            </a:r>
            <a:r>
              <a:rPr lang="en-US" dirty="0"/>
              <a:t>, command and control, signal processing, and telecommunication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>
            <a:normAutofit fontScale="92500"/>
          </a:bodyPr>
          <a:lstStyle/>
          <a:p>
            <a:r>
              <a:rPr lang="en-US" dirty="0"/>
              <a:t>When we drive, they control the engine</a:t>
            </a:r>
          </a:p>
          <a:p>
            <a:pPr>
              <a:buNone/>
            </a:pPr>
            <a:r>
              <a:rPr lang="en-US" dirty="0"/>
              <a:t>and brakes of our car and regulate traffic lights.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dirty="0"/>
              <a:t>we fly, they schedule and monitor the</a:t>
            </a:r>
          </a:p>
          <a:p>
            <a:pPr>
              <a:buNone/>
            </a:pPr>
            <a:r>
              <a:rPr lang="en-US" dirty="0"/>
              <a:t>takeoff and landing of our plane, make it fly, maintain its flight path, and keep it out of harm’s</a:t>
            </a:r>
          </a:p>
          <a:p>
            <a:pPr>
              <a:buNone/>
            </a:pPr>
            <a:r>
              <a:rPr lang="en-US" dirty="0"/>
              <a:t>way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When we are sick, they may monitor and regulate our blood pressure and heart beats.</a:t>
            </a:r>
          </a:p>
          <a:p>
            <a:r>
              <a:rPr lang="en-US" dirty="0"/>
              <a:t>When we are well, they can entertain us with electronic games and joy rides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                         DIGITAL </a:t>
            </a:r>
            <a:r>
              <a:rPr lang="en-US" b="1" dirty="0">
                <a:solidFill>
                  <a:srgbClr val="7030A0"/>
                </a:solidFill>
              </a:rPr>
              <a:t>CONTROL</a:t>
            </a:r>
          </a:p>
          <a:p>
            <a:r>
              <a:rPr lang="en-US" dirty="0"/>
              <a:t>Many real-time systems are embedded in sensors and actuators and function as digital controllers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Figure </a:t>
            </a:r>
            <a:r>
              <a:rPr lang="en-US" dirty="0" smtClean="0"/>
              <a:t>below  </a:t>
            </a:r>
            <a:r>
              <a:rPr lang="en-US" dirty="0"/>
              <a:t>shows such a system. The term plant in the block diagram refers to </a:t>
            </a:r>
            <a:r>
              <a:rPr lang="en-US" dirty="0" smtClean="0"/>
              <a:t>a controlled </a:t>
            </a:r>
            <a:r>
              <a:rPr lang="en-US" dirty="0"/>
              <a:t>system, for example, an engine, a brake, an aircraft, a patient. The state of the </a:t>
            </a:r>
            <a:r>
              <a:rPr lang="en-US" dirty="0" smtClean="0"/>
              <a:t>plant is </a:t>
            </a:r>
            <a:r>
              <a:rPr lang="en-US" dirty="0"/>
              <a:t>monitored by sensors and can be changed by actuators. The real-time (computing) </a:t>
            </a:r>
            <a:r>
              <a:rPr lang="en-US" dirty="0" smtClean="0"/>
              <a:t>system     estimates </a:t>
            </a:r>
            <a:r>
              <a:rPr lang="en-US" dirty="0"/>
              <a:t>from the sensor readings the current state of the plant and computes a control </a:t>
            </a:r>
            <a:r>
              <a:rPr lang="en-US" dirty="0" smtClean="0"/>
              <a:t>output based </a:t>
            </a:r>
            <a:r>
              <a:rPr lang="en-US" dirty="0"/>
              <a:t>on the difference between the current state and the desired state (called reference </a:t>
            </a:r>
            <a:r>
              <a:rPr lang="en-US" dirty="0" smtClean="0"/>
              <a:t>input in </a:t>
            </a:r>
            <a:r>
              <a:rPr lang="en-US" dirty="0"/>
              <a:t>the figure). We call this computation the </a:t>
            </a:r>
            <a:r>
              <a:rPr lang="en-US" i="1" dirty="0"/>
              <a:t>control-law computation of the controller. </a:t>
            </a:r>
            <a:r>
              <a:rPr lang="en-US" i="1" dirty="0" smtClean="0"/>
              <a:t>The </a:t>
            </a:r>
            <a:r>
              <a:rPr lang="en-US" dirty="0" smtClean="0"/>
              <a:t>output </a:t>
            </a:r>
            <a:r>
              <a:rPr lang="en-US" dirty="0"/>
              <a:t>thus generated activates the actuators, which bring the plant closer to the desired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604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Realtime system</vt:lpstr>
      <vt:lpstr>Slide 8</vt:lpstr>
      <vt:lpstr>Slide 9</vt:lpstr>
      <vt:lpstr>Digital Control</vt:lpstr>
      <vt:lpstr>Slide 11</vt:lpstr>
      <vt:lpstr>HIGH-LEVEL CONTROLS 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Raj</cp:lastModifiedBy>
  <cp:revision>10</cp:revision>
  <dcterms:created xsi:type="dcterms:W3CDTF">2014-08-12T10:57:18Z</dcterms:created>
  <dcterms:modified xsi:type="dcterms:W3CDTF">2014-08-13T07:23:16Z</dcterms:modified>
</cp:coreProperties>
</file>