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57" r:id="rId4"/>
    <p:sldId id="258" r:id="rId5"/>
    <p:sldId id="259" r:id="rId6"/>
    <p:sldId id="260" r:id="rId7"/>
    <p:sldId id="261" r:id="rId8"/>
    <p:sldId id="262" r:id="rId9"/>
    <p:sldId id="263" r:id="rId10"/>
    <p:sldId id="264" r:id="rId11"/>
    <p:sldId id="278" r:id="rId12"/>
    <p:sldId id="279" r:id="rId13"/>
    <p:sldId id="265" r:id="rId14"/>
    <p:sldId id="266" r:id="rId15"/>
    <p:sldId id="267" r:id="rId16"/>
    <p:sldId id="268" r:id="rId17"/>
    <p:sldId id="269" r:id="rId18"/>
    <p:sldId id="270" r:id="rId19"/>
    <p:sldId id="271"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30ADE-8320-4E43-81C7-71206EA47FDB}"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30ADE-8320-4E43-81C7-71206EA47FDB}"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30ADE-8320-4E43-81C7-71206EA47FDB}"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30ADE-8320-4E43-81C7-71206EA47FDB}"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730ADE-8320-4E43-81C7-71206EA47FDB}" type="datetimeFigureOut">
              <a:rPr lang="en-US" smtClean="0"/>
              <a:pPr/>
              <a:t>9/18/2014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730ADE-8320-4E43-81C7-71206EA47FDB}" type="datetimeFigureOut">
              <a:rPr lang="en-US" smtClean="0"/>
              <a:pPr/>
              <a:t>9/18/2014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730ADE-8320-4E43-81C7-71206EA47FDB}" type="datetimeFigureOut">
              <a:rPr lang="en-US" smtClean="0"/>
              <a:pPr/>
              <a:t>9/18/2014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730ADE-8320-4E43-81C7-71206EA47FDB}" type="datetimeFigureOut">
              <a:rPr lang="en-US" smtClean="0"/>
              <a:pPr/>
              <a:t>9/18/2014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30ADE-8320-4E43-81C7-71206EA47FDB}" type="datetimeFigureOut">
              <a:rPr lang="en-US" smtClean="0"/>
              <a:pPr/>
              <a:t>9/18/2014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30ADE-8320-4E43-81C7-71206EA47FDB}" type="datetimeFigureOut">
              <a:rPr lang="en-US" smtClean="0"/>
              <a:pPr/>
              <a:t>9/18/2014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30ADE-8320-4E43-81C7-71206EA47FDB}" type="datetimeFigureOut">
              <a:rPr lang="en-US" smtClean="0"/>
              <a:pPr/>
              <a:t>9/18/2014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1325D-23DB-479D-BB37-F9C01FC208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30ADE-8320-4E43-81C7-71206EA47FDB}" type="datetimeFigureOut">
              <a:rPr lang="en-US" smtClean="0"/>
              <a:pPr/>
              <a:t>9/18/2014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1325D-23DB-479D-BB37-F9C01FC208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i="1" dirty="0" smtClean="0">
                <a:solidFill>
                  <a:srgbClr val="0070C0"/>
                </a:solidFill>
              </a:rPr>
              <a:t>A resource is </a:t>
            </a:r>
            <a:r>
              <a:rPr lang="en-US" i="1" dirty="0" err="1" smtClean="0">
                <a:solidFill>
                  <a:srgbClr val="0070C0"/>
                </a:solidFill>
              </a:rPr>
              <a:t>nonpreemptable</a:t>
            </a:r>
            <a:r>
              <a:rPr lang="en-US" i="1" dirty="0" smtClean="0">
                <a:solidFill>
                  <a:srgbClr val="0070C0"/>
                </a:solidFill>
              </a:rPr>
              <a:t> </a:t>
            </a:r>
            <a:r>
              <a:rPr lang="en-US" dirty="0" smtClean="0"/>
              <a:t>if each unit of the resource is constrained to be used serially. once a unit of a </a:t>
            </a:r>
            <a:r>
              <a:rPr lang="en-US" dirty="0" err="1" smtClean="0"/>
              <a:t>nonpreemptable</a:t>
            </a:r>
            <a:r>
              <a:rPr lang="en-US" dirty="0" smtClean="0"/>
              <a:t> resource is allocated to a job, other jobs needing the unit must wait until the job completes it. </a:t>
            </a:r>
          </a:p>
          <a:p>
            <a:r>
              <a:rPr lang="en-US" dirty="0" smtClean="0"/>
              <a:t>Otherwise, if jobs can use every unit of a resource in an interleaved fashion, the resource is </a:t>
            </a:r>
            <a:r>
              <a:rPr lang="en-US" dirty="0" err="1" smtClean="0"/>
              <a:t>preemptable</a:t>
            </a:r>
            <a:r>
              <a:rPr lang="en-US" dirty="0" smtClean="0"/>
              <a:t>. The lock on a data object in a database is an example of  </a:t>
            </a:r>
            <a:r>
              <a:rPr lang="en-US" dirty="0" err="1" smtClean="0"/>
              <a:t>nonpreemptable</a:t>
            </a:r>
            <a:r>
              <a:rPr lang="en-US" dirty="0" smtClean="0"/>
              <a:t> resource. </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ttp://www.cs.jhu.edu/%7Eyairamir/cs418/os4/img017.gif"/>
          <p:cNvPicPr/>
          <p:nvPr/>
        </p:nvPicPr>
        <p:blipFill>
          <a:blip r:embed="rId2" cstate="print"/>
          <a:srcRect l="10100" r="3204" b="5637"/>
          <a:stretch>
            <a:fillRect/>
          </a:stretch>
        </p:blipFill>
        <p:spPr bwMode="auto">
          <a:xfrm>
            <a:off x="0" y="0"/>
            <a:ext cx="9144000" cy="685799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www.cs.jhu.edu/%7Eyairamir/cs418/os4/img021.gif"/>
          <p:cNvPicPr>
            <a:picLocks noGrp="1"/>
          </p:cNvPicPr>
          <p:nvPr>
            <p:ph idx="1"/>
          </p:nvPr>
        </p:nvPicPr>
        <p:blipFill>
          <a:blip r:embed="rId2" cstate="print"/>
          <a:srcRect l="8092" b="6522"/>
          <a:stretch>
            <a:fillRect/>
          </a:stretch>
        </p:blipFill>
        <p:spPr bwMode="auto">
          <a:xfrm>
            <a:off x="0" y="0"/>
            <a:ext cx="9144000"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533400"/>
          </a:xfrm>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Resource Graph</a:t>
            </a:r>
            <a:br>
              <a:rPr lang="en-US" b="1" dirty="0" smtClean="0">
                <a:solidFill>
                  <a:srgbClr val="002060"/>
                </a:solidFill>
              </a:rPr>
            </a:br>
            <a:endParaRPr lang="en-US" dirty="0">
              <a:solidFill>
                <a:srgbClr val="002060"/>
              </a:solidFill>
            </a:endParaRPr>
          </a:p>
        </p:txBody>
      </p:sp>
      <p:sp>
        <p:nvSpPr>
          <p:cNvPr id="3" name="Content Placeholder 2"/>
          <p:cNvSpPr>
            <a:spLocks noGrp="1"/>
          </p:cNvSpPr>
          <p:nvPr>
            <p:ph idx="1"/>
          </p:nvPr>
        </p:nvSpPr>
        <p:spPr>
          <a:xfrm>
            <a:off x="152400" y="762000"/>
            <a:ext cx="8839200" cy="5486400"/>
          </a:xfrm>
        </p:spPr>
        <p:txBody>
          <a:bodyPr>
            <a:normAutofit fontScale="62500" lnSpcReduction="20000"/>
          </a:bodyPr>
          <a:lstStyle/>
          <a:p>
            <a:pPr>
              <a:buNone/>
            </a:pPr>
            <a:r>
              <a:rPr lang="en-US" i="1" dirty="0" smtClean="0"/>
              <a:t> In a resource </a:t>
            </a:r>
            <a:r>
              <a:rPr lang="en-US" dirty="0" smtClean="0"/>
              <a:t>graph, there is a vertex </a:t>
            </a:r>
            <a:r>
              <a:rPr lang="en-US" i="1" dirty="0" err="1" smtClean="0"/>
              <a:t>Ri</a:t>
            </a:r>
            <a:r>
              <a:rPr lang="en-US" i="1" dirty="0" smtClean="0"/>
              <a:t> for every processor or resource </a:t>
            </a:r>
            <a:r>
              <a:rPr lang="en-US" i="1" dirty="0" err="1" smtClean="0"/>
              <a:t>Ri</a:t>
            </a:r>
            <a:r>
              <a:rPr lang="en-US" i="1" dirty="0" smtClean="0"/>
              <a:t> in the system. </a:t>
            </a:r>
            <a:r>
              <a:rPr lang="en-US" dirty="0" smtClean="0"/>
              <a:t>The attributes of the vertex are the parameters of the resource. In particular, the </a:t>
            </a:r>
            <a:r>
              <a:rPr lang="en-US" i="1" dirty="0" smtClean="0"/>
              <a:t>resource type of a resource tells us whether the resource is a </a:t>
            </a:r>
            <a:r>
              <a:rPr lang="en-US" dirty="0" smtClean="0"/>
              <a:t>processor or a (passive) resource, and its </a:t>
            </a:r>
            <a:r>
              <a:rPr lang="en-US" i="1" dirty="0" smtClean="0"/>
              <a:t>number gives us the number of available units.</a:t>
            </a:r>
          </a:p>
          <a:p>
            <a:r>
              <a:rPr lang="en-US" dirty="0" smtClean="0">
                <a:solidFill>
                  <a:srgbClr val="FF0000"/>
                </a:solidFill>
              </a:rPr>
              <a:t>While edges in task graphs represent different types of dependencies among jobs, edges in a resource graph represent the relationship among resources.</a:t>
            </a:r>
          </a:p>
          <a:p>
            <a:r>
              <a:rPr lang="en-US" dirty="0" smtClean="0"/>
              <a:t> Using different types of edges, we can describe different configurations of the underlying system. There are two types of edges in resource graphs. An edge from a vertex </a:t>
            </a:r>
            <a:r>
              <a:rPr lang="en-US" i="1" dirty="0" err="1" smtClean="0"/>
              <a:t>Ri</a:t>
            </a:r>
            <a:r>
              <a:rPr lang="en-US" i="1" dirty="0" smtClean="0"/>
              <a:t> to another </a:t>
            </a:r>
            <a:r>
              <a:rPr lang="en-US" dirty="0" smtClean="0"/>
              <a:t>vertex </a:t>
            </a:r>
            <a:r>
              <a:rPr lang="en-US" i="1" dirty="0" err="1" smtClean="0"/>
              <a:t>Rk</a:t>
            </a:r>
            <a:r>
              <a:rPr lang="en-US" i="1" dirty="0" smtClean="0"/>
              <a:t> can mean that </a:t>
            </a:r>
            <a:r>
              <a:rPr lang="en-US" i="1" dirty="0" err="1" smtClean="0"/>
              <a:t>Rk</a:t>
            </a:r>
            <a:r>
              <a:rPr lang="en-US" i="1" dirty="0" smtClean="0"/>
              <a:t> is a component of </a:t>
            </a:r>
            <a:r>
              <a:rPr lang="en-US" i="1" dirty="0" err="1" smtClean="0"/>
              <a:t>Ri</a:t>
            </a:r>
            <a:r>
              <a:rPr lang="en-US" i="1" dirty="0" smtClean="0"/>
              <a:t> .</a:t>
            </a:r>
          </a:p>
          <a:p>
            <a:r>
              <a:rPr lang="en-US" i="1" dirty="0" smtClean="0"/>
              <a:t> (For example, a memory is part of a computer, </a:t>
            </a:r>
            <a:r>
              <a:rPr lang="en-US" dirty="0" smtClean="0"/>
              <a:t>and so is a monitor.) This edge is an </a:t>
            </a:r>
            <a:r>
              <a:rPr lang="en-US" i="1" dirty="0" smtClean="0"/>
              <a:t>is-a-part-of edge. Clearly, the </a:t>
            </a:r>
            <a:r>
              <a:rPr lang="en-US" i="1" dirty="0" err="1" smtClean="0"/>
              <a:t>subgraph</a:t>
            </a:r>
            <a:r>
              <a:rPr lang="en-US" i="1" dirty="0" smtClean="0"/>
              <a:t> containing </a:t>
            </a:r>
            <a:r>
              <a:rPr lang="en-US" dirty="0" smtClean="0"/>
              <a:t>all the is-a-part-of edges is a forest.</a:t>
            </a:r>
          </a:p>
          <a:p>
            <a:r>
              <a:rPr lang="en-US" dirty="0" smtClean="0"/>
              <a:t> The root of each tree represents a major component which  contains subcomponents represented by vertices in the tree. As an example, the resource graph in a system containing two computers consists of two trees. The root of each tree represents a computer. The children of this vertex include one or more CPUs, main memory, and so on. Each of these subcomponents is represented by a vertex, and there is an edge from the computer vertex to each subcomponent vertex.</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Scheduler and Schedules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600201"/>
            <a:ext cx="8229600" cy="3581400"/>
          </a:xfrm>
        </p:spPr>
        <p:txBody>
          <a:bodyPr/>
          <a:lstStyle/>
          <a:p>
            <a:r>
              <a:rPr lang="en-US" dirty="0" smtClean="0">
                <a:solidFill>
                  <a:srgbClr val="002060"/>
                </a:solidFill>
              </a:rPr>
              <a:t>Jobs are scheduled and allocated resources according to a chosen set of scheduling algorithms and resource access-control protocols. </a:t>
            </a:r>
            <a:r>
              <a:rPr lang="en-US" i="1" dirty="0" smtClean="0">
                <a:solidFill>
                  <a:srgbClr val="0070C0"/>
                </a:solidFill>
              </a:rPr>
              <a:t>The module which implements these algorithms is called the scheduler</a:t>
            </a:r>
            <a:r>
              <a:rPr lang="en-US" i="1" dirty="0" smtClean="0">
                <a:solidFill>
                  <a:srgbClr val="002060"/>
                </a:solidFill>
              </a:rPr>
              <a:t>.</a:t>
            </a:r>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Scheduling Hierarchy</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0" y="1277845"/>
            <a:ext cx="7467600" cy="526511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SCHEDULING HIERARCHY</a:t>
            </a:r>
            <a:br>
              <a:rPr lang="en-US" b="1" dirty="0" smtClean="0">
                <a:solidFill>
                  <a:srgbClr val="002060"/>
                </a:solidFill>
              </a:rPr>
            </a:br>
            <a:endParaRPr lang="en-US" dirty="0">
              <a:solidFill>
                <a:srgbClr val="002060"/>
              </a:solidFill>
            </a:endParaRPr>
          </a:p>
        </p:txBody>
      </p:sp>
      <p:sp>
        <p:nvSpPr>
          <p:cNvPr id="3" name="Content Placeholder 2"/>
          <p:cNvSpPr>
            <a:spLocks noGrp="1"/>
          </p:cNvSpPr>
          <p:nvPr>
            <p:ph idx="1"/>
          </p:nvPr>
        </p:nvSpPr>
        <p:spPr>
          <a:xfrm>
            <a:off x="381000" y="914400"/>
            <a:ext cx="8458200" cy="5410200"/>
          </a:xfrm>
        </p:spPr>
        <p:txBody>
          <a:bodyPr>
            <a:normAutofit fontScale="92500" lnSpcReduction="20000"/>
          </a:bodyPr>
          <a:lstStyle/>
          <a:p>
            <a:r>
              <a:rPr lang="en-US" dirty="0" smtClean="0"/>
              <a:t>Figure  shows the three elements of our model of real-time systems together. The application system is represented by a task graph, exemplified by the graph on the top of the diagram. This graph gives the processor time and resource requirements of jobs, the timing constraints of each job, and the dependencies of jobs. </a:t>
            </a:r>
          </a:p>
          <a:p>
            <a:r>
              <a:rPr lang="en-US" dirty="0" smtClean="0"/>
              <a:t>The resource graph describes the amounts of the resources available to execute the application system, the attributes of the resources, and the rules governing their usage. </a:t>
            </a:r>
          </a:p>
          <a:p>
            <a:r>
              <a:rPr lang="en-US" dirty="0" smtClean="0"/>
              <a:t>Between them are the scheduling and resource access-control algorithms used by the operating system.</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Autofit/>
          </a:bodyPr>
          <a:lstStyle/>
          <a:p>
            <a:r>
              <a:rPr lang="en-US" sz="3200" dirty="0" smtClean="0">
                <a:solidFill>
                  <a:srgbClr val="002060"/>
                </a:solidFill>
              </a:rPr>
              <a:t/>
            </a:r>
            <a:br>
              <a:rPr lang="en-US" sz="3200" dirty="0" smtClean="0">
                <a:solidFill>
                  <a:srgbClr val="002060"/>
                </a:solidFill>
              </a:rPr>
            </a:br>
            <a:r>
              <a:rPr lang="en-US" sz="3200" dirty="0" smtClean="0">
                <a:solidFill>
                  <a:srgbClr val="002060"/>
                </a:solidFill>
              </a:rPr>
              <a:t>A </a:t>
            </a:r>
            <a:r>
              <a:rPr lang="en-US" sz="3200" i="1" dirty="0" smtClean="0">
                <a:solidFill>
                  <a:srgbClr val="002060"/>
                </a:solidFill>
              </a:rPr>
              <a:t>valid schedule satisfies the following conditions:</a:t>
            </a:r>
            <a:br>
              <a:rPr lang="en-US" sz="3200" i="1" dirty="0" smtClean="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304800" y="1219200"/>
            <a:ext cx="8382000" cy="4906963"/>
          </a:xfrm>
        </p:spPr>
        <p:txBody>
          <a:bodyPr>
            <a:normAutofit fontScale="92500" lnSpcReduction="10000"/>
          </a:bodyPr>
          <a:lstStyle/>
          <a:p>
            <a:pPr>
              <a:buNone/>
            </a:pPr>
            <a:r>
              <a:rPr lang="en-US" dirty="0" smtClean="0"/>
              <a:t>– Every processor is assigned to at most one job at any time</a:t>
            </a:r>
          </a:p>
          <a:p>
            <a:pPr>
              <a:buNone/>
            </a:pPr>
            <a:r>
              <a:rPr lang="en-US" dirty="0" smtClean="0"/>
              <a:t>– Every job is assigned at most one processor at any time</a:t>
            </a:r>
          </a:p>
          <a:p>
            <a:pPr>
              <a:buNone/>
            </a:pPr>
            <a:r>
              <a:rPr lang="en-US" dirty="0" smtClean="0"/>
              <a:t>– No job is scheduled before its release time</a:t>
            </a:r>
          </a:p>
          <a:p>
            <a:pPr>
              <a:buNone/>
            </a:pPr>
            <a:r>
              <a:rPr lang="en-US" dirty="0" smtClean="0"/>
              <a:t>– The total amount of processor time assigned to every job is equal to its maximum or actual execution time</a:t>
            </a:r>
          </a:p>
          <a:p>
            <a:pPr>
              <a:buNone/>
            </a:pPr>
            <a:r>
              <a:rPr lang="en-US" dirty="0" smtClean="0"/>
              <a:t>– All the precedence and resource usage constraints are satisfied</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39762"/>
          </a:xfrm>
        </p:spPr>
        <p:txBody>
          <a:bodyPr>
            <a:normAutofit fontScale="90000"/>
          </a:bodyPr>
          <a:lstStyle/>
          <a:p>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Feasibility, Optimality, and Performance Measures</a:t>
            </a:r>
            <a:br>
              <a:rPr lang="en-US" sz="3200" b="1" dirty="0" smtClean="0">
                <a:solidFill>
                  <a:srgbClr val="FF0000"/>
                </a:solidFill>
              </a:rPr>
            </a:br>
            <a:endParaRPr lang="en-US" sz="3200" dirty="0">
              <a:solidFill>
                <a:srgbClr val="FF0000"/>
              </a:solidFill>
            </a:endParaRPr>
          </a:p>
        </p:txBody>
      </p:sp>
      <p:sp>
        <p:nvSpPr>
          <p:cNvPr id="3" name="Content Placeholder 2"/>
          <p:cNvSpPr>
            <a:spLocks noGrp="1"/>
          </p:cNvSpPr>
          <p:nvPr>
            <p:ph idx="1"/>
          </p:nvPr>
        </p:nvSpPr>
        <p:spPr>
          <a:xfrm>
            <a:off x="304800" y="1066800"/>
            <a:ext cx="8382000" cy="5257800"/>
          </a:xfrm>
        </p:spPr>
        <p:txBody>
          <a:bodyPr>
            <a:normAutofit/>
          </a:bodyPr>
          <a:lstStyle/>
          <a:p>
            <a:r>
              <a:rPr lang="en-US" dirty="0" smtClean="0"/>
              <a:t>A valid schedule is a </a:t>
            </a:r>
            <a:r>
              <a:rPr lang="en-US" i="1" dirty="0" smtClean="0"/>
              <a:t>feasible schedule if every job completes by its deadline (or, in </a:t>
            </a:r>
            <a:r>
              <a:rPr lang="en-US" i="1" dirty="0" err="1" smtClean="0"/>
              <a:t>general,</a:t>
            </a:r>
            <a:r>
              <a:rPr lang="en-US" dirty="0" err="1" smtClean="0"/>
              <a:t>meets</a:t>
            </a:r>
            <a:r>
              <a:rPr lang="en-US" dirty="0" smtClean="0"/>
              <a:t> its timing constraints).We say that a set of jobs is </a:t>
            </a:r>
            <a:r>
              <a:rPr lang="en-US" i="1" dirty="0" smtClean="0"/>
              <a:t>schedulable according to a scheduling </a:t>
            </a:r>
            <a:r>
              <a:rPr lang="en-US" dirty="0" smtClean="0"/>
              <a:t>algorithm if when using the algorithm the scheduler always produces a feasible schedule</a:t>
            </a:r>
            <a:r>
              <a:rPr lang="en-US" dirty="0" smtClean="0"/>
              <a:t>.</a:t>
            </a:r>
            <a:endParaRPr lang="en-US" dirty="0" smtClean="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5257800"/>
          </a:xfrm>
        </p:spPr>
        <p:txBody>
          <a:bodyPr>
            <a:normAutofit fontScale="85000" lnSpcReduction="10000"/>
          </a:bodyPr>
          <a:lstStyle/>
          <a:p>
            <a:r>
              <a:rPr lang="en-US" dirty="0" smtClean="0"/>
              <a:t>In addition to the criterion based on feasibility, other commonly used performance measures include the </a:t>
            </a:r>
            <a:r>
              <a:rPr lang="en-US" dirty="0" smtClean="0">
                <a:solidFill>
                  <a:srgbClr val="FF0000"/>
                </a:solidFill>
              </a:rPr>
              <a:t>maximum and average tardiness, lateness, and response time and the miss, loss, and invalid rates</a:t>
            </a:r>
            <a:r>
              <a:rPr lang="en-US" dirty="0" smtClean="0"/>
              <a:t>.</a:t>
            </a:r>
          </a:p>
          <a:p>
            <a:r>
              <a:rPr lang="en-US" dirty="0" smtClean="0"/>
              <a:t>The </a:t>
            </a:r>
            <a:r>
              <a:rPr lang="en-US" i="1" dirty="0" smtClean="0"/>
              <a:t>lateness of a job is the difference between its completion time and its deadline. </a:t>
            </a:r>
            <a:r>
              <a:rPr lang="en-US" dirty="0" smtClean="0"/>
              <a:t>Unlike the tardiness of a job which never has negative values, the lateness of a job which completes early is negative, while the lateness of a job which completes late is positive. Sometimes,</a:t>
            </a:r>
          </a:p>
          <a:p>
            <a:r>
              <a:rPr lang="en-US" dirty="0" smtClean="0"/>
              <a:t>we want to keep jitters in the completion times small; we can do so by using scheduling algorithms that try to minimize the average absolute lateness of jobs. </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0070C0"/>
                </a:solidFill>
              </a:rPr>
              <a:t>FUNCTIONAL PARAMETERS</a:t>
            </a:r>
            <a:endParaRPr lang="en-US" dirty="0">
              <a:solidFill>
                <a:srgbClr val="0070C0"/>
              </a:solidFill>
            </a:endParaRPr>
          </a:p>
        </p:txBody>
      </p:sp>
      <p:sp>
        <p:nvSpPr>
          <p:cNvPr id="3" name="Content Placeholder 2"/>
          <p:cNvSpPr>
            <a:spLocks noGrp="1"/>
          </p:cNvSpPr>
          <p:nvPr>
            <p:ph idx="1"/>
          </p:nvPr>
        </p:nvSpPr>
        <p:spPr>
          <a:xfrm>
            <a:off x="457200" y="1600201"/>
            <a:ext cx="8229600" cy="3429000"/>
          </a:xfrm>
        </p:spPr>
        <p:txBody>
          <a:bodyPr/>
          <a:lstStyle/>
          <a:p>
            <a:r>
              <a:rPr lang="en-US" i="1" dirty="0" err="1" smtClean="0">
                <a:solidFill>
                  <a:srgbClr val="FF0000"/>
                </a:solidFill>
              </a:rPr>
              <a:t>Preemptivity</a:t>
            </a:r>
            <a:r>
              <a:rPr lang="en-US" i="1" dirty="0" smtClean="0">
                <a:solidFill>
                  <a:srgbClr val="FF0000"/>
                </a:solidFill>
              </a:rPr>
              <a:t>,</a:t>
            </a:r>
          </a:p>
          <a:p>
            <a:r>
              <a:rPr lang="en-US" i="1" dirty="0" smtClean="0">
                <a:solidFill>
                  <a:srgbClr val="FF0000"/>
                </a:solidFill>
              </a:rPr>
              <a:t> Criticality,</a:t>
            </a:r>
          </a:p>
          <a:p>
            <a:r>
              <a:rPr lang="en-US" i="1" dirty="0" smtClean="0">
                <a:solidFill>
                  <a:srgbClr val="FF0000"/>
                </a:solidFill>
              </a:rPr>
              <a:t> Optional interval,</a:t>
            </a:r>
          </a:p>
          <a:p>
            <a:r>
              <a:rPr lang="en-US" i="1" dirty="0" smtClean="0">
                <a:solidFill>
                  <a:srgbClr val="FF0000"/>
                </a:solidFill>
              </a:rPr>
              <a:t>  Laxity type.</a:t>
            </a:r>
            <a:endParaRPr lang="en-US" i="1" dirty="0">
              <a:solidFill>
                <a:srgbClr val="FF0000"/>
              </a:solidFill>
            </a:endParaRPr>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smtClean="0"/>
              <a:t>A valid schedule is also a </a:t>
            </a:r>
            <a:r>
              <a:rPr lang="en-US" i="1" dirty="0" smtClean="0"/>
              <a:t>feasible schedule if every job meets its  </a:t>
            </a:r>
            <a:r>
              <a:rPr lang="en-US" dirty="0" smtClean="0"/>
              <a:t>timing constraints.</a:t>
            </a:r>
          </a:p>
          <a:p>
            <a:endParaRPr lang="en-US" dirty="0" smtClean="0"/>
          </a:p>
          <a:p>
            <a:r>
              <a:rPr lang="en-US" dirty="0" smtClean="0"/>
              <a:t>– </a:t>
            </a:r>
            <a:r>
              <a:rPr lang="en-US" i="1" dirty="0" smtClean="0"/>
              <a:t>Miss rate is the percentage of jobs that are executed but completed too late</a:t>
            </a:r>
          </a:p>
          <a:p>
            <a:r>
              <a:rPr lang="en-US" dirty="0" smtClean="0"/>
              <a:t>– </a:t>
            </a:r>
            <a:r>
              <a:rPr lang="en-US" i="1" dirty="0" smtClean="0"/>
              <a:t>Loss rate is the percentage of jobs that are not executed at all</a:t>
            </a:r>
          </a:p>
          <a:p>
            <a:r>
              <a:rPr lang="en-US" dirty="0" smtClean="0"/>
              <a:t> A hard real time scheduling algorithm is </a:t>
            </a:r>
            <a:r>
              <a:rPr lang="en-US" i="1" dirty="0" smtClean="0"/>
              <a:t>optimal if the algorithm </a:t>
            </a:r>
            <a:r>
              <a:rPr lang="en-US" dirty="0" smtClean="0"/>
              <a:t>always produces a feasible schedule if the given set of jobs has feasible schedules</a:t>
            </a:r>
          </a:p>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Summary</a:t>
            </a:r>
          </a:p>
          <a:p>
            <a:r>
              <a:rPr lang="en-US" dirty="0" smtClean="0"/>
              <a:t>• Outline of terminology and a reference model:</a:t>
            </a:r>
          </a:p>
          <a:p>
            <a:r>
              <a:rPr lang="en-US" dirty="0" smtClean="0"/>
              <a:t>– Jobs and tasks</a:t>
            </a:r>
          </a:p>
          <a:p>
            <a:r>
              <a:rPr lang="en-US" dirty="0" smtClean="0"/>
              <a:t>– Processors and resources</a:t>
            </a:r>
          </a:p>
          <a:p>
            <a:r>
              <a:rPr lang="en-US" dirty="0" smtClean="0"/>
              <a:t>– Time and timing constraints</a:t>
            </a:r>
          </a:p>
          <a:p>
            <a:r>
              <a:rPr lang="en-US" dirty="0" smtClean="0"/>
              <a:t>• Hard real-time</a:t>
            </a:r>
          </a:p>
          <a:p>
            <a:r>
              <a:rPr lang="en-US" dirty="0" smtClean="0"/>
              <a:t>• Soft real-time</a:t>
            </a:r>
          </a:p>
          <a:p>
            <a:r>
              <a:rPr lang="en-US" dirty="0" smtClean="0"/>
              <a:t>– Periodic, </a:t>
            </a:r>
            <a:r>
              <a:rPr lang="en-US" dirty="0" err="1" smtClean="0"/>
              <a:t>aperiodic</a:t>
            </a:r>
            <a:r>
              <a:rPr lang="en-US" dirty="0" smtClean="0"/>
              <a:t> and sporadic tasks</a:t>
            </a:r>
          </a:p>
          <a:p>
            <a:r>
              <a:rPr lang="en-US" dirty="0" smtClean="0"/>
              <a:t>– Precedence constraints and dependencies</a:t>
            </a:r>
          </a:p>
          <a:p>
            <a:r>
              <a:rPr lang="en-US" dirty="0" smtClean="0"/>
              <a:t>– Scheduling</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smtClean="0">
                <a:solidFill>
                  <a:srgbClr val="0070C0"/>
                </a:solidFill>
              </a:rPr>
              <a:t/>
            </a:r>
            <a:br>
              <a:rPr lang="en-US" b="1" dirty="0" smtClean="0">
                <a:solidFill>
                  <a:srgbClr val="0070C0"/>
                </a:solidFill>
              </a:rPr>
            </a:br>
            <a:r>
              <a:rPr lang="en-US" b="1" dirty="0" err="1" smtClean="0">
                <a:solidFill>
                  <a:srgbClr val="0070C0"/>
                </a:solidFill>
              </a:rPr>
              <a:t>Preemptivity</a:t>
            </a:r>
            <a:r>
              <a:rPr lang="en-US" b="1" dirty="0" smtClean="0">
                <a:solidFill>
                  <a:srgbClr val="0070C0"/>
                </a:solidFill>
              </a:rPr>
              <a:t> of Jobs</a:t>
            </a:r>
            <a:br>
              <a:rPr lang="en-US" b="1" dirty="0" smtClean="0">
                <a:solidFill>
                  <a:srgbClr val="0070C0"/>
                </a:solidFill>
              </a:rPr>
            </a:br>
            <a:endParaRPr lang="en-US" dirty="0">
              <a:solidFill>
                <a:srgbClr val="0070C0"/>
              </a:solidFill>
            </a:endParaRPr>
          </a:p>
        </p:txBody>
      </p:sp>
      <p:sp>
        <p:nvSpPr>
          <p:cNvPr id="3" name="Content Placeholder 2"/>
          <p:cNvSpPr>
            <a:spLocks noGrp="1"/>
          </p:cNvSpPr>
          <p:nvPr>
            <p:ph idx="1"/>
          </p:nvPr>
        </p:nvSpPr>
        <p:spPr>
          <a:xfrm>
            <a:off x="0" y="990600"/>
            <a:ext cx="8686800" cy="5135563"/>
          </a:xfrm>
        </p:spPr>
        <p:txBody>
          <a:bodyPr>
            <a:normAutofit fontScale="92500" lnSpcReduction="10000"/>
          </a:bodyPr>
          <a:lstStyle/>
          <a:p>
            <a:r>
              <a:rPr lang="en-US" dirty="0" smtClean="0"/>
              <a:t>Executions of </a:t>
            </a:r>
            <a:r>
              <a:rPr lang="en-US" dirty="0" smtClean="0">
                <a:solidFill>
                  <a:srgbClr val="C00000"/>
                </a:solidFill>
              </a:rPr>
              <a:t>jobs can often be interleaved</a:t>
            </a:r>
            <a:r>
              <a:rPr lang="en-US" dirty="0" smtClean="0"/>
              <a:t>. The scheduler may suspend the execution of a less urgent job and give the processor to a more urgent job. Later when the more urgent job completes, the scheduler returns the processor to the less urgent job so the job can resume execution.  </a:t>
            </a:r>
            <a:r>
              <a:rPr lang="en-US" i="1" dirty="0" smtClean="0">
                <a:solidFill>
                  <a:srgbClr val="C00000"/>
                </a:solidFill>
              </a:rPr>
              <a:t>This interruption of job execution is called preemption.</a:t>
            </a:r>
          </a:p>
          <a:p>
            <a:r>
              <a:rPr lang="en-US" i="1" dirty="0" smtClean="0"/>
              <a:t> A job is </a:t>
            </a:r>
            <a:r>
              <a:rPr lang="en-US" i="1" dirty="0" err="1" smtClean="0"/>
              <a:t>preemptable</a:t>
            </a:r>
            <a:r>
              <a:rPr lang="en-US" i="1" dirty="0" smtClean="0"/>
              <a:t> if its </a:t>
            </a:r>
            <a:r>
              <a:rPr lang="en-US" dirty="0" smtClean="0"/>
              <a:t>execution can be suspended at any time to allow the execution of other jobs and, later on, can be resumed from the point of suspension. </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019800"/>
          </a:xfrm>
        </p:spPr>
        <p:txBody>
          <a:bodyPr>
            <a:normAutofit fontScale="92500" lnSpcReduction="20000"/>
          </a:bodyPr>
          <a:lstStyle/>
          <a:p>
            <a:r>
              <a:rPr lang="en-US" b="1" i="1" dirty="0" smtClean="0">
                <a:solidFill>
                  <a:srgbClr val="002060"/>
                </a:solidFill>
              </a:rPr>
              <a:t>                  </a:t>
            </a:r>
            <a:r>
              <a:rPr lang="en-US" b="1" i="1" dirty="0" err="1" smtClean="0">
                <a:solidFill>
                  <a:srgbClr val="002060"/>
                </a:solidFill>
              </a:rPr>
              <a:t>Nonpreemptable</a:t>
            </a:r>
            <a:endParaRPr lang="en-US" b="1" i="1" dirty="0" smtClean="0">
              <a:solidFill>
                <a:srgbClr val="002060"/>
              </a:solidFill>
            </a:endParaRPr>
          </a:p>
          <a:p>
            <a:r>
              <a:rPr lang="en-US" i="1" dirty="0" smtClean="0">
                <a:solidFill>
                  <a:srgbClr val="C00000"/>
                </a:solidFill>
              </a:rPr>
              <a:t>A job is </a:t>
            </a:r>
            <a:r>
              <a:rPr lang="en-US" i="1" dirty="0" err="1" smtClean="0">
                <a:solidFill>
                  <a:srgbClr val="C00000"/>
                </a:solidFill>
              </a:rPr>
              <a:t>nonpreemptable</a:t>
            </a:r>
            <a:r>
              <a:rPr lang="en-US" i="1" dirty="0" smtClean="0">
                <a:solidFill>
                  <a:srgbClr val="C00000"/>
                </a:solidFill>
              </a:rPr>
              <a:t> if it must be executed from start to completion without interruption. This constraint may be imposed because its execution, if suspended and the processor given to other jobs, must be executed again from the beginning</a:t>
            </a:r>
            <a:r>
              <a:rPr lang="en-US" dirty="0" smtClean="0"/>
              <a:t>. </a:t>
            </a:r>
          </a:p>
          <a:p>
            <a:r>
              <a:rPr lang="en-US" dirty="0" smtClean="0"/>
              <a:t>As an example, we consider</a:t>
            </a:r>
          </a:p>
          <a:p>
            <a:r>
              <a:rPr lang="en-US" dirty="0" smtClean="0"/>
              <a:t>jobs that model the transmissions of data frames in a token ring (or bus). If transmission of a frame is interrupted before it completes, the partially transmitted frame is discarded by the receiver. The entire frame must be retransmitted from the start. To avoid wasting bandwidth in this way, we make the execution of this job on the ring (or bus) </a:t>
            </a:r>
            <a:r>
              <a:rPr lang="en-US" dirty="0" err="1" smtClean="0"/>
              <a:t>nonpreemptable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Criticality of Jobs</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228600" y="914400"/>
            <a:ext cx="8686800" cy="5211763"/>
          </a:xfrm>
        </p:spPr>
        <p:txBody>
          <a:bodyPr>
            <a:normAutofit/>
          </a:bodyPr>
          <a:lstStyle/>
          <a:p>
            <a:r>
              <a:rPr lang="en-US" dirty="0" smtClean="0"/>
              <a:t>In any system, </a:t>
            </a:r>
            <a:r>
              <a:rPr lang="en-US" i="1" dirty="0" smtClean="0">
                <a:solidFill>
                  <a:srgbClr val="002060"/>
                </a:solidFill>
              </a:rPr>
              <a:t>jobs are not equally important</a:t>
            </a:r>
            <a:r>
              <a:rPr lang="en-US" dirty="0" smtClean="0"/>
              <a:t>. The </a:t>
            </a:r>
            <a:r>
              <a:rPr lang="en-US" i="1" dirty="0" smtClean="0">
                <a:solidFill>
                  <a:srgbClr val="FF0000"/>
                </a:solidFill>
              </a:rPr>
              <a:t>importance (or criticality</a:t>
            </a:r>
            <a:r>
              <a:rPr lang="en-US" i="1" dirty="0" smtClean="0"/>
              <a:t>) of a job is a </a:t>
            </a:r>
            <a:r>
              <a:rPr lang="en-US" dirty="0" smtClean="0"/>
              <a:t>positive number that indicates how critical the job is with respect to other jobs; the more critical the job, the larger its importance. the terms </a:t>
            </a:r>
            <a:r>
              <a:rPr lang="en-US" dirty="0" smtClean="0">
                <a:solidFill>
                  <a:srgbClr val="C00000"/>
                </a:solidFill>
              </a:rPr>
              <a:t>priority and weight </a:t>
            </a:r>
            <a:r>
              <a:rPr lang="en-US" dirty="0" smtClean="0"/>
              <a:t>are often used to refer to importance; the more important a job, the higher its priority or the larger its weight.</a:t>
            </a:r>
            <a:endParaRPr lang="en-US" dirty="0"/>
          </a:p>
        </p:txBody>
      </p:sp>
      <p:sp>
        <p:nvSpPr>
          <p:cNvPr id="4" name="Footer Placeholder 3"/>
          <p:cNvSpPr>
            <a:spLocks noGrp="1"/>
          </p:cNvSpPr>
          <p:nvPr>
            <p:ph type="ftr" sz="quarter" idx="11"/>
          </p:nvPr>
        </p:nvSpPr>
        <p:spPr/>
        <p:txBody>
          <a:bodyPr/>
          <a:lstStyle/>
          <a:p>
            <a:r>
              <a:rPr lang="en-US" dirty="0" smtClean="0"/>
              <a:t>(c) </a:t>
            </a:r>
            <a:r>
              <a:rPr lang="en-US" dirty="0" err="1" smtClean="0"/>
              <a:t>RLamsal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Optional Executions</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304800" y="914400"/>
            <a:ext cx="8686800" cy="5211763"/>
          </a:xfrm>
        </p:spPr>
        <p:txBody>
          <a:bodyPr>
            <a:normAutofit fontScale="92500" lnSpcReduction="20000"/>
          </a:bodyPr>
          <a:lstStyle/>
          <a:p>
            <a:r>
              <a:rPr lang="en-US" dirty="0" smtClean="0"/>
              <a:t>It is often possible to structure an application so that some jobs or portions of jobs are optional. If an </a:t>
            </a:r>
            <a:r>
              <a:rPr lang="en-US" i="1" dirty="0" smtClean="0"/>
              <a:t>optional job or an </a:t>
            </a:r>
            <a:r>
              <a:rPr lang="en-US" i="1" dirty="0" smtClean="0">
                <a:solidFill>
                  <a:srgbClr val="FF0000"/>
                </a:solidFill>
              </a:rPr>
              <a:t>optional portion of a job completes late or is not executed at all, the </a:t>
            </a:r>
            <a:r>
              <a:rPr lang="en-US" dirty="0" smtClean="0">
                <a:solidFill>
                  <a:srgbClr val="FF0000"/>
                </a:solidFill>
              </a:rPr>
              <a:t>system performance may degrade, but nevertheless function satisfactorily.</a:t>
            </a:r>
            <a:r>
              <a:rPr lang="en-US" dirty="0" smtClean="0"/>
              <a:t> In contrast, jobs and portions of jobs that are not optional are </a:t>
            </a:r>
            <a:r>
              <a:rPr lang="en-US" b="1" i="1" dirty="0" smtClean="0">
                <a:solidFill>
                  <a:schemeClr val="accent4">
                    <a:lumMod val="75000"/>
                  </a:schemeClr>
                </a:solidFill>
              </a:rPr>
              <a:t>mandatory</a:t>
            </a:r>
            <a:r>
              <a:rPr lang="en-US" i="1" dirty="0" smtClean="0"/>
              <a:t>; they must be executed to completion.</a:t>
            </a:r>
          </a:p>
          <a:p>
            <a:r>
              <a:rPr lang="en-US" dirty="0" smtClean="0"/>
              <a:t>Therefore</a:t>
            </a:r>
            <a:r>
              <a:rPr lang="en-US" i="1" dirty="0" smtClean="0">
                <a:solidFill>
                  <a:srgbClr val="FF0000"/>
                </a:solidFill>
              </a:rPr>
              <a:t>, during a transient overload </a:t>
            </a:r>
            <a:r>
              <a:rPr lang="en-US" dirty="0" smtClean="0"/>
              <a:t>when it is not possible to complete all the jobs in </a:t>
            </a:r>
            <a:r>
              <a:rPr lang="en-US" dirty="0" err="1" smtClean="0"/>
              <a:t>time,we</a:t>
            </a:r>
            <a:r>
              <a:rPr lang="en-US" dirty="0" smtClean="0"/>
              <a:t> may choose to discard optional jobs (</a:t>
            </a:r>
            <a:r>
              <a:rPr lang="en-US" dirty="0" err="1" smtClean="0"/>
              <a:t>i.e</a:t>
            </a:r>
            <a:r>
              <a:rPr lang="en-US" dirty="0" smtClean="0"/>
              <a:t>, leave them unexecuted or partially executed) so that the mandatory jobs can complete in time</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Laxity Type and Laxity Function</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152400" y="914400"/>
            <a:ext cx="8763000" cy="5257800"/>
          </a:xfrm>
        </p:spPr>
        <p:txBody>
          <a:bodyPr>
            <a:normAutofit fontScale="92500" lnSpcReduction="20000"/>
          </a:bodyPr>
          <a:lstStyle/>
          <a:p>
            <a:r>
              <a:rPr lang="en-US" dirty="0" smtClean="0"/>
              <a:t>The laxity type of a job </a:t>
            </a:r>
            <a:r>
              <a:rPr lang="en-US" i="1" dirty="0" smtClean="0">
                <a:solidFill>
                  <a:schemeClr val="accent4">
                    <a:lumMod val="50000"/>
                  </a:schemeClr>
                </a:solidFill>
              </a:rPr>
              <a:t>indicates whether its timing constraints are soft or hard</a:t>
            </a:r>
            <a:r>
              <a:rPr lang="en-US" dirty="0" smtClean="0"/>
              <a:t>. the laxity type of a job is sometimes supplemented by a </a:t>
            </a:r>
            <a:r>
              <a:rPr lang="en-US" i="1" dirty="0" smtClean="0"/>
              <a:t>usefulness function. This function gives the </a:t>
            </a:r>
            <a:r>
              <a:rPr lang="en-US" i="1" dirty="0" smtClean="0">
                <a:solidFill>
                  <a:srgbClr val="FF0000"/>
                </a:solidFill>
              </a:rPr>
              <a:t>usefulness of the result produced by the job as a </a:t>
            </a:r>
            <a:r>
              <a:rPr lang="en-US" dirty="0" smtClean="0">
                <a:solidFill>
                  <a:srgbClr val="FF0000"/>
                </a:solidFill>
              </a:rPr>
              <a:t>function of its tardiness.</a:t>
            </a:r>
          </a:p>
          <a:p>
            <a:r>
              <a:rPr lang="en-US" dirty="0" smtClean="0"/>
              <a:t>functions are usually associated with hard real-time jobs. The usefulness of the result becomes zero or negative as soon as the job is tardy. In the latter case, it is better not to execute the job than to execute it and complete it late. In other words, it is “better never than late.” As mentioned  the transmission and execution of a command to release a bomb on a target is an example of jobs with this laxity type.</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609600"/>
          </a:xfrm>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Functional Parameters Summary</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304800" y="1066800"/>
            <a:ext cx="8610600" cy="5059363"/>
          </a:xfrm>
        </p:spPr>
        <p:txBody>
          <a:bodyPr>
            <a:normAutofit fontScale="70000" lnSpcReduction="20000"/>
          </a:bodyPr>
          <a:lstStyle/>
          <a:p>
            <a:r>
              <a:rPr lang="en-US" dirty="0" smtClean="0"/>
              <a:t> Jobs may have priority, and in some cases may be interrupted by</a:t>
            </a:r>
          </a:p>
          <a:p>
            <a:r>
              <a:rPr lang="en-US" dirty="0" smtClean="0"/>
              <a:t>a higher priority job – A job is </a:t>
            </a:r>
            <a:r>
              <a:rPr lang="en-US" b="1" i="1" dirty="0" err="1" smtClean="0">
                <a:solidFill>
                  <a:srgbClr val="C00000"/>
                </a:solidFill>
              </a:rPr>
              <a:t>preemptable</a:t>
            </a:r>
            <a:r>
              <a:rPr lang="en-US" i="1" dirty="0" smtClean="0"/>
              <a:t> if its execution can be interrupted in this manner</a:t>
            </a:r>
          </a:p>
          <a:p>
            <a:r>
              <a:rPr lang="en-US" dirty="0" smtClean="0"/>
              <a:t> A job is </a:t>
            </a:r>
            <a:r>
              <a:rPr lang="en-US" b="1" i="1" dirty="0" smtClean="0">
                <a:solidFill>
                  <a:srgbClr val="C00000"/>
                </a:solidFill>
              </a:rPr>
              <a:t>non-</a:t>
            </a:r>
            <a:r>
              <a:rPr lang="en-US" b="1" i="1" dirty="0" err="1" smtClean="0">
                <a:solidFill>
                  <a:srgbClr val="C00000"/>
                </a:solidFill>
              </a:rPr>
              <a:t>preemptable</a:t>
            </a:r>
            <a:r>
              <a:rPr lang="en-US" i="1" dirty="0" smtClean="0"/>
              <a:t> if it must run to completion once started</a:t>
            </a:r>
          </a:p>
          <a:p>
            <a:r>
              <a:rPr lang="en-US" dirty="0" smtClean="0"/>
              <a:t>• Many </a:t>
            </a:r>
            <a:r>
              <a:rPr lang="en-US" dirty="0" err="1" smtClean="0"/>
              <a:t>preemptable</a:t>
            </a:r>
            <a:r>
              <a:rPr lang="en-US" dirty="0" smtClean="0"/>
              <a:t> jobs have periods during which they cannot be preempted;(while using critical section)</a:t>
            </a:r>
          </a:p>
          <a:p>
            <a:r>
              <a:rPr lang="en-US" dirty="0" smtClean="0"/>
              <a:t>– The ability to preempt a job (or not) impacts the scheduling algorithm</a:t>
            </a:r>
          </a:p>
          <a:p>
            <a:r>
              <a:rPr lang="en-US" dirty="0" smtClean="0"/>
              <a:t>– The </a:t>
            </a:r>
            <a:r>
              <a:rPr lang="en-US" i="1" dirty="0" smtClean="0"/>
              <a:t>context switch time is the time taken to switch between jobs and</a:t>
            </a:r>
            <a:r>
              <a:rPr lang="en-US" dirty="0" smtClean="0"/>
              <a:t> Forms an overhead that must be accounted for when scheduling jobs</a:t>
            </a:r>
          </a:p>
          <a:p>
            <a:r>
              <a:rPr lang="en-US" dirty="0" smtClean="0"/>
              <a:t>– Some jobs have optional parts, that can be omitted to save time (at </a:t>
            </a:r>
            <a:r>
              <a:rPr lang="en-US" dirty="0" err="1" smtClean="0"/>
              <a:t>theexpense</a:t>
            </a:r>
            <a:r>
              <a:rPr lang="en-US" dirty="0" smtClean="0"/>
              <a:t> of a poorer quality result)</a:t>
            </a:r>
          </a:p>
          <a:p>
            <a:r>
              <a:rPr lang="en-US" dirty="0" smtClean="0"/>
              <a:t>– Usefulness of late results varies; some applications tolerate some </a:t>
            </a:r>
            <a:r>
              <a:rPr lang="en-US" dirty="0" err="1" smtClean="0"/>
              <a:t>delay,others</a:t>
            </a:r>
            <a:r>
              <a:rPr lang="en-US" dirty="0" smtClean="0"/>
              <a:t> do not</a:t>
            </a:r>
            <a:endParaRPr lang="en-US" dirty="0"/>
          </a:p>
        </p:txBody>
      </p:sp>
      <p:sp>
        <p:nvSpPr>
          <p:cNvPr id="4" name="Footer Placeholder 3"/>
          <p:cNvSpPr>
            <a:spLocks noGrp="1"/>
          </p:cNvSpPr>
          <p:nvPr>
            <p:ph type="ftr" sz="quarter" idx="11"/>
          </p:nvPr>
        </p:nvSpPr>
        <p:spPr/>
        <p:txBody>
          <a:bodyPr/>
          <a:lstStyle/>
          <a:p>
            <a:r>
              <a:rPr lang="en-US" smtClean="0"/>
              <a:t>(c) RLamsal</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609600"/>
          </a:xfrm>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RESOURCE PARAMETERS OF JOBS </a:t>
            </a:r>
            <a:br>
              <a:rPr lang="en-US" sz="2800" b="1" dirty="0" smtClean="0">
                <a:solidFill>
                  <a:srgbClr val="FF0000"/>
                </a:solidFill>
              </a:rPr>
            </a:br>
            <a:endParaRPr lang="en-US" sz="2800" dirty="0">
              <a:solidFill>
                <a:srgbClr val="FF0000"/>
              </a:solidFill>
            </a:endParaRPr>
          </a:p>
        </p:txBody>
      </p:sp>
      <p:sp>
        <p:nvSpPr>
          <p:cNvPr id="3" name="Content Placeholder 2"/>
          <p:cNvSpPr>
            <a:spLocks noGrp="1"/>
          </p:cNvSpPr>
          <p:nvPr>
            <p:ph idx="1"/>
          </p:nvPr>
        </p:nvSpPr>
        <p:spPr>
          <a:xfrm>
            <a:off x="304800" y="914400"/>
            <a:ext cx="8534400" cy="5334000"/>
          </a:xfrm>
        </p:spPr>
        <p:txBody>
          <a:bodyPr>
            <a:normAutofit/>
          </a:bodyPr>
          <a:lstStyle/>
          <a:p>
            <a:r>
              <a:rPr lang="en-US" i="1" dirty="0" smtClean="0">
                <a:solidFill>
                  <a:srgbClr val="0070C0"/>
                </a:solidFill>
              </a:rPr>
              <a:t>Every job requires a processor throughout its execution</a:t>
            </a:r>
            <a:r>
              <a:rPr lang="en-US" dirty="0" smtClean="0"/>
              <a:t>. In addition to a processor, a job may also require some resources. </a:t>
            </a:r>
          </a:p>
          <a:p>
            <a:r>
              <a:rPr lang="en-US" dirty="0" smtClean="0"/>
              <a:t>The resource parameters of each job give us the type of processor and the units of each resource type required by the job and the time intervals during its execution when the units are required. These parameters provide the information that is needed to support resource management decisions.</a:t>
            </a:r>
            <a:endParaRPr lang="en-US" dirty="0"/>
          </a:p>
        </p:txBody>
      </p:sp>
      <p:sp>
        <p:nvSpPr>
          <p:cNvPr id="4" name="Footer Placeholder 3"/>
          <p:cNvSpPr>
            <a:spLocks noGrp="1"/>
          </p:cNvSpPr>
          <p:nvPr>
            <p:ph type="ftr" sz="quarter" idx="11"/>
          </p:nvPr>
        </p:nvSpPr>
        <p:spPr/>
        <p:txBody>
          <a:bodyPr/>
          <a:lstStyle/>
          <a:p>
            <a:r>
              <a:rPr lang="en-US" dirty="0" smtClean="0"/>
              <a:t>(c) </a:t>
            </a:r>
            <a:r>
              <a:rPr lang="en-US" dirty="0" err="1" smtClean="0"/>
              <a:t>RLamsal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1676</Words>
  <Application>Microsoft Office PowerPoint</Application>
  <PresentationFormat>On-screen Show (4:3)</PresentationFormat>
  <Paragraphs>92</Paragraphs>
  <Slides>21</Slides>
  <Notes>0</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FUNCTIONAL PARAMETERS</vt:lpstr>
      <vt:lpstr> Preemptivity of Jobs </vt:lpstr>
      <vt:lpstr>Slide 4</vt:lpstr>
      <vt:lpstr> Criticality of Jobs </vt:lpstr>
      <vt:lpstr> Optional Executions </vt:lpstr>
      <vt:lpstr> Laxity Type and Laxity Function </vt:lpstr>
      <vt:lpstr> Functional Parameters Summary </vt:lpstr>
      <vt:lpstr> RESOURCE PARAMETERS OF JOBS  </vt:lpstr>
      <vt:lpstr>Slide 10</vt:lpstr>
      <vt:lpstr>Slide 11</vt:lpstr>
      <vt:lpstr>Slide 12</vt:lpstr>
      <vt:lpstr> Resource Graph </vt:lpstr>
      <vt:lpstr> Scheduler and Schedules </vt:lpstr>
      <vt:lpstr>Scheduling Hierarchy</vt:lpstr>
      <vt:lpstr> SCHEDULING HIERARCHY </vt:lpstr>
      <vt:lpstr> A valid schedule satisfies the following conditions: </vt:lpstr>
      <vt:lpstr> Feasibility, Optimality, and Performance Measures </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Preemptivity of Jobs </dc:title>
  <dc:creator>Raj</dc:creator>
  <cp:lastModifiedBy>Raj</cp:lastModifiedBy>
  <cp:revision>10</cp:revision>
  <dcterms:created xsi:type="dcterms:W3CDTF">2014-09-15T08:09:48Z</dcterms:created>
  <dcterms:modified xsi:type="dcterms:W3CDTF">2014-09-18T07:24:40Z</dcterms:modified>
</cp:coreProperties>
</file>