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70" r:id="rId26"/>
    <p:sldId id="283" r:id="rId27"/>
    <p:sldId id="284" r:id="rId28"/>
    <p:sldId id="285" r:id="rId29"/>
    <p:sldId id="286" r:id="rId30"/>
    <p:sldId id="287" r:id="rId31"/>
    <p:sldId id="288" r:id="rId32"/>
    <p:sldId id="289" r:id="rId33"/>
    <p:sldId id="29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0ABF06-B554-4897-8D18-D496475BF97A}" type="datetimeFigureOut">
              <a:rPr lang="en-US" smtClean="0"/>
              <a:pPr/>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B296-186C-45AC-B060-D04B133101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0ABF06-B554-4897-8D18-D496475BF97A}" type="datetimeFigureOut">
              <a:rPr lang="en-US" smtClean="0"/>
              <a:pPr/>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B296-186C-45AC-B060-D04B133101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0ABF06-B554-4897-8D18-D496475BF97A}" type="datetimeFigureOut">
              <a:rPr lang="en-US" smtClean="0"/>
              <a:pPr/>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B296-186C-45AC-B060-D04B133101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0ABF06-B554-4897-8D18-D496475BF97A}" type="datetimeFigureOut">
              <a:rPr lang="en-US" smtClean="0"/>
              <a:pPr/>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B296-186C-45AC-B060-D04B133101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0ABF06-B554-4897-8D18-D496475BF97A}" type="datetimeFigureOut">
              <a:rPr lang="en-US" smtClean="0"/>
              <a:pPr/>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B296-186C-45AC-B060-D04B133101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0ABF06-B554-4897-8D18-D496475BF97A}" type="datetimeFigureOut">
              <a:rPr lang="en-US" smtClean="0"/>
              <a:pPr/>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BB296-186C-45AC-B060-D04B133101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0ABF06-B554-4897-8D18-D496475BF97A}" type="datetimeFigureOut">
              <a:rPr lang="en-US" smtClean="0"/>
              <a:pPr/>
              <a:t>11/17/2014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BB296-186C-45AC-B060-D04B133101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0ABF06-B554-4897-8D18-D496475BF97A}" type="datetimeFigureOut">
              <a:rPr lang="en-US" smtClean="0"/>
              <a:pPr/>
              <a:t>11/17/2014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BB296-186C-45AC-B060-D04B133101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ABF06-B554-4897-8D18-D496475BF97A}" type="datetimeFigureOut">
              <a:rPr lang="en-US" smtClean="0"/>
              <a:pPr/>
              <a:t>11/17/2014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BB296-186C-45AC-B060-D04B133101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0ABF06-B554-4897-8D18-D496475BF97A}" type="datetimeFigureOut">
              <a:rPr lang="en-US" smtClean="0"/>
              <a:pPr/>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BB296-186C-45AC-B060-D04B133101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0ABF06-B554-4897-8D18-D496475BF97A}" type="datetimeFigureOut">
              <a:rPr lang="en-US" smtClean="0"/>
              <a:pPr/>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BB296-186C-45AC-B060-D04B133101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0ABF06-B554-4897-8D18-D496475BF97A}" type="datetimeFigureOut">
              <a:rPr lang="en-US" smtClean="0"/>
              <a:pPr/>
              <a:t>11/17/2014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BB296-186C-45AC-B060-D04B133101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t>RM ALGORITHM</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75479" y="2133601"/>
            <a:ext cx="8379237" cy="32004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err="1" smtClean="0"/>
              <a:t>Schedulability</a:t>
            </a:r>
            <a:r>
              <a:rPr lang="en-US" sz="2800" b="1" dirty="0" smtClean="0"/>
              <a:t> Test for the EDF Algorithm</a:t>
            </a:r>
            <a:endParaRPr lang="en-US" sz="2800" dirty="0"/>
          </a:p>
        </p:txBody>
      </p:sp>
      <p:sp>
        <p:nvSpPr>
          <p:cNvPr id="3" name="Content Placeholder 2"/>
          <p:cNvSpPr>
            <a:spLocks noGrp="1"/>
          </p:cNvSpPr>
          <p:nvPr>
            <p:ph idx="1"/>
          </p:nvPr>
        </p:nvSpPr>
        <p:spPr/>
        <p:txBody>
          <a:bodyPr/>
          <a:lstStyle/>
          <a:p>
            <a:r>
              <a:rPr lang="en-US" dirty="0" smtClean="0"/>
              <a:t>we call a test for the purpose of validating that the given application system can indeed meet all its hard deadlines when scheduled  according to the chosen scheduling algorithm a </a:t>
            </a:r>
            <a:r>
              <a:rPr lang="en-US" i="1" dirty="0" err="1" smtClean="0"/>
              <a:t>schedulability</a:t>
            </a:r>
            <a:r>
              <a:rPr lang="en-US" i="1" dirty="0" smtClean="0"/>
              <a:t> test. If a </a:t>
            </a:r>
            <a:r>
              <a:rPr lang="en-US" i="1" dirty="0" err="1" smtClean="0"/>
              <a:t>schedulability</a:t>
            </a:r>
            <a:r>
              <a:rPr lang="en-US" i="1" dirty="0" smtClean="0"/>
              <a:t> test is efficient, it can be used as an on-line acceptance </a:t>
            </a:r>
            <a:r>
              <a:rPr lang="en-US" dirty="0" smtClean="0"/>
              <a:t>Test.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524000"/>
          </a:xfrm>
        </p:spPr>
        <p:txBody>
          <a:bodyPr>
            <a:normAutofit/>
          </a:bodyPr>
          <a:lstStyle/>
          <a:p>
            <a:r>
              <a:rPr lang="en-US" sz="1800" dirty="0" smtClean="0">
                <a:solidFill>
                  <a:schemeClr val="tx2"/>
                </a:solidFill>
              </a:rPr>
              <a:t>To determine whether the given system of </a:t>
            </a:r>
            <a:r>
              <a:rPr lang="en-US" sz="1800" i="1" dirty="0" smtClean="0">
                <a:solidFill>
                  <a:schemeClr val="tx2"/>
                </a:solidFill>
              </a:rPr>
              <a:t>n independent periodic tasks surely meets all the deadlines when scheduled according to </a:t>
            </a:r>
            <a:r>
              <a:rPr lang="en-US" sz="1800" dirty="0" smtClean="0">
                <a:solidFill>
                  <a:schemeClr val="tx2"/>
                </a:solidFill>
              </a:rPr>
              <a:t>the preemptive EDF algorithm on one processor, we  check whether the inequality </a:t>
            </a:r>
            <a:r>
              <a:rPr lang="en-US" sz="1800" i="1" dirty="0" smtClean="0">
                <a:solidFill>
                  <a:schemeClr val="tx2"/>
                </a:solidFill>
              </a:rPr>
              <a:t>n </a:t>
            </a:r>
            <a:r>
              <a:rPr lang="en-US" sz="1800" dirty="0" smtClean="0">
                <a:solidFill>
                  <a:schemeClr val="tx2"/>
                </a:solidFill>
              </a:rPr>
              <a:t>is satisfied.</a:t>
            </a:r>
            <a:endParaRPr lang="en-US" sz="1800" dirty="0">
              <a:solidFill>
                <a:schemeClr val="tx2"/>
              </a:solidFill>
            </a:endParaRPr>
          </a:p>
        </p:txBody>
      </p:sp>
      <p:sp>
        <p:nvSpPr>
          <p:cNvPr id="3" name="Content Placeholder 2"/>
          <p:cNvSpPr>
            <a:spLocks noGrp="1"/>
          </p:cNvSpPr>
          <p:nvPr>
            <p:ph idx="1"/>
          </p:nvPr>
        </p:nvSpPr>
        <p:spPr>
          <a:xfrm>
            <a:off x="381000" y="2667000"/>
            <a:ext cx="8229600" cy="4191000"/>
          </a:xfrm>
        </p:spPr>
        <p:txBody>
          <a:bodyPr>
            <a:normAutofit fontScale="85000" lnSpcReduction="10000"/>
          </a:bodyPr>
          <a:lstStyle/>
          <a:p>
            <a:r>
              <a:rPr lang="en-US" dirty="0" smtClean="0"/>
              <a:t>We call this inequality the </a:t>
            </a:r>
            <a:r>
              <a:rPr lang="en-US" i="1" dirty="0" err="1" smtClean="0"/>
              <a:t>schedulability</a:t>
            </a:r>
            <a:r>
              <a:rPr lang="en-US" i="1" dirty="0" smtClean="0"/>
              <a:t> condition of the EDF algorithm. If it is </a:t>
            </a:r>
            <a:r>
              <a:rPr lang="en-US" dirty="0" smtClean="0"/>
              <a:t>satisfied, the system is schedulable according to the EDF algorithm. When is not  satisfied, the conclusion we may draw from this fact depends on the relative deadlines of the tasks. If </a:t>
            </a:r>
            <a:r>
              <a:rPr lang="en-US" i="1" dirty="0" err="1" smtClean="0"/>
              <a:t>Dk</a:t>
            </a:r>
            <a:r>
              <a:rPr lang="en-US" i="1" dirty="0" smtClean="0"/>
              <a:t> ≥ </a:t>
            </a:r>
            <a:r>
              <a:rPr lang="en-US" i="1" dirty="0" err="1" smtClean="0"/>
              <a:t>pk</a:t>
            </a:r>
            <a:r>
              <a:rPr lang="en-US" i="1" dirty="0" smtClean="0"/>
              <a:t> for all k from 1 to n, then Eq. reduces to U ≤ 1, which is both a </a:t>
            </a:r>
            <a:r>
              <a:rPr lang="en-US" dirty="0" smtClean="0"/>
              <a:t>necessary and sufficient condition for a system to be feasible. On the other hand, if </a:t>
            </a:r>
            <a:r>
              <a:rPr lang="en-US" i="1" dirty="0" err="1" smtClean="0"/>
              <a:t>Dk</a:t>
            </a:r>
            <a:r>
              <a:rPr lang="en-US" i="1" dirty="0" smtClean="0"/>
              <a:t> &lt; </a:t>
            </a:r>
            <a:r>
              <a:rPr lang="en-US" i="1" dirty="0" err="1" smtClean="0"/>
              <a:t>pk</a:t>
            </a:r>
            <a:r>
              <a:rPr lang="en-US" i="1" dirty="0" smtClean="0"/>
              <a:t> </a:t>
            </a:r>
            <a:r>
              <a:rPr lang="en-US" dirty="0" smtClean="0"/>
              <a:t>for some </a:t>
            </a:r>
            <a:r>
              <a:rPr lang="en-US" i="1" dirty="0" smtClean="0"/>
              <a:t>k, Eq. is only a sufficient condition; therefore we can only say that the system </a:t>
            </a:r>
            <a:r>
              <a:rPr lang="en-US" dirty="0" smtClean="0"/>
              <a:t>may not be schedulable when the condition is not satisfied.</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057400" y="1371600"/>
            <a:ext cx="3546661" cy="1143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86800" cy="990600"/>
          </a:xfrm>
        </p:spPr>
        <p:txBody>
          <a:bodyPr>
            <a:normAutofit fontScale="90000"/>
          </a:bodyPr>
          <a:lstStyle/>
          <a:p>
            <a:r>
              <a:rPr lang="en-US" b="1" dirty="0" smtClean="0"/>
              <a:t>Schedulable Utilization of the RM Algorithm for Tasks with </a:t>
            </a:r>
            <a:r>
              <a:rPr lang="en-US" b="1" i="1" dirty="0" smtClean="0"/>
              <a:t>Di = pi</a:t>
            </a:r>
          </a:p>
        </p:txBody>
      </p:sp>
      <p:sp>
        <p:nvSpPr>
          <p:cNvPr id="3" name="Content Placeholder 2"/>
          <p:cNvSpPr>
            <a:spLocks noGrp="1"/>
          </p:cNvSpPr>
          <p:nvPr>
            <p:ph idx="1"/>
          </p:nvPr>
        </p:nvSpPr>
        <p:spPr/>
        <p:txBody>
          <a:bodyPr>
            <a:normAutofit fontScale="85000" lnSpcReduction="10000"/>
          </a:bodyPr>
          <a:lstStyle/>
          <a:p>
            <a:r>
              <a:rPr lang="en-US" dirty="0" smtClean="0"/>
              <a:t>Specifically, the following theorem from [</a:t>
            </a:r>
            <a:r>
              <a:rPr lang="en-US" dirty="0" err="1" smtClean="0"/>
              <a:t>LiLa</a:t>
            </a:r>
            <a:r>
              <a:rPr lang="en-US" dirty="0" smtClean="0"/>
              <a:t>] gives us a schedulable utilization of the RM algorithm. We again focus on the case when the relative deadline of every task is equal to its period. For such systems, the RM and DM algorithms are identical.</a:t>
            </a:r>
          </a:p>
          <a:p>
            <a:r>
              <a:rPr lang="en-US" b="1" dirty="0" smtClean="0"/>
              <a:t>THEOREM 6.11. A system of </a:t>
            </a:r>
            <a:r>
              <a:rPr lang="en-US" b="1" i="1" dirty="0" smtClean="0"/>
              <a:t>n independent, </a:t>
            </a:r>
            <a:r>
              <a:rPr lang="en-US" b="1" i="1" dirty="0" err="1" smtClean="0"/>
              <a:t>preemptable</a:t>
            </a:r>
            <a:r>
              <a:rPr lang="en-US" b="1" i="1" dirty="0" smtClean="0"/>
              <a:t> periodic tasks with relative </a:t>
            </a:r>
            <a:r>
              <a:rPr lang="en-US" dirty="0" smtClean="0"/>
              <a:t>deadlines equal to their respective periods can be feasibly scheduled on a processor according to the RM algorithm if its total utilization </a:t>
            </a:r>
            <a:r>
              <a:rPr lang="en-US" i="1" dirty="0" smtClean="0"/>
              <a:t>U is less than or equal to URM(n) = n(2</a:t>
            </a:r>
            <a:r>
              <a:rPr lang="en-US" i="1" baseline="30000" dirty="0" smtClean="0"/>
              <a:t>1/n</a:t>
            </a:r>
            <a:r>
              <a:rPr lang="en-US" i="1" dirty="0" smtClean="0"/>
              <a:t> − 1)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URM(n) = n(2</a:t>
            </a:r>
            <a:r>
              <a:rPr lang="en-US" i="1" baseline="30000" dirty="0" smtClean="0"/>
              <a:t>1/n</a:t>
            </a:r>
            <a:r>
              <a:rPr lang="en-US" i="1" dirty="0" smtClean="0"/>
              <a:t> − 1)</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70021" y="2209800"/>
            <a:ext cx="8272272" cy="3505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Demand Analysis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245225"/>
            <a:ext cx="2133600" cy="476250"/>
          </a:xfrm>
        </p:spPr>
        <p:txBody>
          <a:bodyPr/>
          <a:lstStyle/>
          <a:p>
            <a:r>
              <a:rPr lang="en-US"/>
              <a:t>Real Time System</a:t>
            </a:r>
            <a:r>
              <a:rPr lang="en-US" sz="1400" b="0" i="0"/>
              <a:t> </a:t>
            </a:r>
          </a:p>
        </p:txBody>
      </p:sp>
      <p:sp>
        <p:nvSpPr>
          <p:cNvPr id="3" name="Rectangle 2"/>
          <p:cNvSpPr txBox="1">
            <a:spLocks noChangeArrowheads="1"/>
          </p:cNvSpPr>
          <p:nvPr/>
        </p:nvSpPr>
        <p:spPr>
          <a:xfrm>
            <a:off x="1752600" y="274638"/>
            <a:ext cx="69342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Schedulability of Fixed-Priority Tasks</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Rectangle 3"/>
          <p:cNvSpPr txBox="1">
            <a:spLocks noChangeArrowheads="1"/>
          </p:cNvSpPr>
          <p:nvPr/>
        </p:nvSpPr>
        <p:spPr>
          <a:xfrm>
            <a:off x="457200" y="1447800"/>
            <a:ext cx="8229600" cy="4678363"/>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We have identified several simple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schedulability</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tests for fixed priority scheduling:</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A system of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n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independent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preemptable</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periodic tasks with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Di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pi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can be feasibly scheduled on one processor using RM if and only if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U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⋅(21/n – 1)</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A system of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simply periodic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independent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preemptable</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tasks with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Di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pi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is schedulable on one processor using the RM algorithm if and only if </a:t>
            </a:r>
          </a:p>
          <a:p>
            <a:pPr marL="742950" marR="0" lvl="1" indent="-285750" algn="l" defTabSz="914400" rtl="0" eaLnBrk="1" fontAlgn="auto" latinLnBrk="0" hangingPunct="1">
              <a:lnSpc>
                <a:spcPct val="80000"/>
              </a:lnSpc>
              <a:spcBef>
                <a:spcPct val="20000"/>
              </a:spcBef>
              <a:spcAft>
                <a:spcPts val="0"/>
              </a:spcAft>
              <a:buClrTx/>
              <a:buSzTx/>
              <a:buFontTx/>
              <a:buNone/>
              <a:tabLst/>
              <a:defRPr/>
            </a:pPr>
            <a:r>
              <a:rPr kumimoji="0" lang="en-US" sz="1800" b="0" i="1" u="none" strike="noStrike" kern="1200" cap="none" spc="0" normalizeH="0" baseline="0" noProof="0" dirty="0" smtClean="0">
                <a:ln>
                  <a:noFill/>
                </a:ln>
                <a:solidFill>
                  <a:schemeClr val="tx1"/>
                </a:solidFill>
                <a:effectLst/>
                <a:uLnTx/>
                <a:uFillTx/>
                <a:latin typeface="+mn-lt"/>
                <a:ea typeface="+mn-ea"/>
                <a:cs typeface="+mn-cs"/>
              </a:rPr>
              <a:t>	U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1</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[similar results for DM]</a:t>
            </a:r>
          </a:p>
          <a:p>
            <a:pPr marL="742950" marR="0" lvl="1" indent="-285750" algn="l" defTabSz="914400" rtl="0" eaLnBrk="1" fontAlgn="auto" latinLnBrk="0" hangingPunct="1">
              <a:lnSpc>
                <a:spcPct val="80000"/>
              </a:lnSpc>
              <a:spcBef>
                <a:spcPct val="20000"/>
              </a:spcBef>
              <a:spcAft>
                <a:spcPts val="0"/>
              </a:spcAft>
              <a:buClrTx/>
              <a:buSzTx/>
              <a:buFontTx/>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Tx/>
              <a:buSzTx/>
              <a:buFontTx/>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Tx/>
              <a:buSzTx/>
              <a:buFontTx/>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But: there are algorithms and regions of operation where we don’t have a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schedulability</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test and must resort to exhaustive simulation</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Is there a more general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schedulability</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test? Yes, but not as simple as those we’ve seen so far…</a:t>
            </a: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245225"/>
            <a:ext cx="2133600" cy="476250"/>
          </a:xfrm>
        </p:spPr>
        <p:txBody>
          <a:bodyPr/>
          <a:lstStyle/>
          <a:p>
            <a:r>
              <a:rPr lang="en-US"/>
              <a:t>Real Time System</a:t>
            </a:r>
            <a:r>
              <a:rPr lang="en-US" sz="1400" b="0" i="0"/>
              <a:t> </a:t>
            </a:r>
          </a:p>
        </p:txBody>
      </p:sp>
      <p:sp>
        <p:nvSpPr>
          <p:cNvPr id="3" name="Rectangle 2"/>
          <p:cNvSpPr txBox="1">
            <a:spLocks noChangeArrowheads="1"/>
          </p:cNvSpPr>
          <p:nvPr/>
        </p:nvSpPr>
        <p:spPr>
          <a:xfrm>
            <a:off x="762000" y="228600"/>
            <a:ext cx="7924800" cy="685800"/>
          </a:xfrm>
          <a:prstGeom prst="rect">
            <a:avLst/>
          </a:prstGeom>
        </p:spPr>
        <p:txBody>
          <a:bodyPr/>
          <a:lstStyle/>
          <a:p>
            <a:pPr algn="ctr">
              <a:spcBef>
                <a:spcPct val="0"/>
              </a:spcBef>
              <a:defRPr/>
            </a:pPr>
            <a:r>
              <a:rPr lang="en-US" sz="2400" b="1" dirty="0" err="1" smtClean="0">
                <a:latin typeface="+mj-lt"/>
                <a:ea typeface="+mj-ea"/>
                <a:cs typeface="+mj-cs"/>
              </a:rPr>
              <a:t>Schedulability</a:t>
            </a:r>
            <a:r>
              <a:rPr lang="en-US" sz="2400" b="1" dirty="0" smtClean="0">
                <a:latin typeface="+mj-lt"/>
                <a:ea typeface="+mj-ea"/>
                <a:cs typeface="+mj-cs"/>
              </a:rPr>
              <a:t> Test for Fixed-Priority Tasks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mj-lt"/>
                <a:ea typeface="+mj-ea"/>
                <a:cs typeface="+mj-cs"/>
              </a:rPr>
              <a:t>With short response time</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Rectangle 3"/>
          <p:cNvSpPr txBox="1">
            <a:spLocks noChangeArrowheads="1"/>
          </p:cNvSpPr>
          <p:nvPr/>
        </p:nvSpPr>
        <p:spPr>
          <a:xfrm>
            <a:off x="228600" y="1524000"/>
            <a:ext cx="8686800" cy="4678363"/>
          </a:xfrm>
          <a:prstGeom prst="rect">
            <a:avLst/>
          </a:prstGeom>
        </p:spPr>
        <p:txBody>
          <a:bodyPr/>
          <a:lstStyle/>
          <a:p>
            <a:pPr marL="457200" marR="0" lvl="0" indent="-4572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Fixed priority algorithms are predictable and do not suffer from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scheduling anomalies</a:t>
            </a:r>
          </a:p>
          <a:p>
            <a:pPr marL="838200" marR="0" lvl="1" indent="-3810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worst case execution time of the system occurs with the worst case execution time of the jobs</a:t>
            </a:r>
          </a:p>
          <a:p>
            <a:pPr marL="838200" marR="0" lvl="1" indent="-3810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Unlike dynamic priority algorithms, which can exhibit anomalous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behaviour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Use this as the basis for a general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schedulability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test:</a:t>
            </a:r>
          </a:p>
          <a:p>
            <a:pPr marL="838200" marR="0" lvl="1" indent="-381000" algn="l" defTabSz="914400" rtl="0" eaLnBrk="1" fontAlgn="auto" latinLnBrk="0" hangingPunct="1">
              <a:lnSpc>
                <a:spcPct val="90000"/>
              </a:lnSpc>
              <a:spcBef>
                <a:spcPct val="20000"/>
              </a:spcBef>
              <a:spcAft>
                <a:spcPts val="0"/>
              </a:spcAft>
              <a:buClrTx/>
              <a:buSzTx/>
              <a:buFontTx/>
              <a:buAutoNum type="arabicPeriod"/>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Find the </a:t>
            </a:r>
            <a:r>
              <a:rPr kumimoji="0" lang="en-US" sz="2000" b="1" i="1" u="none" strike="noStrike" kern="1200" cap="none" spc="0" normalizeH="0" noProof="0" dirty="0" smtClean="0">
                <a:ln>
                  <a:noFill/>
                </a:ln>
                <a:solidFill>
                  <a:schemeClr val="tx1"/>
                </a:solidFill>
                <a:effectLst/>
                <a:uLnTx/>
                <a:uFillTx/>
                <a:latin typeface="+mn-lt"/>
                <a:ea typeface="+mn-ea"/>
                <a:cs typeface="+mn-cs"/>
              </a:rPr>
              <a:t>critical instant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when the system is most loaded, and has its worst response time</a:t>
            </a:r>
          </a:p>
          <a:p>
            <a:pPr marL="838200" marR="0" lvl="1" indent="-381000" algn="l" defTabSz="914400" rtl="0" eaLnBrk="1" fontAlgn="auto" latinLnBrk="0" hangingPunct="1">
              <a:lnSpc>
                <a:spcPct val="90000"/>
              </a:lnSpc>
              <a:spcBef>
                <a:spcPct val="20000"/>
              </a:spcBef>
              <a:spcAft>
                <a:spcPts val="0"/>
              </a:spcAft>
              <a:buClrTx/>
              <a:buSzTx/>
              <a:buFontTx/>
              <a:buAutoNum type="arabicPeriod"/>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Use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time demand analysis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to determine if the system is schedulable at that instant</a:t>
            </a:r>
          </a:p>
          <a:p>
            <a:pPr marL="838200" marR="0" lvl="1" indent="-381000" algn="l" defTabSz="914400" rtl="0" eaLnBrk="1" fontAlgn="auto" latinLnBrk="0" hangingPunct="1">
              <a:lnSpc>
                <a:spcPct val="90000"/>
              </a:lnSpc>
              <a:spcBef>
                <a:spcPct val="20000"/>
              </a:spcBef>
              <a:spcAft>
                <a:spcPts val="0"/>
              </a:spcAft>
              <a:buClrTx/>
              <a:buSzTx/>
              <a:buFontTx/>
              <a:buAutoNum type="arabicPeriod"/>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Prove that, if a fixed-priority system is schedulable at the critical instant, it is always schedulable</a:t>
            </a:r>
          </a:p>
          <a:p>
            <a:pPr marL="457200" marR="0" lvl="0" indent="-4572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245225"/>
            <a:ext cx="2133600" cy="476250"/>
          </a:xfrm>
        </p:spPr>
        <p:txBody>
          <a:bodyPr/>
          <a:lstStyle/>
          <a:p>
            <a:r>
              <a:rPr lang="en-US"/>
              <a:t>Real Time System</a:t>
            </a:r>
            <a:r>
              <a:rPr lang="en-US" sz="1400" b="0" i="0"/>
              <a:t> </a:t>
            </a:r>
          </a:p>
        </p:txBody>
      </p:sp>
      <p:sp>
        <p:nvSpPr>
          <p:cNvPr id="3" name="Rectangle 2"/>
          <p:cNvSpPr txBox="1">
            <a:spLocks noChangeArrowheads="1"/>
          </p:cNvSpPr>
          <p:nvPr/>
        </p:nvSpPr>
        <p:spPr>
          <a:xfrm>
            <a:off x="838200" y="381000"/>
            <a:ext cx="6934200" cy="685800"/>
          </a:xfrm>
          <a:prstGeom prst="rect">
            <a:avLst/>
          </a:prstGeom>
        </p:spPr>
        <p:txBody>
          <a:bodyPr/>
          <a:lstStyle/>
          <a:p>
            <a:pPr marL="685800" marR="0" lvl="0" indent="-685800" algn="ctr" defTabSz="914400" rtl="0" eaLnBrk="1" fontAlgn="auto" latinLnBrk="0" hangingPunct="1">
              <a:lnSpc>
                <a:spcPct val="100000"/>
              </a:lnSpc>
              <a:spcBef>
                <a:spcPct val="0"/>
              </a:spcBef>
              <a:spcAft>
                <a:spcPts val="0"/>
              </a:spcAft>
              <a:buClrTx/>
              <a:buSzTx/>
              <a:tabLst/>
              <a:defRPr/>
            </a:pPr>
            <a:r>
              <a:rPr kumimoji="0" lang="en-US" sz="3600" b="1" i="0" u="none" strike="noStrike" kern="1200" cap="none" spc="0" normalizeH="0" baseline="0" noProof="0" dirty="0" smtClean="0">
                <a:ln>
                  <a:noFill/>
                </a:ln>
                <a:solidFill>
                  <a:schemeClr val="tx2"/>
                </a:solidFill>
                <a:effectLst/>
                <a:uLnTx/>
                <a:uFillTx/>
                <a:latin typeface="+mj-lt"/>
                <a:ea typeface="+mj-ea"/>
                <a:cs typeface="+mj-cs"/>
              </a:rPr>
              <a:t> </a:t>
            </a:r>
            <a:r>
              <a:rPr kumimoji="0" lang="en-US" sz="3600" b="1" i="0" u="none" strike="noStrike" kern="1200" cap="none" spc="0" normalizeH="0" baseline="0" noProof="0" dirty="0" smtClean="0">
                <a:ln>
                  <a:noFill/>
                </a:ln>
                <a:solidFill>
                  <a:schemeClr val="tx2"/>
                </a:solidFill>
                <a:effectLst/>
                <a:uLnTx/>
                <a:uFillTx/>
                <a:latin typeface="+mj-lt"/>
                <a:ea typeface="+mj-ea"/>
                <a:cs typeface="+mj-cs"/>
              </a:rPr>
              <a:t>Critical Instant</a:t>
            </a:r>
            <a:endParaRPr kumimoji="0" lang="en-US" sz="36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4" name="Picture 5"/>
          <p:cNvPicPr>
            <a:picLocks noChangeAspect="1" noChangeArrowheads="1"/>
          </p:cNvPicPr>
          <p:nvPr/>
        </p:nvPicPr>
        <p:blipFill>
          <a:blip r:embed="rId2" cstate="print"/>
          <a:srcRect/>
          <a:stretch>
            <a:fillRect/>
          </a:stretch>
        </p:blipFill>
        <p:spPr>
          <a:xfrm>
            <a:off x="503820" y="1371600"/>
            <a:ext cx="8411580" cy="4267200"/>
          </a:xfrm>
          <a:prstGeom prst="rect">
            <a:avLst/>
          </a:prstGeom>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245225"/>
            <a:ext cx="2133600" cy="476250"/>
          </a:xfrm>
        </p:spPr>
        <p:txBody>
          <a:bodyPr/>
          <a:lstStyle/>
          <a:p>
            <a:r>
              <a:rPr lang="en-US"/>
              <a:t>Real Time System</a:t>
            </a:r>
            <a:r>
              <a:rPr lang="en-US" sz="1400" b="0" i="0"/>
              <a:t> </a:t>
            </a:r>
          </a:p>
        </p:txBody>
      </p:sp>
      <p:sp>
        <p:nvSpPr>
          <p:cNvPr id="3" name="Rectangle 2"/>
          <p:cNvSpPr txBox="1">
            <a:spLocks noChangeArrowheads="1"/>
          </p:cNvSpPr>
          <p:nvPr/>
        </p:nvSpPr>
        <p:spPr>
          <a:xfrm>
            <a:off x="1066800" y="0"/>
            <a:ext cx="6934200" cy="609600"/>
          </a:xfrm>
          <a:prstGeom prst="rect">
            <a:avLst/>
          </a:prstGeom>
        </p:spPr>
        <p:txBody>
          <a:bodyPr/>
          <a:lstStyle/>
          <a:p>
            <a:pPr marL="685800" marR="0" lvl="0" indent="-68580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solidFill>
                <a:effectLst/>
                <a:uLnTx/>
                <a:uFillTx/>
                <a:latin typeface="+mj-lt"/>
                <a:ea typeface="+mj-ea"/>
                <a:cs typeface="+mj-cs"/>
              </a:rPr>
              <a:t>Time-Demand Analysis</a:t>
            </a:r>
            <a:endParaRPr kumimoji="0" lang="en-US" sz="4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4" name="Picture 4"/>
          <p:cNvPicPr>
            <a:picLocks noChangeAspect="1" noChangeArrowheads="1"/>
          </p:cNvPicPr>
          <p:nvPr/>
        </p:nvPicPr>
        <p:blipFill>
          <a:blip r:embed="rId2" cstate="print"/>
          <a:srcRect/>
          <a:stretch>
            <a:fillRect/>
          </a:stretch>
        </p:blipFill>
        <p:spPr>
          <a:xfrm>
            <a:off x="304800" y="990600"/>
            <a:ext cx="8611857" cy="5121151"/>
          </a:xfrm>
          <a:prstGeom prst="rect">
            <a:avLst/>
          </a:prstGeom>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228600" y="6381750"/>
            <a:ext cx="2895600" cy="476250"/>
          </a:xfrm>
          <a:noFill/>
        </p:spPr>
        <p:txBody>
          <a:bodyPr/>
          <a:lstStyle/>
          <a:p>
            <a:r>
              <a:rPr lang="en-US" dirty="0" smtClean="0"/>
              <a:t>Real-Time Systems</a:t>
            </a:r>
          </a:p>
        </p:txBody>
      </p:sp>
      <p:sp>
        <p:nvSpPr>
          <p:cNvPr id="4" name="Rectangle 2"/>
          <p:cNvSpPr txBox="1">
            <a:spLocks noChangeArrowheads="1"/>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Time Demand Analysis…calculate</a:t>
            </a:r>
          </a:p>
        </p:txBody>
      </p:sp>
      <p:sp>
        <p:nvSpPr>
          <p:cNvPr id="5" name="Rectangle 3"/>
          <p:cNvSpPr txBox="1">
            <a:spLocks noChangeArrowheads="1"/>
          </p:cNvSpPr>
          <p:nvPr/>
        </p:nvSpPr>
        <p:spPr>
          <a:xfrm>
            <a:off x="457200" y="1600200"/>
            <a:ext cx="86868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Test if                  is satisfied for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Test if                  is satisfied for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Test if                  is satisfied for   </a:t>
            </a:r>
          </a:p>
        </p:txBody>
      </p:sp>
      <p:graphicFrame>
        <p:nvGraphicFramePr>
          <p:cNvPr id="6" name="Object 8"/>
          <p:cNvGraphicFramePr>
            <a:graphicFrameLocks noChangeAspect="1"/>
          </p:cNvGraphicFramePr>
          <p:nvPr/>
        </p:nvGraphicFramePr>
        <p:xfrm>
          <a:off x="1724025" y="1651000"/>
          <a:ext cx="3130550" cy="377825"/>
        </p:xfrm>
        <a:graphic>
          <a:graphicData uri="http://schemas.openxmlformats.org/presentationml/2006/ole">
            <p:oleObj spid="_x0000_s3074" name="Equation" r:id="rId3" imgW="1892160" imgH="228600" progId="Equation.3">
              <p:embed/>
            </p:oleObj>
          </a:graphicData>
        </a:graphic>
      </p:graphicFrame>
      <p:graphicFrame>
        <p:nvGraphicFramePr>
          <p:cNvPr id="7" name="Object 10"/>
          <p:cNvGraphicFramePr>
            <a:graphicFrameLocks noChangeAspect="1"/>
          </p:cNvGraphicFramePr>
          <p:nvPr/>
        </p:nvGraphicFramePr>
        <p:xfrm>
          <a:off x="900113" y="2333625"/>
          <a:ext cx="1385887" cy="357188"/>
        </p:xfrm>
        <a:graphic>
          <a:graphicData uri="http://schemas.openxmlformats.org/presentationml/2006/ole">
            <p:oleObj spid="_x0000_s3075" name="Equation" r:id="rId4" imgW="838080" imgH="215640" progId="Equation.3">
              <p:embed/>
            </p:oleObj>
          </a:graphicData>
        </a:graphic>
      </p:graphicFrame>
      <p:graphicFrame>
        <p:nvGraphicFramePr>
          <p:cNvPr id="8" name="Object 11"/>
          <p:cNvGraphicFramePr>
            <a:graphicFrameLocks noChangeAspect="1"/>
          </p:cNvGraphicFramePr>
          <p:nvPr/>
        </p:nvGraphicFramePr>
        <p:xfrm>
          <a:off x="901700" y="2859088"/>
          <a:ext cx="3213100" cy="798512"/>
        </p:xfrm>
        <a:graphic>
          <a:graphicData uri="http://schemas.openxmlformats.org/presentationml/2006/ole">
            <p:oleObj spid="_x0000_s3076" name="Equation" r:id="rId5" imgW="1942920" imgH="482400" progId="Equation.3">
              <p:embed/>
            </p:oleObj>
          </a:graphicData>
        </a:graphic>
      </p:graphicFrame>
      <p:graphicFrame>
        <p:nvGraphicFramePr>
          <p:cNvPr id="9" name="Object 9"/>
          <p:cNvGraphicFramePr>
            <a:graphicFrameLocks noChangeAspect="1"/>
          </p:cNvGraphicFramePr>
          <p:nvPr/>
        </p:nvGraphicFramePr>
        <p:xfrm>
          <a:off x="4791874" y="1979613"/>
          <a:ext cx="4207664" cy="839787"/>
        </p:xfrm>
        <a:graphic>
          <a:graphicData uri="http://schemas.openxmlformats.org/presentationml/2006/ole">
            <p:oleObj spid="_x0000_s3077" name="Equation" r:id="rId6" imgW="2603160" imgH="482400" progId="Equation.3">
              <p:embed/>
            </p:oleObj>
          </a:graphicData>
        </a:graphic>
      </p:graphicFrame>
      <p:sp>
        <p:nvSpPr>
          <p:cNvPr id="10" name="Text Box 12"/>
          <p:cNvSpPr txBox="1">
            <a:spLocks noChangeArrowheads="1"/>
          </p:cNvSpPr>
          <p:nvPr/>
        </p:nvSpPr>
        <p:spPr bwMode="auto">
          <a:xfrm>
            <a:off x="5934075" y="1684338"/>
            <a:ext cx="3071813" cy="312737"/>
          </a:xfrm>
          <a:prstGeom prst="rect">
            <a:avLst/>
          </a:prstGeom>
          <a:solidFill>
            <a:srgbClr val="969696"/>
          </a:solidFill>
          <a:ln w="9525">
            <a:solidFill>
              <a:schemeClr val="tx1"/>
            </a:solidFill>
            <a:miter lim="800000"/>
            <a:headEnd/>
            <a:tailEnd/>
          </a:ln>
        </p:spPr>
        <p:txBody>
          <a:bodyPr/>
          <a:lstStyle/>
          <a:p>
            <a:pPr algn="ctr">
              <a:spcBef>
                <a:spcPct val="50000"/>
              </a:spcBef>
            </a:pPr>
            <a:r>
              <a:rPr lang="en-US" sz="1400" b="1" u="none"/>
              <a:t>Time-Demand Function</a:t>
            </a:r>
          </a:p>
        </p:txBody>
      </p:sp>
      <p:graphicFrame>
        <p:nvGraphicFramePr>
          <p:cNvPr id="11" name="Object 13"/>
          <p:cNvGraphicFramePr>
            <a:graphicFrameLocks noChangeAspect="1"/>
          </p:cNvGraphicFramePr>
          <p:nvPr/>
        </p:nvGraphicFramePr>
        <p:xfrm>
          <a:off x="914400" y="3597275"/>
          <a:ext cx="4999038" cy="798513"/>
        </p:xfrm>
        <a:graphic>
          <a:graphicData uri="http://schemas.openxmlformats.org/presentationml/2006/ole">
            <p:oleObj spid="_x0000_s3078" name="Equation" r:id="rId7" imgW="3022560" imgH="482400" progId="Equation.3">
              <p:embed/>
            </p:oleObj>
          </a:graphicData>
        </a:graphic>
      </p:graphicFrame>
      <p:graphicFrame>
        <p:nvGraphicFramePr>
          <p:cNvPr id="12" name="Object 15"/>
          <p:cNvGraphicFramePr>
            <a:graphicFrameLocks noChangeAspect="1"/>
          </p:cNvGraphicFramePr>
          <p:nvPr/>
        </p:nvGraphicFramePr>
        <p:xfrm>
          <a:off x="1616075" y="4548188"/>
          <a:ext cx="903288" cy="357187"/>
        </p:xfrm>
        <a:graphic>
          <a:graphicData uri="http://schemas.openxmlformats.org/presentationml/2006/ole">
            <p:oleObj spid="_x0000_s3079" name="Equation" r:id="rId8" imgW="545760" imgH="215640" progId="Equation.3">
              <p:embed/>
            </p:oleObj>
          </a:graphicData>
        </a:graphic>
      </p:graphicFrame>
      <p:graphicFrame>
        <p:nvGraphicFramePr>
          <p:cNvPr id="13" name="Object 16"/>
          <p:cNvGraphicFramePr>
            <a:graphicFrameLocks noChangeAspect="1"/>
          </p:cNvGraphicFramePr>
          <p:nvPr/>
        </p:nvGraphicFramePr>
        <p:xfrm>
          <a:off x="4191000" y="4564063"/>
          <a:ext cx="2143125" cy="355600"/>
        </p:xfrm>
        <a:graphic>
          <a:graphicData uri="http://schemas.openxmlformats.org/presentationml/2006/ole">
            <p:oleObj spid="_x0000_s3080" name="Equation" r:id="rId9" imgW="1295280" imgH="215640" progId="Equation.3">
              <p:embed/>
            </p:oleObj>
          </a:graphicData>
        </a:graphic>
      </p:graphicFrame>
      <p:sp>
        <p:nvSpPr>
          <p:cNvPr id="14" name="Line 17"/>
          <p:cNvSpPr>
            <a:spLocks noChangeShapeType="1"/>
          </p:cNvSpPr>
          <p:nvPr/>
        </p:nvSpPr>
        <p:spPr bwMode="auto">
          <a:xfrm flipV="1">
            <a:off x="6027738" y="4443413"/>
            <a:ext cx="304800" cy="152400"/>
          </a:xfrm>
          <a:prstGeom prst="line">
            <a:avLst/>
          </a:prstGeom>
          <a:noFill/>
          <a:ln w="9525">
            <a:solidFill>
              <a:schemeClr val="tx1"/>
            </a:solidFill>
            <a:round/>
            <a:headEnd/>
            <a:tailEnd type="triangle" w="med" len="med"/>
          </a:ln>
        </p:spPr>
        <p:txBody>
          <a:bodyPr/>
          <a:lstStyle/>
          <a:p>
            <a:endParaRPr lang="en-US"/>
          </a:p>
        </p:txBody>
      </p:sp>
      <p:sp>
        <p:nvSpPr>
          <p:cNvPr id="15" name="Text Box 18"/>
          <p:cNvSpPr txBox="1">
            <a:spLocks noChangeArrowheads="1"/>
          </p:cNvSpPr>
          <p:nvPr/>
        </p:nvSpPr>
        <p:spPr bwMode="auto">
          <a:xfrm rot="3726163">
            <a:off x="6116638" y="4340225"/>
            <a:ext cx="685800" cy="304800"/>
          </a:xfrm>
          <a:prstGeom prst="rect">
            <a:avLst/>
          </a:prstGeom>
          <a:noFill/>
          <a:ln w="9525">
            <a:noFill/>
            <a:miter lim="800000"/>
            <a:headEnd/>
            <a:tailEnd/>
          </a:ln>
        </p:spPr>
        <p:txBody>
          <a:bodyPr>
            <a:spAutoFit/>
          </a:bodyPr>
          <a:lstStyle/>
          <a:p>
            <a:pPr>
              <a:spcBef>
                <a:spcPct val="50000"/>
              </a:spcBef>
            </a:pPr>
            <a:r>
              <a:rPr lang="en-US" sz="1400" b="1" u="none"/>
              <a:t>Ok!</a:t>
            </a:r>
          </a:p>
        </p:txBody>
      </p:sp>
      <p:graphicFrame>
        <p:nvGraphicFramePr>
          <p:cNvPr id="16" name="Object 19"/>
          <p:cNvGraphicFramePr>
            <a:graphicFrameLocks noChangeAspect="1"/>
          </p:cNvGraphicFramePr>
          <p:nvPr/>
        </p:nvGraphicFramePr>
        <p:xfrm>
          <a:off x="1589088" y="4908550"/>
          <a:ext cx="925512" cy="357188"/>
        </p:xfrm>
        <a:graphic>
          <a:graphicData uri="http://schemas.openxmlformats.org/presentationml/2006/ole">
            <p:oleObj spid="_x0000_s3081" name="Equation" r:id="rId10" imgW="558720" imgH="215640" progId="Equation.3">
              <p:embed/>
            </p:oleObj>
          </a:graphicData>
        </a:graphic>
      </p:graphicFrame>
      <p:graphicFrame>
        <p:nvGraphicFramePr>
          <p:cNvPr id="17" name="Object 20"/>
          <p:cNvGraphicFramePr>
            <a:graphicFrameLocks noChangeAspect="1"/>
          </p:cNvGraphicFramePr>
          <p:nvPr/>
        </p:nvGraphicFramePr>
        <p:xfrm>
          <a:off x="4192588" y="4926013"/>
          <a:ext cx="3949700" cy="355600"/>
        </p:xfrm>
        <a:graphic>
          <a:graphicData uri="http://schemas.openxmlformats.org/presentationml/2006/ole">
            <p:oleObj spid="_x0000_s3082" name="Equation" r:id="rId11" imgW="2387520" imgH="215640" progId="Equation.3">
              <p:embed/>
            </p:oleObj>
          </a:graphicData>
        </a:graphic>
      </p:graphicFrame>
      <p:sp>
        <p:nvSpPr>
          <p:cNvPr id="18" name="Line 21"/>
          <p:cNvSpPr>
            <a:spLocks noChangeShapeType="1"/>
          </p:cNvSpPr>
          <p:nvPr/>
        </p:nvSpPr>
        <p:spPr bwMode="auto">
          <a:xfrm flipV="1">
            <a:off x="6426200" y="4789488"/>
            <a:ext cx="304800" cy="152400"/>
          </a:xfrm>
          <a:prstGeom prst="line">
            <a:avLst/>
          </a:prstGeom>
          <a:noFill/>
          <a:ln w="9525">
            <a:solidFill>
              <a:schemeClr val="tx1"/>
            </a:solidFill>
            <a:round/>
            <a:headEnd/>
            <a:tailEnd type="triangle" w="med" len="med"/>
          </a:ln>
        </p:spPr>
        <p:txBody>
          <a:bodyPr/>
          <a:lstStyle/>
          <a:p>
            <a:endParaRPr lang="en-US"/>
          </a:p>
        </p:txBody>
      </p:sp>
      <p:sp>
        <p:nvSpPr>
          <p:cNvPr id="19" name="Text Box 22"/>
          <p:cNvSpPr txBox="1">
            <a:spLocks noChangeArrowheads="1"/>
          </p:cNvSpPr>
          <p:nvPr/>
        </p:nvSpPr>
        <p:spPr bwMode="auto">
          <a:xfrm rot="3726163">
            <a:off x="6515100" y="4686300"/>
            <a:ext cx="685800" cy="304800"/>
          </a:xfrm>
          <a:prstGeom prst="rect">
            <a:avLst/>
          </a:prstGeom>
          <a:noFill/>
          <a:ln w="9525">
            <a:noFill/>
            <a:miter lim="800000"/>
            <a:headEnd/>
            <a:tailEnd/>
          </a:ln>
        </p:spPr>
        <p:txBody>
          <a:bodyPr>
            <a:spAutoFit/>
          </a:bodyPr>
          <a:lstStyle/>
          <a:p>
            <a:pPr>
              <a:spcBef>
                <a:spcPct val="50000"/>
              </a:spcBef>
            </a:pPr>
            <a:r>
              <a:rPr lang="en-US" sz="1400" b="1" u="none"/>
              <a:t>Ok!</a:t>
            </a:r>
          </a:p>
        </p:txBody>
      </p:sp>
      <p:graphicFrame>
        <p:nvGraphicFramePr>
          <p:cNvPr id="20" name="Object 23"/>
          <p:cNvGraphicFramePr>
            <a:graphicFrameLocks noChangeAspect="1"/>
          </p:cNvGraphicFramePr>
          <p:nvPr/>
        </p:nvGraphicFramePr>
        <p:xfrm>
          <a:off x="4168775" y="5267325"/>
          <a:ext cx="4203700" cy="752475"/>
        </p:xfrm>
        <a:graphic>
          <a:graphicData uri="http://schemas.openxmlformats.org/presentationml/2006/ole">
            <p:oleObj spid="_x0000_s3083" name="Equation" r:id="rId12" imgW="2539800" imgH="457200" progId="Equation.3">
              <p:embed/>
            </p:oleObj>
          </a:graphicData>
        </a:graphic>
      </p:graphicFrame>
      <p:sp>
        <p:nvSpPr>
          <p:cNvPr id="21" name="Line 24"/>
          <p:cNvSpPr>
            <a:spLocks noChangeShapeType="1"/>
          </p:cNvSpPr>
          <p:nvPr/>
        </p:nvSpPr>
        <p:spPr bwMode="auto">
          <a:xfrm>
            <a:off x="6629400" y="5562600"/>
            <a:ext cx="762000" cy="381000"/>
          </a:xfrm>
          <a:prstGeom prst="line">
            <a:avLst/>
          </a:prstGeom>
          <a:noFill/>
          <a:ln w="9525">
            <a:solidFill>
              <a:schemeClr val="tx1"/>
            </a:solidFill>
            <a:round/>
            <a:headEnd/>
            <a:tailEnd type="triangle" w="med" len="med"/>
          </a:ln>
        </p:spPr>
        <p:txBody>
          <a:bodyPr/>
          <a:lstStyle/>
          <a:p>
            <a:endParaRPr lang="en-US"/>
          </a:p>
        </p:txBody>
      </p:sp>
      <p:sp>
        <p:nvSpPr>
          <p:cNvPr id="22" name="Line 25"/>
          <p:cNvSpPr>
            <a:spLocks noChangeShapeType="1"/>
          </p:cNvSpPr>
          <p:nvPr/>
        </p:nvSpPr>
        <p:spPr bwMode="auto">
          <a:xfrm flipH="1">
            <a:off x="7467600" y="5562600"/>
            <a:ext cx="609600" cy="381000"/>
          </a:xfrm>
          <a:prstGeom prst="line">
            <a:avLst/>
          </a:prstGeom>
          <a:noFill/>
          <a:ln w="9525">
            <a:solidFill>
              <a:schemeClr val="tx1"/>
            </a:solidFill>
            <a:round/>
            <a:headEnd/>
            <a:tailEnd type="triangle" w="med" len="med"/>
          </a:ln>
        </p:spPr>
        <p:txBody>
          <a:bodyPr/>
          <a:lstStyle/>
          <a:p>
            <a:endParaRPr lang="en-US"/>
          </a:p>
        </p:txBody>
      </p:sp>
      <p:sp>
        <p:nvSpPr>
          <p:cNvPr id="23" name="Line 27"/>
          <p:cNvSpPr>
            <a:spLocks noChangeShapeType="1"/>
          </p:cNvSpPr>
          <p:nvPr/>
        </p:nvSpPr>
        <p:spPr bwMode="auto">
          <a:xfrm>
            <a:off x="6629400" y="5943600"/>
            <a:ext cx="762000" cy="76200"/>
          </a:xfrm>
          <a:prstGeom prst="line">
            <a:avLst/>
          </a:prstGeom>
          <a:noFill/>
          <a:ln w="9525">
            <a:solidFill>
              <a:schemeClr val="tx1"/>
            </a:solidFill>
            <a:round/>
            <a:headEnd/>
            <a:tailEnd type="triangle" w="med" len="med"/>
          </a:ln>
        </p:spPr>
        <p:txBody>
          <a:bodyPr/>
          <a:lstStyle/>
          <a:p>
            <a:endParaRPr lang="en-US"/>
          </a:p>
        </p:txBody>
      </p:sp>
      <p:sp>
        <p:nvSpPr>
          <p:cNvPr id="24" name="Text Box 28"/>
          <p:cNvSpPr txBox="1">
            <a:spLocks noChangeArrowheads="1"/>
          </p:cNvSpPr>
          <p:nvPr/>
        </p:nvSpPr>
        <p:spPr bwMode="auto">
          <a:xfrm rot="19863599">
            <a:off x="6946900" y="5802313"/>
            <a:ext cx="1600200" cy="304800"/>
          </a:xfrm>
          <a:prstGeom prst="rect">
            <a:avLst/>
          </a:prstGeom>
          <a:noFill/>
          <a:ln w="9525">
            <a:noFill/>
            <a:miter lim="800000"/>
            <a:headEnd/>
            <a:tailEnd/>
          </a:ln>
        </p:spPr>
        <p:txBody>
          <a:bodyPr>
            <a:spAutoFit/>
          </a:bodyPr>
          <a:lstStyle/>
          <a:p>
            <a:pPr>
              <a:spcBef>
                <a:spcPct val="50000"/>
              </a:spcBef>
            </a:pPr>
            <a:r>
              <a:rPr lang="en-US" sz="1400" b="1" u="none"/>
              <a:t>Not satisfied!</a:t>
            </a:r>
          </a:p>
        </p:txBody>
      </p:sp>
      <p:graphicFrame>
        <p:nvGraphicFramePr>
          <p:cNvPr id="25" name="Object 29"/>
          <p:cNvGraphicFramePr>
            <a:graphicFrameLocks noChangeAspect="1"/>
          </p:cNvGraphicFramePr>
          <p:nvPr/>
        </p:nvGraphicFramePr>
        <p:xfrm>
          <a:off x="1589088" y="5272088"/>
          <a:ext cx="925512" cy="377825"/>
        </p:xfrm>
        <a:graphic>
          <a:graphicData uri="http://schemas.openxmlformats.org/presentationml/2006/ole">
            <p:oleObj spid="_x0000_s3084" name="Equation" r:id="rId13" imgW="558720" imgH="228600" progId="Equation.3">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RM scheduling for T1(2,0.9) and T2(5,2.3)</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85514" y="2209800"/>
            <a:ext cx="8489540" cy="3352799"/>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a:xfrm>
            <a:off x="0" y="1112837"/>
            <a:ext cx="9114476" cy="5745163"/>
          </a:xfrm>
          <a:prstGeom prst="rect">
            <a:avLst/>
          </a:prstGeom>
          <a:noFill/>
          <a:ln/>
        </p:spPr>
      </p:pic>
      <p:sp>
        <p:nvSpPr>
          <p:cNvPr id="3" name="TextBox 2"/>
          <p:cNvSpPr txBox="1"/>
          <p:nvPr/>
        </p:nvSpPr>
        <p:spPr>
          <a:xfrm>
            <a:off x="2514600" y="457200"/>
            <a:ext cx="3581400" cy="369332"/>
          </a:xfrm>
          <a:prstGeom prst="rect">
            <a:avLst/>
          </a:prstGeom>
          <a:noFill/>
        </p:spPr>
        <p:txBody>
          <a:bodyPr wrap="square" rtlCol="0">
            <a:spAutoFit/>
          </a:bodyPr>
          <a:lstStyle/>
          <a:p>
            <a:pPr algn="ctr"/>
            <a:r>
              <a:rPr lang="en-US" b="1" dirty="0" smtClean="0"/>
              <a:t>Another example</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228600" y="6019800"/>
            <a:ext cx="2895600" cy="476250"/>
          </a:xfrm>
          <a:noFill/>
        </p:spPr>
        <p:txBody>
          <a:bodyPr/>
          <a:lstStyle/>
          <a:p>
            <a:r>
              <a:rPr lang="en-US" smtClean="0"/>
              <a:t>Real-Time Systems</a:t>
            </a:r>
          </a:p>
        </p:txBody>
      </p:sp>
      <p:sp>
        <p:nvSpPr>
          <p:cNvPr id="4" name="Rectangle 2"/>
          <p:cNvSpPr txBox="1">
            <a:spLocks noChangeArrowheads="1"/>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Another Example: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Step 1</a:t>
            </a:r>
          </a:p>
        </p:txBody>
      </p:sp>
      <p:pic>
        <p:nvPicPr>
          <p:cNvPr id="5" name="Picture 4"/>
          <p:cNvPicPr>
            <a:picLocks noChangeAspect="1" noChangeArrowheads="1"/>
          </p:cNvPicPr>
          <p:nvPr/>
        </p:nvPicPr>
        <p:blipFill>
          <a:blip r:embed="rId2" cstate="print"/>
          <a:srcRect/>
          <a:stretch>
            <a:fillRect/>
          </a:stretch>
        </p:blipFill>
        <p:spPr bwMode="auto">
          <a:xfrm>
            <a:off x="914400" y="1333500"/>
            <a:ext cx="7124700" cy="43053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228600" y="6186268"/>
            <a:ext cx="2895600" cy="476250"/>
          </a:xfrm>
          <a:noFill/>
        </p:spPr>
        <p:txBody>
          <a:bodyPr/>
          <a:lstStyle/>
          <a:p>
            <a:r>
              <a:rPr lang="en-US" dirty="0" smtClean="0"/>
              <a:t>Real-Time Systems</a:t>
            </a:r>
          </a:p>
        </p:txBody>
      </p:sp>
      <p:sp>
        <p:nvSpPr>
          <p:cNvPr id="4" name="Rectangle 2"/>
          <p:cNvSpPr txBox="1">
            <a:spLocks noChangeArrowheads="1"/>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Example: Step 2</a:t>
            </a:r>
          </a:p>
        </p:txBody>
      </p:sp>
      <p:pic>
        <p:nvPicPr>
          <p:cNvPr id="5" name="Picture 4"/>
          <p:cNvPicPr>
            <a:picLocks noChangeAspect="1" noChangeArrowheads="1"/>
          </p:cNvPicPr>
          <p:nvPr/>
        </p:nvPicPr>
        <p:blipFill>
          <a:blip r:embed="rId2" cstate="print"/>
          <a:srcRect/>
          <a:stretch>
            <a:fillRect/>
          </a:stretch>
        </p:blipFill>
        <p:spPr bwMode="auto">
          <a:xfrm>
            <a:off x="990600" y="1600200"/>
            <a:ext cx="7067550" cy="40195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3124200" y="6245225"/>
            <a:ext cx="2895600" cy="476250"/>
          </a:xfrm>
          <a:noFill/>
        </p:spPr>
        <p:txBody>
          <a:bodyPr/>
          <a:lstStyle/>
          <a:p>
            <a:r>
              <a:rPr lang="en-US" smtClean="0"/>
              <a:t>Real-Time Systems</a:t>
            </a:r>
          </a:p>
        </p:txBody>
      </p:sp>
      <p:sp>
        <p:nvSpPr>
          <p:cNvPr id="4" name="Rectangle 2"/>
          <p:cNvSpPr txBox="1">
            <a:spLocks noChangeArrowheads="1"/>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Example: Step 3</a:t>
            </a:r>
          </a:p>
        </p:txBody>
      </p:sp>
      <p:pic>
        <p:nvPicPr>
          <p:cNvPr id="5" name="Picture 4"/>
          <p:cNvPicPr>
            <a:picLocks noChangeAspect="1" noChangeArrowheads="1"/>
          </p:cNvPicPr>
          <p:nvPr/>
        </p:nvPicPr>
        <p:blipFill>
          <a:blip r:embed="rId2" cstate="print"/>
          <a:srcRect/>
          <a:stretch>
            <a:fillRect/>
          </a:stretch>
        </p:blipFill>
        <p:spPr bwMode="auto">
          <a:xfrm>
            <a:off x="962025" y="1524000"/>
            <a:ext cx="7115175" cy="4038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3124200" y="6245225"/>
            <a:ext cx="2895600" cy="476250"/>
          </a:xfrm>
          <a:noFill/>
        </p:spPr>
        <p:txBody>
          <a:bodyPr/>
          <a:lstStyle/>
          <a:p>
            <a:r>
              <a:rPr lang="en-US" smtClean="0"/>
              <a:t>Real-Time Systems</a:t>
            </a:r>
          </a:p>
        </p:txBody>
      </p:sp>
      <p:sp>
        <p:nvSpPr>
          <p:cNvPr id="4" name="Rectangle 2"/>
          <p:cNvSpPr txBox="1">
            <a:spLocks noChangeArrowheads="1"/>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Example: Step 4</a:t>
            </a:r>
          </a:p>
        </p:txBody>
      </p:sp>
      <p:pic>
        <p:nvPicPr>
          <p:cNvPr id="5" name="Picture 4"/>
          <p:cNvPicPr>
            <a:picLocks noChangeAspect="1" noChangeArrowheads="1"/>
          </p:cNvPicPr>
          <p:nvPr/>
        </p:nvPicPr>
        <p:blipFill>
          <a:blip r:embed="rId2" cstate="print"/>
          <a:srcRect/>
          <a:stretch>
            <a:fillRect/>
          </a:stretch>
        </p:blipFill>
        <p:spPr bwMode="auto">
          <a:xfrm>
            <a:off x="933450" y="1524000"/>
            <a:ext cx="7067550" cy="39719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PRACTICAL FACTORS</a:t>
            </a:r>
            <a:br>
              <a:rPr lang="en-US" b="1" dirty="0" smtClean="0"/>
            </a:br>
            <a:endParaRPr lang="en-US" dirty="0"/>
          </a:p>
        </p:txBody>
      </p:sp>
      <p:sp>
        <p:nvSpPr>
          <p:cNvPr id="3" name="Content Placeholder 2"/>
          <p:cNvSpPr>
            <a:spLocks noGrp="1"/>
          </p:cNvSpPr>
          <p:nvPr>
            <p:ph idx="1"/>
          </p:nvPr>
        </p:nvSpPr>
        <p:spPr>
          <a:xfrm>
            <a:off x="0" y="990600"/>
            <a:ext cx="9144000" cy="5867400"/>
          </a:xfrm>
        </p:spPr>
        <p:txBody>
          <a:bodyPr>
            <a:normAutofit fontScale="92500" lnSpcReduction="10000"/>
          </a:bodyPr>
          <a:lstStyle/>
          <a:p>
            <a:pPr>
              <a:buNone/>
            </a:pPr>
            <a:r>
              <a:rPr lang="en-US" dirty="0" smtClean="0"/>
              <a:t>so far, we have assumed that every job is  </a:t>
            </a:r>
            <a:r>
              <a:rPr lang="en-US" dirty="0" err="1" smtClean="0"/>
              <a:t>preemptable</a:t>
            </a:r>
            <a:r>
              <a:rPr lang="en-US" dirty="0" smtClean="0"/>
              <a:t> at any time; </a:t>
            </a:r>
            <a:r>
              <a:rPr lang="en-US" dirty="0" smtClean="0">
                <a:solidFill>
                  <a:schemeClr val="tx2"/>
                </a:solidFill>
              </a:rPr>
              <a:t>(? If </a:t>
            </a:r>
            <a:r>
              <a:rPr lang="en-US" dirty="0" err="1" smtClean="0">
                <a:solidFill>
                  <a:schemeClr val="tx2"/>
                </a:solidFill>
              </a:rPr>
              <a:t>nonpreempatable</a:t>
            </a:r>
            <a:r>
              <a:rPr lang="en-US" dirty="0" smtClean="0">
                <a:solidFill>
                  <a:schemeClr val="tx2"/>
                </a:solidFill>
              </a:rPr>
              <a:t>)</a:t>
            </a:r>
            <a:endParaRPr lang="en-US" dirty="0" smtClean="0">
              <a:solidFill>
                <a:schemeClr val="tx2"/>
              </a:solidFill>
            </a:endParaRPr>
          </a:p>
          <a:p>
            <a:pPr>
              <a:buNone/>
            </a:pPr>
            <a:r>
              <a:rPr lang="en-US" dirty="0" smtClean="0"/>
              <a:t> once </a:t>
            </a:r>
            <a:r>
              <a:rPr lang="en-US" dirty="0" smtClean="0"/>
              <a:t>a job is </a:t>
            </a:r>
            <a:r>
              <a:rPr lang="en-US" dirty="0" err="1" smtClean="0"/>
              <a:t>released,it</a:t>
            </a:r>
            <a:r>
              <a:rPr lang="en-US" dirty="0" smtClean="0"/>
              <a:t> never suspends itself and hence is ready for execution until it completes</a:t>
            </a:r>
            <a:r>
              <a:rPr lang="en-US" dirty="0" smtClean="0"/>
              <a:t>;  </a:t>
            </a:r>
            <a:r>
              <a:rPr lang="en-US" dirty="0" smtClean="0">
                <a:solidFill>
                  <a:schemeClr val="tx2"/>
                </a:solidFill>
              </a:rPr>
              <a:t>(? if suspends while waiting for resources)</a:t>
            </a:r>
          </a:p>
          <a:p>
            <a:pPr>
              <a:buNone/>
            </a:pPr>
            <a:r>
              <a:rPr lang="en-US" dirty="0" smtClean="0"/>
              <a:t>scheduling </a:t>
            </a:r>
            <a:r>
              <a:rPr lang="en-US" dirty="0" smtClean="0"/>
              <a:t>and context-switch overhead is negligible</a:t>
            </a:r>
            <a:r>
              <a:rPr lang="en-US" dirty="0" smtClean="0"/>
              <a:t>;(</a:t>
            </a:r>
            <a:r>
              <a:rPr lang="en-US" dirty="0" smtClean="0">
                <a:solidFill>
                  <a:schemeClr val="tx2"/>
                </a:solidFill>
              </a:rPr>
              <a:t>cannot be taken granted</a:t>
            </a:r>
            <a:r>
              <a:rPr lang="en-US" dirty="0" smtClean="0"/>
              <a:t>)</a:t>
            </a:r>
            <a:endParaRPr lang="en-US" dirty="0" smtClean="0"/>
          </a:p>
          <a:p>
            <a:pPr>
              <a:buNone/>
            </a:pPr>
            <a:r>
              <a:rPr lang="en-US" dirty="0" smtClean="0"/>
              <a:t> the scheduler is event-driven and acts immediately upon event occurrences; </a:t>
            </a:r>
            <a:r>
              <a:rPr lang="en-US" dirty="0" smtClean="0"/>
              <a:t>(may not)</a:t>
            </a:r>
          </a:p>
          <a:p>
            <a:pPr>
              <a:buNone/>
            </a:pPr>
            <a:r>
              <a:rPr lang="en-US" dirty="0" smtClean="0"/>
              <a:t>every </a:t>
            </a:r>
            <a:r>
              <a:rPr lang="en-US" dirty="0" smtClean="0"/>
              <a:t>task (or job) has a distinct priority; and</a:t>
            </a:r>
          </a:p>
          <a:p>
            <a:pPr>
              <a:buNone/>
            </a:pPr>
            <a:r>
              <a:rPr lang="en-US" dirty="0" smtClean="0"/>
              <a:t> every job in a </a:t>
            </a:r>
            <a:r>
              <a:rPr lang="en-US" dirty="0" err="1" smtClean="0"/>
              <a:t>fixedpriority</a:t>
            </a:r>
            <a:r>
              <a:rPr lang="en-US" dirty="0" smtClean="0"/>
              <a:t> system is scheduled at a constant priority. These assumptions are often not valid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639762"/>
          </a:xfrm>
        </p:spPr>
        <p:txBody>
          <a:bodyPr>
            <a:normAutofit fontScale="90000"/>
          </a:bodyPr>
          <a:lstStyle/>
          <a:p>
            <a:r>
              <a:rPr lang="en-US" dirty="0" smtClean="0">
                <a:solidFill>
                  <a:schemeClr val="tx2"/>
                </a:solidFill>
              </a:rPr>
              <a:t>Blocking and priority inversion.</a:t>
            </a:r>
            <a:endParaRPr lang="en-US" dirty="0">
              <a:solidFill>
                <a:schemeClr val="tx2"/>
              </a:solidFill>
            </a:endParaRPr>
          </a:p>
        </p:txBody>
      </p:sp>
      <p:sp>
        <p:nvSpPr>
          <p:cNvPr id="3" name="Content Placeholder 2"/>
          <p:cNvSpPr>
            <a:spLocks noGrp="1"/>
          </p:cNvSpPr>
          <p:nvPr>
            <p:ph idx="1"/>
          </p:nvPr>
        </p:nvSpPr>
        <p:spPr>
          <a:xfrm>
            <a:off x="457200" y="1600201"/>
            <a:ext cx="8229600" cy="3581400"/>
          </a:xfrm>
        </p:spPr>
        <p:txBody>
          <a:bodyPr/>
          <a:lstStyle/>
          <a:p>
            <a:r>
              <a:rPr lang="en-US" dirty="0" smtClean="0"/>
              <a:t>A (ready) job </a:t>
            </a:r>
            <a:r>
              <a:rPr lang="en-US" i="1" dirty="0" err="1" smtClean="0"/>
              <a:t>Ji</a:t>
            </a:r>
            <a:r>
              <a:rPr lang="en-US" i="1" dirty="0" smtClean="0"/>
              <a:t> is blocked when it is prevented from executing by a lower-priority job: The </a:t>
            </a:r>
            <a:r>
              <a:rPr lang="en-US" dirty="0" smtClean="0"/>
              <a:t>lower-priority job executes while </a:t>
            </a:r>
            <a:r>
              <a:rPr lang="en-US" i="1" dirty="0" err="1" smtClean="0"/>
              <a:t>Ji</a:t>
            </a:r>
            <a:r>
              <a:rPr lang="en-US" i="1" dirty="0" smtClean="0"/>
              <a:t> waits. </a:t>
            </a:r>
          </a:p>
          <a:p>
            <a:r>
              <a:rPr lang="en-US" i="1" dirty="0" smtClean="0"/>
              <a:t>We say that a priority inversion occurs whenever a </a:t>
            </a:r>
            <a:r>
              <a:rPr lang="en-US" dirty="0" smtClean="0"/>
              <a:t>lower-priority job executes while some ready higher-priority job waits.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Autofit/>
          </a:bodyPr>
          <a:lstStyle/>
          <a:p>
            <a:r>
              <a:rPr lang="en-US" sz="3200" b="1" dirty="0" smtClean="0">
                <a:solidFill>
                  <a:schemeClr val="tx2"/>
                </a:solidFill>
              </a:rPr>
              <a:t/>
            </a:r>
            <a:br>
              <a:rPr lang="en-US" sz="3200" b="1" dirty="0" smtClean="0">
                <a:solidFill>
                  <a:schemeClr val="tx2"/>
                </a:solidFill>
              </a:rPr>
            </a:br>
            <a:r>
              <a:rPr lang="en-US" sz="3200" b="1" dirty="0" err="1" smtClean="0">
                <a:solidFill>
                  <a:schemeClr val="tx2"/>
                </a:solidFill>
              </a:rPr>
              <a:t>Nonpreemptability</a:t>
            </a:r>
            <a:r>
              <a:rPr lang="en-US" sz="3200" b="1" dirty="0" smtClean="0">
                <a:solidFill>
                  <a:schemeClr val="tx2"/>
                </a:solidFill>
              </a:rPr>
              <a:t>/ Blocking Time Due to </a:t>
            </a:r>
            <a:r>
              <a:rPr lang="en-US" sz="3200" b="1" dirty="0" err="1" smtClean="0">
                <a:solidFill>
                  <a:schemeClr val="tx2"/>
                </a:solidFill>
              </a:rPr>
              <a:t>Nonpreemptivity</a:t>
            </a:r>
            <a:r>
              <a:rPr lang="en-US" sz="3200" b="1" dirty="0" smtClean="0">
                <a:solidFill>
                  <a:schemeClr val="tx2"/>
                </a:solidFill>
              </a:rPr>
              <a:t> </a:t>
            </a:r>
            <a:br>
              <a:rPr lang="en-US" sz="3200" b="1" dirty="0" smtClean="0">
                <a:solidFill>
                  <a:schemeClr val="tx2"/>
                </a:solidFill>
              </a:rPr>
            </a:br>
            <a:endParaRPr lang="en-US" sz="3200" dirty="0">
              <a:solidFill>
                <a:schemeClr val="tx2"/>
              </a:solidFill>
            </a:endParaRPr>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dirty="0" smtClean="0"/>
              <a:t>There are many reasons for a job, or a portion of it, to be </a:t>
            </a:r>
            <a:r>
              <a:rPr lang="en-US" dirty="0" err="1" smtClean="0"/>
              <a:t>nonpreemptable.When</a:t>
            </a:r>
            <a:r>
              <a:rPr lang="en-US" dirty="0" smtClean="0"/>
              <a:t> a job is </a:t>
            </a:r>
            <a:r>
              <a:rPr lang="en-US" dirty="0" err="1" smtClean="0"/>
              <a:t>usinga</a:t>
            </a:r>
            <a:r>
              <a:rPr lang="en-US" dirty="0" smtClean="0"/>
              <a:t> resource (e.g., a critical section) that must be used in a mutual exclusive manner, making the job </a:t>
            </a:r>
            <a:r>
              <a:rPr lang="en-US" dirty="0" err="1" smtClean="0"/>
              <a:t>nonpreemptable</a:t>
            </a:r>
            <a:r>
              <a:rPr lang="en-US" dirty="0" smtClean="0"/>
              <a:t> while it has the resource is one way to ensure mutual exclusion.</a:t>
            </a:r>
            <a:r>
              <a:rPr lang="en-US" b="1" dirty="0" smtClean="0"/>
              <a:t>. A higher-priority job that becomes ready </a:t>
            </a:r>
            <a:r>
              <a:rPr lang="en-US" dirty="0" smtClean="0"/>
              <a:t>when a </a:t>
            </a:r>
            <a:r>
              <a:rPr lang="en-US" dirty="0" err="1" smtClean="0"/>
              <a:t>nonpreemptable</a:t>
            </a:r>
            <a:r>
              <a:rPr lang="en-US" dirty="0" smtClean="0"/>
              <a:t> lower-priority job is executing is blocked until the </a:t>
            </a:r>
            <a:r>
              <a:rPr lang="en-US" dirty="0" err="1" smtClean="0"/>
              <a:t>nonpreemptable</a:t>
            </a:r>
            <a:r>
              <a:rPr lang="en-US" dirty="0" smtClean="0"/>
              <a:t> portion of the lower-priority job completes. The delay due to blocking may cause the higher priority job to miss its deadline. Consequently, when we want to determine whether a task can meet all its deadlines, we must consider not only all the tasks that have higher priorities than it, but also the </a:t>
            </a:r>
            <a:r>
              <a:rPr lang="en-US" dirty="0" err="1" smtClean="0"/>
              <a:t>nonpreemptable</a:t>
            </a:r>
            <a:r>
              <a:rPr lang="en-US" dirty="0" smtClean="0"/>
              <a:t> portions of lower-priority tasks.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blocking on </a:t>
            </a:r>
            <a:r>
              <a:rPr lang="en-US" dirty="0" err="1" smtClean="0"/>
              <a:t>schedulability</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85800" y="2286000"/>
            <a:ext cx="7395342" cy="1219200"/>
          </a:xfrm>
          <a:prstGeom prst="rect">
            <a:avLst/>
          </a:prstGeom>
          <a:solidFill>
            <a:schemeClr val="accent2"/>
          </a:solidFill>
          <a:ln w="9525">
            <a:noFill/>
            <a:miter lim="800000"/>
            <a:headEnd/>
            <a:tailEnd/>
          </a:ln>
        </p:spPr>
      </p:pic>
      <p:sp>
        <p:nvSpPr>
          <p:cNvPr id="5" name="TextBox 4"/>
          <p:cNvSpPr txBox="1"/>
          <p:nvPr/>
        </p:nvSpPr>
        <p:spPr>
          <a:xfrm>
            <a:off x="914400" y="4114800"/>
            <a:ext cx="6019800" cy="646331"/>
          </a:xfrm>
          <a:prstGeom prst="rect">
            <a:avLst/>
          </a:prstGeom>
          <a:noFill/>
        </p:spPr>
        <p:txBody>
          <a:bodyPr wrap="square" rtlCol="0">
            <a:spAutoFit/>
          </a:bodyPr>
          <a:lstStyle/>
          <a:p>
            <a:r>
              <a:rPr lang="en-US" dirty="0" smtClean="0"/>
              <a:t>Add the amount of blocking time due to the lower </a:t>
            </a:r>
            <a:r>
              <a:rPr lang="en-US" dirty="0" err="1" smtClean="0"/>
              <a:t>pririty</a:t>
            </a:r>
            <a:r>
              <a:rPr lang="en-US" dirty="0" smtClean="0"/>
              <a:t> task due to </a:t>
            </a:r>
            <a:r>
              <a:rPr lang="en-US" dirty="0" err="1" smtClean="0"/>
              <a:t>nonpreemptability</a:t>
            </a:r>
            <a:r>
              <a:rPr lang="en-US" dirty="0" smtClean="0"/>
              <a:t> or </a:t>
            </a:r>
            <a:r>
              <a:rPr lang="en-US" dirty="0" err="1" smtClean="0"/>
              <a:t>deffered</a:t>
            </a:r>
            <a:r>
              <a:rPr lang="en-US" dirty="0" smtClean="0"/>
              <a:t> execution..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Self-Suspension</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smtClean="0"/>
              <a:t>While executing, a job may invoke some external operation, for example, an I/O operation or a remote procedure, that is executed on another processor. </a:t>
            </a:r>
            <a:r>
              <a:rPr lang="en-US" i="1" dirty="0" smtClean="0"/>
              <a:t>Self-blocking or self-suspension </a:t>
            </a:r>
            <a:r>
              <a:rPr lang="en-US" dirty="0" smtClean="0"/>
              <a:t>occurs when the job is suspended and waits until such an operation completes before its execution can continue. While it waits, the operating system removes it from the ready queue and places it in a blocked queue. We assume that the maximum amount of time each external operation takes to complete and, hence, the maximum duration of each self-suspension, is known. (This time can be an upper bound on the maximum response time of the external operation obtained by doing a time-demand analysis of all the tasks on the processor where the operation executes.)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Deadline Monotonic Algorithm</a:t>
            </a:r>
            <a:br>
              <a:rPr lang="en-US" dirty="0" smtClean="0"/>
            </a:br>
            <a:r>
              <a:rPr lang="en-US" dirty="0" smtClean="0"/>
              <a:t>for </a:t>
            </a:r>
            <a:r>
              <a:rPr lang="en-US" sz="2000" dirty="0" smtClean="0"/>
              <a:t>T1 (50,50,25,100)  T2  (0,62.5,10,20) T3  0,125,25,50</a:t>
            </a:r>
            <a:r>
              <a:rPr lang="en-US" dirty="0" smtClean="0"/>
              <a:t>)</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81000" y="1828800"/>
            <a:ext cx="8362459" cy="4267199"/>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Context Switches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now confine our attention to job-level fixed-priority assignment, that is, each job is given a fixed priority throughout its execution. In such a system, each job preempts at most one job if there is no self-suspension. Hence, each job suffers at most one context switch when it starts execution and another context switch when it completes. We can account for the context-switch overhead(CS0) in a </a:t>
            </a:r>
            <a:r>
              <a:rPr lang="en-US" dirty="0" err="1" smtClean="0"/>
              <a:t>schedulability</a:t>
            </a:r>
            <a:r>
              <a:rPr lang="en-US" dirty="0" smtClean="0"/>
              <a:t> test by including the time spent for the two context switches at the start and completion of each job as part of the execution time of the job.</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Limited-Priority Levels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A real-life system can support only a limited number </a:t>
            </a:r>
            <a:r>
              <a:rPr lang="en-US" i="1" dirty="0" smtClean="0"/>
              <a:t>s of priority levels. (For example, the </a:t>
            </a:r>
            <a:r>
              <a:rPr lang="en-US" dirty="0" smtClean="0"/>
              <a:t>IEEE 802.5 token ring provides only 8 priority levels, and real-time operating systems provide no more than 256 priority levels.) As a consequence, tasks (or jobs) may have </a:t>
            </a:r>
            <a:r>
              <a:rPr lang="en-US" dirty="0" err="1" smtClean="0"/>
              <a:t>nondistinct</a:t>
            </a:r>
            <a:r>
              <a:rPr lang="en-US" dirty="0" smtClean="0"/>
              <a:t> priorities.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smtClean="0">
                <a:solidFill>
                  <a:schemeClr val="tx2"/>
                </a:solidFill>
              </a:rPr>
              <a:t/>
            </a:r>
            <a:br>
              <a:rPr lang="en-US" b="1" dirty="0" smtClean="0">
                <a:solidFill>
                  <a:schemeClr val="tx2"/>
                </a:solidFill>
              </a:rPr>
            </a:br>
            <a:r>
              <a:rPr lang="en-US" b="1" dirty="0" smtClean="0">
                <a:solidFill>
                  <a:schemeClr val="tx2"/>
                </a:solidFill>
              </a:rPr>
              <a:t>Tick </a:t>
            </a:r>
            <a:r>
              <a:rPr lang="en-US" b="1" dirty="0" smtClean="0">
                <a:solidFill>
                  <a:schemeClr val="tx2"/>
                </a:solidFill>
              </a:rPr>
              <a:t>Scheduling</a:t>
            </a:r>
            <a:br>
              <a:rPr lang="en-US" b="1" dirty="0" smtClean="0">
                <a:solidFill>
                  <a:schemeClr val="tx2"/>
                </a:solidFill>
              </a:rPr>
            </a:br>
            <a:endParaRPr lang="en-US" dirty="0">
              <a:solidFill>
                <a:schemeClr val="tx2"/>
              </a:solidFill>
            </a:endParaRPr>
          </a:p>
        </p:txBody>
      </p:sp>
      <p:sp>
        <p:nvSpPr>
          <p:cNvPr id="3" name="Content Placeholder 2"/>
          <p:cNvSpPr>
            <a:spLocks noGrp="1"/>
          </p:cNvSpPr>
          <p:nvPr>
            <p:ph idx="1"/>
          </p:nvPr>
        </p:nvSpPr>
        <p:spPr>
          <a:xfrm>
            <a:off x="228600" y="1066800"/>
            <a:ext cx="8915400" cy="5059363"/>
          </a:xfrm>
        </p:spPr>
        <p:txBody>
          <a:bodyPr>
            <a:normAutofit fontScale="85000" lnSpcReduction="10000"/>
          </a:bodyPr>
          <a:lstStyle/>
          <a:p>
            <a:r>
              <a:rPr lang="en-US" dirty="0" smtClean="0"/>
              <a:t>An important assumption underlying all the </a:t>
            </a:r>
            <a:r>
              <a:rPr lang="en-US" dirty="0" err="1" smtClean="0"/>
              <a:t>schedulability</a:t>
            </a:r>
            <a:r>
              <a:rPr lang="en-US" dirty="0" smtClean="0"/>
              <a:t> tests described above is that the scheduler is event-driven: Upon the occurrence of every scheduling event, the scheduler executes immediately. Hence, every job is inserted into the ready job queue immediately after it becomes ready. This assumption is sometimes not valid. A way to implement the scheduler is to make it time-driven. By this we mean that the execution of the scheduler is triggered by a timer which is set to expire periodically. Scheduling decisions are made at these time instants, called </a:t>
            </a:r>
            <a:r>
              <a:rPr lang="en-US" i="1" dirty="0" smtClean="0"/>
              <a:t>clock interrupts. This method is called tick scheduling or time-based scheduling. We </a:t>
            </a:r>
            <a:r>
              <a:rPr lang="en-US" dirty="0" smtClean="0"/>
              <a:t>now focus on the case when the scheduler executes only at clock interrupts.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smtClean="0"/>
              <a:t>Tick scheduling</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304800" y="431291"/>
            <a:ext cx="8610600" cy="5682840"/>
          </a:xfrm>
          <a:prstGeom prst="rect">
            <a:avLst/>
          </a:prstGeom>
          <a:noFill/>
          <a:ln w="9525">
            <a:noFill/>
            <a:miter lim="800000"/>
            <a:headEnd/>
            <a:tailEnd/>
          </a:ln>
        </p:spPr>
      </p:pic>
      <p:sp>
        <p:nvSpPr>
          <p:cNvPr id="4" name="TextBox 3"/>
          <p:cNvSpPr txBox="1"/>
          <p:nvPr/>
        </p:nvSpPr>
        <p:spPr>
          <a:xfrm>
            <a:off x="2438400" y="5867400"/>
            <a:ext cx="4724400" cy="646331"/>
          </a:xfrm>
          <a:prstGeom prst="rect">
            <a:avLst/>
          </a:prstGeom>
          <a:noFill/>
        </p:spPr>
        <p:txBody>
          <a:bodyPr wrap="square" rtlCol="0">
            <a:spAutoFit/>
          </a:bodyPr>
          <a:lstStyle/>
          <a:p>
            <a:r>
              <a:rPr lang="en-US" dirty="0" smtClean="0"/>
              <a:t>The first section of T3 is </a:t>
            </a:r>
            <a:r>
              <a:rPr lang="en-US" dirty="0" err="1" smtClean="0"/>
              <a:t>nonpreemptable</a:t>
            </a:r>
            <a:r>
              <a:rPr lang="en-US" dirty="0" smtClean="0"/>
              <a:t> and execution time of this section is 1.1</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629400"/>
          </a:xfrm>
        </p:spPr>
        <p:txBody>
          <a:bodyPr>
            <a:normAutofit fontScale="62500" lnSpcReduction="20000"/>
          </a:bodyPr>
          <a:lstStyle/>
          <a:p>
            <a:r>
              <a:rPr lang="en-US" b="1" dirty="0" smtClean="0"/>
              <a:t>1. At time 0.05 after the scheduler finishes serving the clock interrupt at time 0, it finds </a:t>
            </a:r>
            <a:r>
              <a:rPr lang="en-US" dirty="0" smtClean="0"/>
              <a:t>only </a:t>
            </a:r>
            <a:r>
              <a:rPr lang="en-US" i="1" dirty="0" smtClean="0"/>
              <a:t>J3,1 in the pending queue and moves the job to ready queue. This job begins to </a:t>
            </a:r>
            <a:r>
              <a:rPr lang="en-US" dirty="0" smtClean="0"/>
              <a:t>execute at time 0.11 and immediately enters its </a:t>
            </a:r>
            <a:r>
              <a:rPr lang="en-US" dirty="0" err="1" smtClean="0"/>
              <a:t>nonpreemptable</a:t>
            </a:r>
            <a:r>
              <a:rPr lang="en-US" dirty="0" smtClean="0"/>
              <a:t> section. </a:t>
            </a:r>
          </a:p>
          <a:p>
            <a:r>
              <a:rPr lang="en-US" b="1" dirty="0" smtClean="0"/>
              <a:t>2. At time 1, both </a:t>
            </a:r>
            <a:r>
              <a:rPr lang="en-US" b="1" i="1" dirty="0" smtClean="0"/>
              <a:t>J1,1 and J2,1 have been released, but they are not ready for execution </a:t>
            </a:r>
            <a:r>
              <a:rPr lang="en-US" dirty="0" smtClean="0"/>
              <a:t>because </a:t>
            </a:r>
            <a:r>
              <a:rPr lang="en-US" i="1" dirty="0" smtClean="0"/>
              <a:t>J3,1 is still in its </a:t>
            </a:r>
            <a:r>
              <a:rPr lang="en-US" i="1" dirty="0" err="1" smtClean="0"/>
              <a:t>nonpreemptable</a:t>
            </a:r>
            <a:r>
              <a:rPr lang="en-US" i="1" dirty="0" smtClean="0"/>
              <a:t> section. The scheduler does nothing. J3,1 </a:t>
            </a:r>
            <a:r>
              <a:rPr lang="en-US" dirty="0" smtClean="0"/>
              <a:t>executes, exits its </a:t>
            </a:r>
            <a:r>
              <a:rPr lang="en-US" dirty="0" err="1" smtClean="0"/>
              <a:t>nonpreemptable</a:t>
            </a:r>
            <a:r>
              <a:rPr lang="en-US" dirty="0" smtClean="0"/>
              <a:t> section, and continues to execute.</a:t>
            </a:r>
          </a:p>
          <a:p>
            <a:r>
              <a:rPr lang="en-US" b="1" dirty="0" smtClean="0"/>
              <a:t>3. At time 2, the scheduler finds </a:t>
            </a:r>
            <a:r>
              <a:rPr lang="en-US" b="1" i="1" dirty="0" smtClean="0"/>
              <a:t>J1,1 and J2,1 unblocked and moves them to the ready </a:t>
            </a:r>
            <a:r>
              <a:rPr lang="en-US" dirty="0" smtClean="0"/>
              <a:t>queue. The total time spent by the scheduler is 0.17. Hence, </a:t>
            </a:r>
            <a:r>
              <a:rPr lang="en-US" i="1" dirty="0" smtClean="0"/>
              <a:t>J1,1 begins to execute at </a:t>
            </a:r>
            <a:r>
              <a:rPr lang="en-US" dirty="0" smtClean="0"/>
              <a:t>time 2.17.</a:t>
            </a:r>
          </a:p>
          <a:p>
            <a:r>
              <a:rPr lang="en-US" b="1" dirty="0" smtClean="0"/>
              <a:t>4. At time 3, the scheduler finds no job in the pending queue. </a:t>
            </a:r>
            <a:r>
              <a:rPr lang="en-US" b="1" i="1" dirty="0" smtClean="0"/>
              <a:t>J1,1 continues to execute after </a:t>
            </a:r>
            <a:r>
              <a:rPr lang="en-US" dirty="0" smtClean="0"/>
              <a:t>the scheduler completes servicing the clock interrupt. Upon the completion of </a:t>
            </a:r>
            <a:r>
              <a:rPr lang="en-US" i="1" dirty="0" smtClean="0"/>
              <a:t>J1,1, the </a:t>
            </a:r>
            <a:r>
              <a:rPr lang="en-US" dirty="0" smtClean="0"/>
              <a:t>next job </a:t>
            </a:r>
            <a:r>
              <a:rPr lang="en-US" i="1" dirty="0" smtClean="0"/>
              <a:t>J2,1 in the ready queue executes.</a:t>
            </a:r>
          </a:p>
          <a:p>
            <a:r>
              <a:rPr lang="en-US" b="1" dirty="0" smtClean="0"/>
              <a:t>5. At time 4, the scheduler again finds no job in the pending queue. </a:t>
            </a:r>
            <a:r>
              <a:rPr lang="en-US" b="1" i="1" dirty="0" smtClean="0"/>
              <a:t>J2,1 continues to </a:t>
            </a:r>
            <a:r>
              <a:rPr lang="en-US" dirty="0" smtClean="0"/>
              <a:t>execute.</a:t>
            </a:r>
          </a:p>
          <a:p>
            <a:r>
              <a:rPr lang="en-US" b="1" dirty="0" smtClean="0"/>
              <a:t>6. At time 5, </a:t>
            </a:r>
            <a:r>
              <a:rPr lang="en-US" b="1" i="1" dirty="0" smtClean="0"/>
              <a:t>J2,1 is still not complete. The scheduler finds J1,2 in the pending queue. (The </a:t>
            </a:r>
            <a:r>
              <a:rPr lang="en-US" dirty="0" smtClean="0"/>
              <a:t>job was released at time 4.1.) It moves </a:t>
            </a:r>
            <a:r>
              <a:rPr lang="en-US" i="1" dirty="0" smtClean="0"/>
              <a:t>J1,2 to the ready queue and places it ahead of J2,1. Consequently, when the scheduler completes at time 5.11, J1,2 begins to execute.</a:t>
            </a:r>
          </a:p>
          <a:p>
            <a:r>
              <a:rPr lang="en-US" b="1" dirty="0" smtClean="0"/>
              <a:t>7. At time 6, the scheduler finds </a:t>
            </a:r>
            <a:r>
              <a:rPr lang="en-US" b="1" i="1" dirty="0" smtClean="0"/>
              <a:t>J2,2 in the pending queue, moves the job to the ready </a:t>
            </a:r>
            <a:r>
              <a:rPr lang="en-US" dirty="0" smtClean="0"/>
              <a:t>queue, and places the job after </a:t>
            </a:r>
            <a:r>
              <a:rPr lang="en-US" i="1" dirty="0" smtClean="0"/>
              <a:t>J1,2 and J2,1. At time 6.11, J1,2 executes. The job completes </a:t>
            </a:r>
            <a:r>
              <a:rPr lang="en-US" dirty="0" smtClean="0"/>
              <a:t>at 6.22. </a:t>
            </a:r>
            <a:r>
              <a:rPr lang="en-US" i="1" dirty="0" smtClean="0"/>
              <a:t>J2,1 resumes and subsequently completes at time 6.29. Then, J2,1 begins </a:t>
            </a:r>
            <a:r>
              <a:rPr lang="en-US" dirty="0" smtClean="0"/>
              <a:t>to execute and so 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2209800"/>
          </a:xfrm>
        </p:spPr>
        <p:txBody>
          <a:bodyPr>
            <a:normAutofit fontScale="90000"/>
          </a:bodyPr>
          <a:lstStyle/>
          <a:p>
            <a:r>
              <a:rPr lang="en-US" sz="2000" dirty="0" smtClean="0"/>
              <a:t>When the relative deadline of every task is proportional to its period The RM and Dm algorithms are identical when the relative deadline are arbitrary the DM algorithm performs better in the sense that DM algorithm can sometimes produce a feasible schedule when RM fails while the RM fails always when DM fails.</a:t>
            </a:r>
            <a:br>
              <a:rPr lang="en-US" sz="2000" dirty="0" smtClean="0"/>
            </a:br>
            <a:r>
              <a:rPr lang="en-US" sz="2000" dirty="0" smtClean="0"/>
              <a:t>The  example is shown below for the three task which ahs feasible DM schedule  but not RM</a:t>
            </a:r>
            <a:endParaRPr lang="en-US" sz="2000"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0" y="2163129"/>
            <a:ext cx="9144000" cy="460819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priority scheduling</a:t>
            </a:r>
            <a:endParaRPr lang="en-US" dirty="0"/>
          </a:p>
        </p:txBody>
      </p:sp>
      <p:sp>
        <p:nvSpPr>
          <p:cNvPr id="3" name="Content Placeholder 2"/>
          <p:cNvSpPr>
            <a:spLocks noGrp="1"/>
          </p:cNvSpPr>
          <p:nvPr>
            <p:ph idx="1"/>
          </p:nvPr>
        </p:nvSpPr>
        <p:spPr/>
        <p:txBody>
          <a:bodyPr/>
          <a:lstStyle/>
          <a:p>
            <a:r>
              <a:rPr lang="en-US" dirty="0" smtClean="0"/>
              <a:t>EDF</a:t>
            </a:r>
          </a:p>
          <a:p>
            <a:r>
              <a:rPr lang="en-US" dirty="0" smtClean="0"/>
              <a:t>LST</a:t>
            </a:r>
          </a:p>
          <a:p>
            <a:r>
              <a:rPr lang="en-US" dirty="0" smtClean="0"/>
              <a:t>FIFO</a:t>
            </a:r>
          </a:p>
          <a:p>
            <a:r>
              <a:rPr lang="en-US" dirty="0" smtClean="0"/>
              <a:t>LIFO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EDF Scheduling of T1(2,0.9),T2(5,2.3)</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0" y="1447800"/>
            <a:ext cx="7848550" cy="3142456"/>
          </a:xfrm>
          <a:prstGeom prst="rect">
            <a:avLst/>
          </a:prstGeom>
          <a:noFill/>
          <a:ln w="9525">
            <a:noFill/>
            <a:miter lim="800000"/>
            <a:headEnd/>
            <a:tailEnd/>
          </a:ln>
        </p:spPr>
      </p:pic>
      <p:sp>
        <p:nvSpPr>
          <p:cNvPr id="4" name="TextBox 3"/>
          <p:cNvSpPr txBox="1"/>
          <p:nvPr/>
        </p:nvSpPr>
        <p:spPr>
          <a:xfrm>
            <a:off x="609600" y="5181601"/>
            <a:ext cx="8001000" cy="1219199"/>
          </a:xfrm>
          <a:prstGeom prst="rect">
            <a:avLst/>
          </a:prstGeom>
          <a:noFill/>
        </p:spPr>
        <p:txBody>
          <a:bodyPr wrap="square" rtlCol="0">
            <a:spAutoFit/>
          </a:bodyPr>
          <a:lstStyle/>
          <a:p>
            <a:r>
              <a:rPr lang="en-US" dirty="0" smtClean="0"/>
              <a:t>Till time 0 to  4, T1 has the highest priority, at time 4 T2 has higher </a:t>
            </a:r>
            <a:r>
              <a:rPr lang="en-US" dirty="0" err="1" smtClean="0"/>
              <a:t>prority</a:t>
            </a:r>
            <a:r>
              <a:rPr lang="en-US" dirty="0" smtClean="0"/>
              <a:t> than T1,when job j2,2 is completed T2 again has lower priority.</a:t>
            </a:r>
          </a:p>
          <a:p>
            <a:r>
              <a:rPr lang="en-US" dirty="0" smtClean="0"/>
              <a:t>EDF there fore is Task level dynamic priority and job level fixed priority </a:t>
            </a:r>
            <a:r>
              <a:rPr lang="en-US" dirty="0" err="1" smtClean="0"/>
              <a:t>algorithm.because</a:t>
            </a:r>
            <a:r>
              <a:rPr lang="en-US" dirty="0" smtClean="0"/>
              <a:t> once the job is placed in job queue it cannot change.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487362"/>
          </a:xfrm>
        </p:spPr>
        <p:txBody>
          <a:bodyPr>
            <a:noAutofit/>
          </a:bodyPr>
          <a:lstStyle/>
          <a:p>
            <a:r>
              <a:rPr lang="en-US" sz="1400" dirty="0" smtClean="0"/>
              <a:t>FIGURE 6–5 Unpredictability and instability of the EDF algorithm. (a) An EDF schedule of </a:t>
            </a:r>
            <a:r>
              <a:rPr lang="en-US" sz="1400" i="1" dirty="0" smtClean="0"/>
              <a:t>T1 = (2, 1) and</a:t>
            </a:r>
            <a:br>
              <a:rPr lang="en-US" sz="1400" i="1" dirty="0" smtClean="0"/>
            </a:br>
            <a:r>
              <a:rPr lang="en-US" sz="1400" i="1" dirty="0" smtClean="0"/>
              <a:t>T2 = (5, 3) with U = 1.1. (b) An EDF schedule of T1 = (2, 0.8) and T2 = (5, 3.5) with U = 1.1. (c) An EDF</a:t>
            </a:r>
            <a:br>
              <a:rPr lang="en-US" sz="1400" i="1" dirty="0" smtClean="0"/>
            </a:br>
            <a:r>
              <a:rPr lang="en-US" sz="1400" dirty="0" smtClean="0"/>
              <a:t>schedule of </a:t>
            </a:r>
            <a:r>
              <a:rPr lang="en-US" sz="1400" i="1" dirty="0" smtClean="0"/>
              <a:t>T1 = (2, 0.8) and T2 = (5, 4.0) with U = 1.2.</a:t>
            </a:r>
            <a:endParaRPr lang="en-US" sz="14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143000" y="838200"/>
            <a:ext cx="6858000" cy="573301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685800"/>
          </a:xfrm>
        </p:spPr>
        <p:txBody>
          <a:bodyPr>
            <a:normAutofit/>
          </a:bodyPr>
          <a:lstStyle/>
          <a:p>
            <a:r>
              <a:rPr lang="en-US" sz="3600" b="1" dirty="0" smtClean="0"/>
              <a:t>MAXIMUM SCHEDULABLE UTILIZATION</a:t>
            </a:r>
            <a:endParaRPr lang="en-US" sz="3600" dirty="0"/>
          </a:p>
        </p:txBody>
      </p:sp>
      <p:sp>
        <p:nvSpPr>
          <p:cNvPr id="3" name="Content Placeholder 2"/>
          <p:cNvSpPr>
            <a:spLocks noGrp="1"/>
          </p:cNvSpPr>
          <p:nvPr>
            <p:ph idx="1"/>
          </p:nvPr>
        </p:nvSpPr>
        <p:spPr>
          <a:xfrm>
            <a:off x="304800" y="762000"/>
            <a:ext cx="8610600" cy="4800600"/>
          </a:xfrm>
        </p:spPr>
        <p:txBody>
          <a:bodyPr>
            <a:normAutofit/>
          </a:bodyPr>
          <a:lstStyle/>
          <a:p>
            <a:pPr>
              <a:buNone/>
            </a:pPr>
            <a:r>
              <a:rPr lang="en-US" dirty="0" smtClean="0"/>
              <a:t>we say that a system is </a:t>
            </a:r>
            <a:r>
              <a:rPr lang="en-US" i="1" dirty="0" smtClean="0"/>
              <a:t>schedulable by an algorithm if the algorithm always produces </a:t>
            </a:r>
            <a:r>
              <a:rPr lang="en-US" dirty="0" smtClean="0"/>
              <a:t>a feasible schedule of the system. A system is schedulable (and </a:t>
            </a:r>
            <a:r>
              <a:rPr lang="en-US" i="1" dirty="0" smtClean="0"/>
              <a:t>feasible) if it is schedulable </a:t>
            </a:r>
            <a:r>
              <a:rPr lang="en-US" dirty="0" smtClean="0"/>
              <a:t>by some algorithm, that is, feasible schedules of the system exist. We now ask how large the total utilization of a system can be in order for the system to be surely schedulable.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solidFill>
                  <a:schemeClr val="tx2"/>
                </a:solidFill>
              </a:rPr>
              <a:t>Schedulable Utilizations of the EDF Algorithm</a:t>
            </a:r>
            <a:endParaRPr lang="en-US" dirty="0">
              <a:solidFill>
                <a:schemeClr val="tx2"/>
              </a:solidFill>
            </a:endParaRPr>
          </a:p>
        </p:txBody>
      </p:sp>
      <p:sp>
        <p:nvSpPr>
          <p:cNvPr id="3" name="Content Placeholder 2"/>
          <p:cNvSpPr>
            <a:spLocks noGrp="1"/>
          </p:cNvSpPr>
          <p:nvPr>
            <p:ph idx="1"/>
          </p:nvPr>
        </p:nvSpPr>
        <p:spPr>
          <a:xfrm>
            <a:off x="533400" y="2133600"/>
            <a:ext cx="8229600" cy="2895600"/>
          </a:xfrm>
        </p:spPr>
        <p:txBody>
          <a:bodyPr/>
          <a:lstStyle/>
          <a:p>
            <a:r>
              <a:rPr lang="en-US" dirty="0" smtClean="0"/>
              <a:t>A system </a:t>
            </a:r>
            <a:r>
              <a:rPr lang="en-US" i="1" dirty="0" smtClean="0"/>
              <a:t>T of independent, </a:t>
            </a:r>
            <a:r>
              <a:rPr lang="en-US" i="1" dirty="0" err="1" smtClean="0"/>
              <a:t>preemptable</a:t>
            </a:r>
            <a:r>
              <a:rPr lang="en-US" i="1" dirty="0" smtClean="0"/>
              <a:t> tasks with relative deadlines </a:t>
            </a:r>
            <a:r>
              <a:rPr lang="en-US" dirty="0" smtClean="0"/>
              <a:t>equal to their  respective periods can be feasibly scheduled on one processor if and only if its total utilization is equal to or less than 1.</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1217</TotalTime>
  <Words>1972</Words>
  <Application>Microsoft Office PowerPoint</Application>
  <PresentationFormat>On-screen Show (4:3)</PresentationFormat>
  <Paragraphs>111</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Equation</vt:lpstr>
      <vt:lpstr>RM ALGORITHM</vt:lpstr>
      <vt:lpstr>RM scheduling for T1(2,0.9) and T2(5,2.3)</vt:lpstr>
      <vt:lpstr>Deadline Monotonic Algorithm for T1 (50,50,25,100)  T2  (0,62.5,10,20) T3  0,125,25,50)</vt:lpstr>
      <vt:lpstr>When the relative deadline of every task is proportional to its period The RM and Dm algorithms are identical when the relative deadline are arbitrary the DM algorithm performs better in the sense that DM algorithm can sometimes produce a feasible schedule when RM fails while the RM fails always when DM fails. The  example is shown below for the three task which ahs feasible DM schedule  but not RM</vt:lpstr>
      <vt:lpstr>Dynamic priority scheduling</vt:lpstr>
      <vt:lpstr>EDF Scheduling of T1(2,0.9),T2(5,2.3)</vt:lpstr>
      <vt:lpstr>FIGURE 6–5 Unpredictability and instability of the EDF algorithm. (a) An EDF schedule of T1 = (2, 1) and T2 = (5, 3) with U = 1.1. (b) An EDF schedule of T1 = (2, 0.8) and T2 = (5, 3.5) with U = 1.1. (c) An EDF schedule of T1 = (2, 0.8) and T2 = (5, 4.0) with U = 1.2.</vt:lpstr>
      <vt:lpstr>MAXIMUM SCHEDULABLE UTILIZATION</vt:lpstr>
      <vt:lpstr>Schedulable Utilizations of the EDF Algorithm</vt:lpstr>
      <vt:lpstr>Schedulability Test for the EDF Algorithm</vt:lpstr>
      <vt:lpstr>To determine whether the given system of n independent periodic tasks surely meets all the deadlines when scheduled according to the preemptive EDF algorithm on one processor, we  check whether the inequality n is satisfied.</vt:lpstr>
      <vt:lpstr>Schedulable Utilization of the RM Algorithm for Tasks with Di = pi</vt:lpstr>
      <vt:lpstr>URM(n) = n(21/n − 1)</vt:lpstr>
      <vt:lpstr>Time Demand Analysis</vt:lpstr>
      <vt:lpstr>Slide 15</vt:lpstr>
      <vt:lpstr>Slide 16</vt:lpstr>
      <vt:lpstr>Slide 17</vt:lpstr>
      <vt:lpstr>Slide 18</vt:lpstr>
      <vt:lpstr>Slide 19</vt:lpstr>
      <vt:lpstr>Slide 20</vt:lpstr>
      <vt:lpstr>Slide 21</vt:lpstr>
      <vt:lpstr>Slide 22</vt:lpstr>
      <vt:lpstr>Slide 23</vt:lpstr>
      <vt:lpstr>Slide 24</vt:lpstr>
      <vt:lpstr>PRACTICAL FACTORS </vt:lpstr>
      <vt:lpstr>Blocking and priority inversion.</vt:lpstr>
      <vt:lpstr> Nonpreemptability/ Blocking Time Due to Nonpreemptivity  </vt:lpstr>
      <vt:lpstr>Effect of blocking on schedulability</vt:lpstr>
      <vt:lpstr>Self-Suspension </vt:lpstr>
      <vt:lpstr>Context Switches </vt:lpstr>
      <vt:lpstr>Limited-Priority Levels </vt:lpstr>
      <vt:lpstr> Tick Scheduling </vt:lpstr>
      <vt:lpstr>Tick scheduling</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 ALGORITHM</dc:title>
  <dc:creator>Raj</dc:creator>
  <cp:lastModifiedBy>Raj</cp:lastModifiedBy>
  <cp:revision>39</cp:revision>
  <dcterms:created xsi:type="dcterms:W3CDTF">2014-11-13T01:45:52Z</dcterms:created>
  <dcterms:modified xsi:type="dcterms:W3CDTF">2014-11-17T08:26:52Z</dcterms:modified>
</cp:coreProperties>
</file>