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0" r:id="rId3"/>
    <p:sldId id="263" r:id="rId4"/>
    <p:sldId id="264" r:id="rId5"/>
    <p:sldId id="256" r:id="rId6"/>
    <p:sldId id="262" r:id="rId7"/>
    <p:sldId id="265" r:id="rId8"/>
    <p:sldId id="266" r:id="rId9"/>
    <p:sldId id="267" r:id="rId10"/>
    <p:sldId id="268" r:id="rId11"/>
    <p:sldId id="261"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EB3F0-F53B-453F-996D-82748A868448}"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EB3F0-F53B-453F-996D-82748A868448}"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EB3F0-F53B-453F-996D-82748A868448}"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EB3F0-F53B-453F-996D-82748A868448}"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EB3F0-F53B-453F-996D-82748A868448}"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EB3F0-F53B-453F-996D-82748A868448}"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EB3F0-F53B-453F-996D-82748A868448}" type="datetimeFigureOut">
              <a:rPr lang="en-US" smtClean="0"/>
              <a:t>12/14/2014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EB3F0-F53B-453F-996D-82748A868448}" type="datetimeFigureOut">
              <a:rPr lang="en-US" smtClean="0"/>
              <a:t>12/14/2014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EB3F0-F53B-453F-996D-82748A868448}" type="datetimeFigureOut">
              <a:rPr lang="en-US" smtClean="0"/>
              <a:t>12/14/2014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EB3F0-F53B-453F-996D-82748A868448}"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EB3F0-F53B-453F-996D-82748A868448}"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37C73-3A6B-4940-9B42-CF4885E178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EB3F0-F53B-453F-996D-82748A868448}" type="datetimeFigureOut">
              <a:rPr lang="en-US" smtClean="0"/>
              <a:t>12/14/2014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37C73-3A6B-4940-9B42-CF4885E178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5867400"/>
          </a:xfrm>
        </p:spPr>
        <p:txBody>
          <a:bodyPr>
            <a:normAutofit fontScale="92500" lnSpcReduction="10000"/>
          </a:bodyPr>
          <a:lstStyle/>
          <a:p>
            <a:r>
              <a:rPr lang="en-US" dirty="0" smtClean="0"/>
              <a:t>Simple uniform size  bin packing problem </a:t>
            </a:r>
            <a:r>
              <a:rPr lang="en-US" dirty="0" err="1" smtClean="0"/>
              <a:t>eg,Using</a:t>
            </a:r>
            <a:r>
              <a:rPr lang="en-US" dirty="0" smtClean="0"/>
              <a:t> Densities of </a:t>
            </a:r>
            <a:r>
              <a:rPr lang="en-US" dirty="0" err="1" smtClean="0"/>
              <a:t>task,partioninig</a:t>
            </a:r>
            <a:r>
              <a:rPr lang="en-US" dirty="0" smtClean="0"/>
              <a:t> rate monotonically,</a:t>
            </a:r>
          </a:p>
          <a:p>
            <a:r>
              <a:rPr lang="en-US" dirty="0" smtClean="0"/>
              <a:t>Heuristic algorithm such as First Fit algorithm task are assigned one by one in turn in arbitrary </a:t>
            </a:r>
            <a:r>
              <a:rPr lang="en-US" dirty="0" err="1" smtClean="0"/>
              <a:t>order.the</a:t>
            </a:r>
            <a:r>
              <a:rPr lang="en-US" dirty="0" smtClean="0"/>
              <a:t> first task is assigned to processor P1.after some task i-1 task is assigned the </a:t>
            </a:r>
            <a:r>
              <a:rPr lang="en-US" dirty="0" err="1" smtClean="0"/>
              <a:t>ith</a:t>
            </a:r>
            <a:r>
              <a:rPr lang="en-US" dirty="0" smtClean="0"/>
              <a:t> task is assigned to processor </a:t>
            </a:r>
            <a:r>
              <a:rPr lang="en-US" dirty="0" err="1" smtClean="0"/>
              <a:t>Pkif</a:t>
            </a:r>
            <a:r>
              <a:rPr lang="en-US" dirty="0" smtClean="0"/>
              <a:t> total utilization of Ti and task already assigned to </a:t>
            </a:r>
            <a:r>
              <a:rPr lang="en-US" dirty="0" err="1" smtClean="0"/>
              <a:t>Pk</a:t>
            </a:r>
            <a:r>
              <a:rPr lang="en-US" dirty="0" smtClean="0"/>
              <a:t> is equal to or less than U~.</a:t>
            </a:r>
          </a:p>
          <a:p>
            <a:r>
              <a:rPr lang="en-US" dirty="0" smtClean="0"/>
              <a:t>Other algorithm is </a:t>
            </a:r>
            <a:r>
              <a:rPr lang="en-US" dirty="0" err="1" smtClean="0"/>
              <a:t>varible</a:t>
            </a:r>
            <a:r>
              <a:rPr lang="en-US" dirty="0" smtClean="0"/>
              <a:t> size bin packing </a:t>
            </a:r>
            <a:r>
              <a:rPr lang="en-US" dirty="0" err="1" smtClean="0"/>
              <a:t>formulation:Rate</a:t>
            </a:r>
            <a:r>
              <a:rPr lang="en-US" dirty="0" smtClean="0"/>
              <a:t> </a:t>
            </a:r>
            <a:r>
              <a:rPr lang="en-US" dirty="0" err="1" smtClean="0"/>
              <a:t>Mono.First</a:t>
            </a:r>
            <a:r>
              <a:rPr lang="en-US" dirty="0" smtClean="0"/>
              <a:t> Fit RMFF and RMST Rate </a:t>
            </a:r>
            <a:r>
              <a:rPr lang="en-US" dirty="0" err="1" smtClean="0"/>
              <a:t>Mono.Small</a:t>
            </a:r>
            <a:r>
              <a:rPr lang="en-US" dirty="0" smtClean="0"/>
              <a:t> </a:t>
            </a:r>
            <a:r>
              <a:rPr lang="en-US" dirty="0" err="1" smtClean="0"/>
              <a:t>task,RMGT</a:t>
            </a:r>
            <a:r>
              <a:rPr lang="en-US" dirty="0" smtClean="0"/>
              <a:t>( rate </a:t>
            </a:r>
            <a:r>
              <a:rPr lang="en-US" dirty="0" err="1" smtClean="0"/>
              <a:t>Mono.general</a:t>
            </a:r>
            <a:r>
              <a:rPr lang="en-US" dirty="0" smtClean="0"/>
              <a:t> task)</a:t>
            </a:r>
          </a:p>
          <a:p>
            <a:endParaRPr lang="en-US" dirty="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r>
              <a:rPr lang="en-US" sz="2800" dirty="0" smtClean="0"/>
              <a:t>Multi processor priority ceiling  protocol and Blocking time due to resource contention</a:t>
            </a:r>
            <a:endParaRPr lang="en-US" sz="2800" dirty="0"/>
          </a:p>
        </p:txBody>
      </p:sp>
      <p:pic>
        <p:nvPicPr>
          <p:cNvPr id="4098" name="Picture 2" descr="I:\DCIM\Camera\IMG_20141211_160751.jpg"/>
          <p:cNvPicPr>
            <a:picLocks noGrp="1" noChangeAspect="1" noChangeArrowheads="1"/>
          </p:cNvPicPr>
          <p:nvPr>
            <p:ph idx="1"/>
          </p:nvPr>
        </p:nvPicPr>
        <p:blipFill>
          <a:blip r:embed="rId2" cstate="print"/>
          <a:srcRect t="14405" b="3096"/>
          <a:stretch>
            <a:fillRect/>
          </a:stretch>
        </p:blipFill>
        <p:spPr bwMode="auto">
          <a:xfrm>
            <a:off x="1143000" y="1143000"/>
            <a:ext cx="6477000" cy="553205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noAutofit/>
          </a:bodyPr>
          <a:lstStyle/>
          <a:p>
            <a:r>
              <a:rPr lang="en-US" sz="3600" dirty="0" smtClean="0">
                <a:solidFill>
                  <a:srgbClr val="C00000"/>
                </a:solidFill>
              </a:rPr>
              <a:t>Elements of scheduling algorithm for end to end periodic task.</a:t>
            </a:r>
            <a:endParaRPr lang="en-US" sz="3600" dirty="0">
              <a:solidFill>
                <a:srgbClr val="C00000"/>
              </a:solidFill>
            </a:endParaRPr>
          </a:p>
        </p:txBody>
      </p:sp>
      <p:sp>
        <p:nvSpPr>
          <p:cNvPr id="3" name="Content Placeholder 2"/>
          <p:cNvSpPr>
            <a:spLocks noGrp="1"/>
          </p:cNvSpPr>
          <p:nvPr>
            <p:ph idx="1"/>
          </p:nvPr>
        </p:nvSpPr>
        <p:spPr/>
        <p:txBody>
          <a:bodyPr/>
          <a:lstStyle/>
          <a:p>
            <a:r>
              <a:rPr lang="en-US" dirty="0" smtClean="0"/>
              <a:t>Two essential components of any end to end scheduling schemes are</a:t>
            </a:r>
          </a:p>
          <a:p>
            <a:r>
              <a:rPr lang="en-US" dirty="0" smtClean="0"/>
              <a:t>Protocols for synchronizing the execution of sibling subtask on different processors so that precedence constrained on subtask are </a:t>
            </a:r>
            <a:r>
              <a:rPr lang="en-US" dirty="0" err="1" smtClean="0"/>
              <a:t>mainted</a:t>
            </a:r>
            <a:r>
              <a:rPr lang="en-US" dirty="0" smtClean="0"/>
              <a:t>.</a:t>
            </a:r>
          </a:p>
          <a:p>
            <a:r>
              <a:rPr lang="en-US" dirty="0" smtClean="0"/>
              <a:t>Algorithm for scheduling subtask on each processor.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Interprocessor</a:t>
            </a:r>
            <a:r>
              <a:rPr lang="en-US" dirty="0" smtClean="0"/>
              <a:t> synchronization protocol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Greedy </a:t>
            </a:r>
            <a:r>
              <a:rPr lang="en-US" dirty="0" err="1" smtClean="0"/>
              <a:t>Synchroniztion</a:t>
            </a:r>
            <a:r>
              <a:rPr lang="en-US" dirty="0" smtClean="0"/>
              <a:t> protocol used in non real time systems </a:t>
            </a:r>
            <a:r>
              <a:rPr lang="en-US" dirty="0" err="1" smtClean="0"/>
              <a:t>eg</a:t>
            </a:r>
            <a:r>
              <a:rPr lang="en-US" dirty="0" smtClean="0"/>
              <a:t> </a:t>
            </a:r>
            <a:r>
              <a:rPr lang="en-US" dirty="0" err="1" smtClean="0"/>
              <a:t>vieo</a:t>
            </a:r>
            <a:r>
              <a:rPr lang="en-US" dirty="0" smtClean="0"/>
              <a:t> communication as soon as frame is compressed  transmission subtask over a network is made  </a:t>
            </a:r>
            <a:r>
              <a:rPr lang="en-US" dirty="0" err="1" smtClean="0"/>
              <a:t>ready.simple</a:t>
            </a:r>
            <a:r>
              <a:rPr lang="en-US" dirty="0" smtClean="0"/>
              <a:t> and </a:t>
            </a:r>
            <a:r>
              <a:rPr lang="en-US" dirty="0" err="1" smtClean="0"/>
              <a:t>doesnot</a:t>
            </a:r>
            <a:r>
              <a:rPr lang="en-US" dirty="0" smtClean="0"/>
              <a:t> require global clock </a:t>
            </a:r>
            <a:r>
              <a:rPr lang="en-US" dirty="0" err="1" smtClean="0"/>
              <a:t>synchronization.only</a:t>
            </a:r>
            <a:r>
              <a:rPr lang="en-US" dirty="0" smtClean="0"/>
              <a:t> global information required is uplink stream and downlink stream processor </a:t>
            </a:r>
            <a:r>
              <a:rPr lang="en-US" dirty="0" err="1" smtClean="0"/>
              <a:t>ideneties</a:t>
            </a:r>
            <a:r>
              <a:rPr lang="en-US" dirty="0" smtClean="0"/>
              <a:t>.</a:t>
            </a:r>
          </a:p>
          <a:p>
            <a:r>
              <a:rPr lang="en-US" dirty="0" smtClean="0"/>
              <a:t>Non Greedy :</a:t>
            </a:r>
            <a:r>
              <a:rPr lang="en-US" dirty="0" err="1" smtClean="0"/>
              <a:t>schedular</a:t>
            </a:r>
            <a:r>
              <a:rPr lang="en-US" dirty="0" smtClean="0"/>
              <a:t> may delay the </a:t>
            </a:r>
            <a:r>
              <a:rPr lang="en-US" dirty="0" err="1" smtClean="0"/>
              <a:t>relese</a:t>
            </a:r>
            <a:r>
              <a:rPr lang="en-US" dirty="0" smtClean="0"/>
              <a:t> of its sibling subtask even though  its immediate  predecessor has already completed.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End to End task in heterogeneous systems.</a:t>
            </a:r>
            <a:endParaRPr lang="en-US" dirty="0"/>
          </a:p>
        </p:txBody>
      </p:sp>
      <p:sp>
        <p:nvSpPr>
          <p:cNvPr id="3" name="Content Placeholder 2"/>
          <p:cNvSpPr>
            <a:spLocks noGrp="1"/>
          </p:cNvSpPr>
          <p:nvPr>
            <p:ph idx="1"/>
          </p:nvPr>
        </p:nvSpPr>
        <p:spPr/>
        <p:txBody>
          <a:bodyPr/>
          <a:lstStyle/>
          <a:p>
            <a:r>
              <a:rPr lang="en-US" dirty="0" smtClean="0"/>
              <a:t>All but the Simplest embedded system contains different types of </a:t>
            </a:r>
            <a:r>
              <a:rPr lang="en-US" dirty="0" err="1" smtClean="0"/>
              <a:t>processor,typically</a:t>
            </a:r>
            <a:r>
              <a:rPr lang="en-US" dirty="0" smtClean="0"/>
              <a:t> variety of approaches are used to schedule task on these processors.</a:t>
            </a:r>
          </a:p>
          <a:p>
            <a:r>
              <a:rPr lang="en-US" dirty="0" err="1" smtClean="0"/>
              <a:t>Schedular</a:t>
            </a:r>
            <a:r>
              <a:rPr lang="en-US" dirty="0" smtClean="0"/>
              <a:t> on every processor uses real time scheduling algorithm.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of Multiprocessor and Distributed Systems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Tightly Coupled processor…</a:t>
            </a:r>
          </a:p>
          <a:p>
            <a:pPr>
              <a:buNone/>
            </a:pPr>
            <a:r>
              <a:rPr lang="en-US" dirty="0"/>
              <a:t> </a:t>
            </a:r>
            <a:r>
              <a:rPr lang="en-US" dirty="0" smtClean="0"/>
              <a:t>  Centrally controlled scheduler /Dispatcher to keep global and information workload  cost low. processors works  coherently (Synchronized)</a:t>
            </a:r>
          </a:p>
          <a:p>
            <a:pPr>
              <a:buNone/>
            </a:pPr>
            <a:r>
              <a:rPr lang="en-US" dirty="0" smtClean="0"/>
              <a:t>Loosely Coupled:</a:t>
            </a:r>
          </a:p>
          <a:p>
            <a:pPr>
              <a:buNone/>
            </a:pPr>
            <a:r>
              <a:rPr lang="en-US" dirty="0" smtClean="0"/>
              <a:t>Used in Distributed systems and Costly to keep global status workload information </a:t>
            </a:r>
            <a:r>
              <a:rPr lang="en-US" dirty="0" err="1" smtClean="0"/>
              <a:t>schedular</a:t>
            </a:r>
            <a:r>
              <a:rPr lang="en-US" dirty="0" smtClean="0"/>
              <a:t> on different processor may make resource access control </a:t>
            </a:r>
            <a:r>
              <a:rPr lang="en-US" dirty="0" err="1" smtClean="0"/>
              <a:t>decesion</a:t>
            </a:r>
            <a:r>
              <a:rPr lang="en-US" dirty="0" smtClean="0"/>
              <a:t> independently hence may be incoherent.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Identical Vs </a:t>
            </a:r>
            <a:r>
              <a:rPr lang="en-US" dirty="0" err="1" smtClean="0"/>
              <a:t>Hetrogeneous</a:t>
            </a:r>
            <a:r>
              <a:rPr lang="en-US" dirty="0" smtClean="0"/>
              <a:t> processors</a:t>
            </a:r>
            <a:endParaRPr lang="en-US" dirty="0"/>
          </a:p>
        </p:txBody>
      </p:sp>
      <p:sp>
        <p:nvSpPr>
          <p:cNvPr id="3" name="Content Placeholder 2"/>
          <p:cNvSpPr>
            <a:spLocks noGrp="1"/>
          </p:cNvSpPr>
          <p:nvPr>
            <p:ph idx="1"/>
          </p:nvPr>
        </p:nvSpPr>
        <p:spPr/>
        <p:txBody>
          <a:bodyPr/>
          <a:lstStyle/>
          <a:p>
            <a:r>
              <a:rPr lang="en-US" dirty="0" smtClean="0"/>
              <a:t>Identical processors….jobs can be interchangeably allotted</a:t>
            </a:r>
          </a:p>
          <a:p>
            <a:r>
              <a:rPr lang="en-US" dirty="0" smtClean="0"/>
              <a:t>Heterogeneous processors: Not related to each other and functionally different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Jobs and task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Jobs/tasks may have precedence constraints in contrast to independent jobs which have their own release time and deadlines.</a:t>
            </a:r>
          </a:p>
          <a:p>
            <a:r>
              <a:rPr lang="en-US" dirty="0" smtClean="0"/>
              <a:t>A system function is often defined with set of related jobs and may have precedence constraints which task graph may be chain.</a:t>
            </a:r>
          </a:p>
          <a:p>
            <a:r>
              <a:rPr lang="en-US" dirty="0" smtClean="0"/>
              <a:t>Timing constraints of such task are imposed on the jobs at the two end of the task we call them </a:t>
            </a:r>
            <a:r>
              <a:rPr lang="en-US" dirty="0" err="1" smtClean="0"/>
              <a:t>ened</a:t>
            </a:r>
            <a:r>
              <a:rPr lang="en-US" dirty="0" smtClean="0"/>
              <a:t> to end release and </a:t>
            </a:r>
            <a:r>
              <a:rPr lang="en-US" dirty="0" err="1" smtClean="0"/>
              <a:t>deadline.A</a:t>
            </a:r>
            <a:r>
              <a:rPr lang="en-US" dirty="0" smtClean="0"/>
              <a:t> task that has an End to End </a:t>
            </a:r>
            <a:r>
              <a:rPr lang="en-US" dirty="0" err="1" smtClean="0"/>
              <a:t>releaase</a:t>
            </a:r>
            <a:r>
              <a:rPr lang="en-US" dirty="0" smtClean="0"/>
              <a:t> and dead line is and END to END task.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
            <a:ext cx="7772400" cy="838200"/>
          </a:xfrm>
        </p:spPr>
        <p:txBody>
          <a:bodyPr/>
          <a:lstStyle/>
          <a:p>
            <a:r>
              <a:rPr lang="en-US" dirty="0" smtClean="0"/>
              <a:t>Local and remote Resources</a:t>
            </a:r>
            <a:endParaRPr lang="en-US" dirty="0"/>
          </a:p>
        </p:txBody>
      </p:sp>
      <p:pic>
        <p:nvPicPr>
          <p:cNvPr id="2051" name="Picture 3" descr="I:\DCIM\Camera\IMG_20141211_160630.jpg"/>
          <p:cNvPicPr>
            <a:picLocks noChangeAspect="1" noChangeArrowheads="1"/>
          </p:cNvPicPr>
          <p:nvPr/>
        </p:nvPicPr>
        <p:blipFill>
          <a:blip r:embed="rId2" cstate="print"/>
          <a:srcRect l="10448" t="9328" b="2239"/>
          <a:stretch>
            <a:fillRect/>
          </a:stretch>
        </p:blipFill>
        <p:spPr bwMode="auto">
          <a:xfrm rot="5400000">
            <a:off x="1802765" y="1245235"/>
            <a:ext cx="4648200" cy="6120130"/>
          </a:xfrm>
          <a:prstGeom prst="rect">
            <a:avLst/>
          </a:prstGeom>
          <a:noFill/>
        </p:spPr>
      </p:pic>
      <p:sp>
        <p:nvSpPr>
          <p:cNvPr id="6" name="TextBox 5"/>
          <p:cNvSpPr txBox="1"/>
          <p:nvPr/>
        </p:nvSpPr>
        <p:spPr>
          <a:xfrm>
            <a:off x="304800" y="838200"/>
            <a:ext cx="7696200" cy="923330"/>
          </a:xfrm>
          <a:prstGeom prst="rect">
            <a:avLst/>
          </a:prstGeom>
          <a:noFill/>
        </p:spPr>
        <p:txBody>
          <a:bodyPr wrap="square" rtlCol="0">
            <a:spAutoFit/>
          </a:bodyPr>
          <a:lstStyle/>
          <a:p>
            <a:r>
              <a:rPr lang="en-US" dirty="0" smtClean="0"/>
              <a:t>J1  and J2 are local task to processor P1, where as J3 is Local to Processor P2.however J2 requires  global resource which is local to Processor p2 hence it </a:t>
            </a:r>
            <a:r>
              <a:rPr lang="en-US" dirty="0" err="1" smtClean="0"/>
              <a:t>acess</a:t>
            </a:r>
            <a:r>
              <a:rPr lang="en-US" dirty="0" smtClean="0"/>
              <a:t> it on behalf of P2.File server is global resource .</a:t>
            </a:r>
            <a:endParaRPr lang="en-US" dirty="0"/>
          </a:p>
        </p:txBody>
      </p:sp>
      <p:sp>
        <p:nvSpPr>
          <p:cNvPr id="7" name="Rectangle 6"/>
          <p:cNvSpPr/>
          <p:nvPr/>
        </p:nvSpPr>
        <p:spPr>
          <a:xfrm rot="21371625">
            <a:off x="3810000" y="46482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43600" y="5257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err="1" smtClean="0"/>
              <a:t>Interprocessor</a:t>
            </a:r>
            <a:r>
              <a:rPr lang="en-US" dirty="0" smtClean="0"/>
              <a:t> communication</a:t>
            </a:r>
            <a:endParaRPr lang="en-US" dirty="0"/>
          </a:p>
        </p:txBody>
      </p:sp>
      <p:pic>
        <p:nvPicPr>
          <p:cNvPr id="3075" name="Picture 3" descr="I:\DCIM\Camera\IMG_20141211_160708.jpg"/>
          <p:cNvPicPr>
            <a:picLocks noGrp="1" noChangeAspect="1" noChangeArrowheads="1"/>
          </p:cNvPicPr>
          <p:nvPr>
            <p:ph idx="1"/>
          </p:nvPr>
        </p:nvPicPr>
        <p:blipFill>
          <a:blip r:embed="rId2" cstate="print"/>
          <a:srcRect/>
          <a:stretch>
            <a:fillRect/>
          </a:stretch>
        </p:blipFill>
        <p:spPr bwMode="auto">
          <a:xfrm rot="5400000">
            <a:off x="1401568" y="990406"/>
            <a:ext cx="5532826" cy="513556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r>
              <a:rPr lang="en-US" dirty="0" smtClean="0">
                <a:solidFill>
                  <a:srgbClr val="C00000"/>
                </a:solidFill>
              </a:rPr>
              <a:t>Task assignment</a:t>
            </a:r>
            <a:endParaRPr lang="en-US" dirty="0">
              <a:solidFill>
                <a:srgbClr val="C00000"/>
              </a:solidFill>
            </a:endParaRPr>
          </a:p>
        </p:txBody>
      </p:sp>
      <p:sp>
        <p:nvSpPr>
          <p:cNvPr id="3" name="Content Placeholder 2"/>
          <p:cNvSpPr>
            <a:spLocks noGrp="1"/>
          </p:cNvSpPr>
          <p:nvPr>
            <p:ph idx="1"/>
          </p:nvPr>
        </p:nvSpPr>
        <p:spPr>
          <a:xfrm>
            <a:off x="152400" y="533400"/>
            <a:ext cx="8839200" cy="5943600"/>
          </a:xfrm>
        </p:spPr>
        <p:txBody>
          <a:bodyPr>
            <a:normAutofit/>
          </a:bodyPr>
          <a:lstStyle/>
          <a:p>
            <a:r>
              <a:rPr lang="en-US" dirty="0" smtClean="0"/>
              <a:t>Most current Hard real time systems are static, application system is partitioned in to </a:t>
            </a:r>
            <a:r>
              <a:rPr lang="en-US" dirty="0" err="1" smtClean="0"/>
              <a:t>modules,and</a:t>
            </a:r>
            <a:r>
              <a:rPr lang="en-US" dirty="0" smtClean="0"/>
              <a:t> modules are assigned and bound to processors. We call this step Task assignment. often Task assignment is done offline. how many processors of each type are Needed ,how the task should be partitioned, and on which processor each application module Executes. </a:t>
            </a:r>
          </a:p>
          <a:p>
            <a:r>
              <a:rPr lang="en-US" dirty="0" smtClean="0"/>
              <a:t>For online task assignment to decide where to execute(which processor) is the first step in acceptance test.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944562"/>
          </a:xfrm>
        </p:spPr>
        <p:txBody>
          <a:bodyPr>
            <a:normAutofit fontScale="90000"/>
          </a:bodyPr>
          <a:lstStyle/>
          <a:p>
            <a:r>
              <a:rPr lang="en-US" sz="2800" dirty="0" smtClean="0">
                <a:solidFill>
                  <a:srgbClr val="C00000"/>
                </a:solidFill>
              </a:rPr>
              <a:t>Task assignment based on execution time requirements.</a:t>
            </a:r>
            <a:br>
              <a:rPr lang="en-US" sz="2800" dirty="0" smtClean="0">
                <a:solidFill>
                  <a:srgbClr val="C00000"/>
                </a:solidFill>
              </a:rPr>
            </a:br>
            <a:r>
              <a:rPr lang="en-US" sz="2800" dirty="0" smtClean="0">
                <a:solidFill>
                  <a:srgbClr val="C00000"/>
                </a:solidFill>
              </a:rPr>
              <a:t>Simple Bin Packing Formulation.</a:t>
            </a:r>
            <a:endParaRPr lang="en-US" sz="2800" dirty="0">
              <a:solidFill>
                <a:srgbClr val="C00000"/>
              </a:solidFill>
            </a:endParaRPr>
          </a:p>
        </p:txBody>
      </p:sp>
      <p:sp>
        <p:nvSpPr>
          <p:cNvPr id="4" name="TextBox 3"/>
          <p:cNvSpPr txBox="1"/>
          <p:nvPr/>
        </p:nvSpPr>
        <p:spPr>
          <a:xfrm>
            <a:off x="0" y="990600"/>
            <a:ext cx="9144000" cy="5632311"/>
          </a:xfrm>
          <a:prstGeom prst="rect">
            <a:avLst/>
          </a:prstGeom>
          <a:noFill/>
        </p:spPr>
        <p:txBody>
          <a:bodyPr wrap="square" rtlCol="0">
            <a:spAutoFit/>
          </a:bodyPr>
          <a:lstStyle/>
          <a:p>
            <a:r>
              <a:rPr lang="en-US" sz="2400" dirty="0" smtClean="0"/>
              <a:t>We are  given the utilization of n periodic task, we are asked to </a:t>
            </a:r>
            <a:r>
              <a:rPr lang="en-US" sz="2400" dirty="0" err="1" smtClean="0"/>
              <a:t>partion</a:t>
            </a:r>
            <a:r>
              <a:rPr lang="en-US" sz="2400" dirty="0" smtClean="0"/>
              <a:t> the system in to modules in such away that the task in each </a:t>
            </a:r>
            <a:r>
              <a:rPr lang="en-US" sz="2400" dirty="0" err="1" smtClean="0"/>
              <a:t>mdule</a:t>
            </a:r>
            <a:r>
              <a:rPr lang="en-US" sz="2400" dirty="0" smtClean="0"/>
              <a:t> are schedulable by themselves in the processor according to </a:t>
            </a:r>
            <a:r>
              <a:rPr lang="en-US" sz="2400" dirty="0" err="1" smtClean="0"/>
              <a:t>uniprocessor</a:t>
            </a:r>
            <a:r>
              <a:rPr lang="en-US" sz="2400" dirty="0" smtClean="0"/>
              <a:t> scheduling algorithm of a given class. We say assignment requires m processors if it </a:t>
            </a:r>
            <a:r>
              <a:rPr lang="en-US" sz="2400" dirty="0" err="1" smtClean="0"/>
              <a:t>partitons</a:t>
            </a:r>
            <a:r>
              <a:rPr lang="en-US" sz="2400" dirty="0" smtClean="0"/>
              <a:t> the n task in to m module. The quality of task assignment is measured by the no of processor required  by the assignment.</a:t>
            </a:r>
          </a:p>
          <a:p>
            <a:r>
              <a:rPr lang="en-US" sz="2400" dirty="0" err="1" smtClean="0"/>
              <a:t>Eg</a:t>
            </a:r>
            <a:r>
              <a:rPr lang="en-US" sz="2400" dirty="0" smtClean="0"/>
              <a:t> we want to schedule n </a:t>
            </a:r>
            <a:r>
              <a:rPr lang="en-US" sz="2400" dirty="0" err="1" smtClean="0"/>
              <a:t>indepenent</a:t>
            </a:r>
            <a:r>
              <a:rPr lang="en-US" sz="2400" dirty="0" smtClean="0"/>
              <a:t> ,</a:t>
            </a:r>
            <a:r>
              <a:rPr lang="en-US" sz="2400" dirty="0" err="1" smtClean="0"/>
              <a:t>preemptable</a:t>
            </a:r>
            <a:r>
              <a:rPr lang="en-US" sz="2400" dirty="0" smtClean="0"/>
              <a:t> periodic </a:t>
            </a:r>
            <a:r>
              <a:rPr lang="en-US" sz="2400" dirty="0" err="1" smtClean="0"/>
              <a:t>task,according</a:t>
            </a:r>
            <a:r>
              <a:rPr lang="en-US" sz="2400" dirty="0" smtClean="0"/>
              <a:t> to EDF, the total utilization of all the tasks exceeds 1, so it is impossible to feasibly schedule them on one </a:t>
            </a:r>
            <a:r>
              <a:rPr lang="en-US" sz="2400" dirty="0" err="1" smtClean="0"/>
              <a:t>processor.to</a:t>
            </a:r>
            <a:r>
              <a:rPr lang="en-US" sz="2400" dirty="0" smtClean="0"/>
              <a:t> determine that how to partition the task so that they are schedulable on a minimum no of  </a:t>
            </a:r>
            <a:r>
              <a:rPr lang="en-US" sz="2400" dirty="0" err="1" smtClean="0"/>
              <a:t>processor.we</a:t>
            </a:r>
            <a:r>
              <a:rPr lang="en-US" sz="2400" dirty="0" smtClean="0"/>
              <a:t> know that the if the total utilization is  no greater than 1 it is </a:t>
            </a:r>
            <a:r>
              <a:rPr lang="en-US" sz="2400" dirty="0" err="1" smtClean="0"/>
              <a:t>schedulable.we</a:t>
            </a:r>
            <a:r>
              <a:rPr lang="en-US" sz="2400" dirty="0" smtClean="0"/>
              <a:t> may constrain the  total utilization of all task to be some value U~&lt;1 so tat spare capacity can be </a:t>
            </a:r>
            <a:r>
              <a:rPr lang="en-US" sz="2400" dirty="0" err="1" smtClean="0"/>
              <a:t>alloted</a:t>
            </a:r>
            <a:r>
              <a:rPr lang="en-US" sz="2400" dirty="0" smtClean="0"/>
              <a:t> to some </a:t>
            </a:r>
            <a:r>
              <a:rPr lang="en-US" sz="2400" dirty="0" err="1" smtClean="0"/>
              <a:t>aperiodic</a:t>
            </a:r>
            <a:r>
              <a:rPr lang="en-US" sz="2400" dirty="0" smtClean="0"/>
              <a:t> and sporadic job</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lnSpcReduction="10000"/>
          </a:bodyPr>
          <a:lstStyle/>
          <a:p>
            <a:r>
              <a:rPr lang="en-US" dirty="0" smtClean="0"/>
              <a:t>It is straightforward to formulate this task assignment problem as the simple Bin packing problem.</a:t>
            </a:r>
          </a:p>
          <a:p>
            <a:r>
              <a:rPr lang="en-US" dirty="0" smtClean="0"/>
              <a:t>The size of all the bins are U~ and size of the items to be packed in bins are </a:t>
            </a:r>
            <a:r>
              <a:rPr lang="en-US" dirty="0" err="1" smtClean="0"/>
              <a:t>Ui</a:t>
            </a:r>
            <a:r>
              <a:rPr lang="en-US" dirty="0" smtClean="0"/>
              <a:t>=</a:t>
            </a:r>
            <a:r>
              <a:rPr lang="en-US" dirty="0" err="1" smtClean="0"/>
              <a:t>i</a:t>
            </a:r>
            <a:r>
              <a:rPr lang="en-US" dirty="0" smtClean="0"/>
              <a:t>=1,2,…n.</a:t>
            </a:r>
          </a:p>
          <a:p>
            <a:r>
              <a:rPr lang="en-US" dirty="0" smtClean="0"/>
              <a:t>No of bins required to pack all the </a:t>
            </a:r>
            <a:r>
              <a:rPr lang="en-US" dirty="0" err="1" smtClean="0"/>
              <a:t>itmes</a:t>
            </a:r>
            <a:r>
              <a:rPr lang="en-US" dirty="0" smtClean="0"/>
              <a:t> are the no of processors and items that are packed in each bins are the task.  we can use optimal or suboptimal packing  algorithms,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829</Words>
  <Application>Microsoft Office PowerPoint</Application>
  <PresentationFormat>On-screen Show (4:3)</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Model of Multiprocessor and Distributed Systems</vt:lpstr>
      <vt:lpstr>Identical Vs Hetrogeneous processors</vt:lpstr>
      <vt:lpstr>End to End Jobs and task</vt:lpstr>
      <vt:lpstr>Local and remote Resources</vt:lpstr>
      <vt:lpstr>Interprocessor communication</vt:lpstr>
      <vt:lpstr>Task assignment</vt:lpstr>
      <vt:lpstr>Task assignment based on execution time requirements. Simple Bin Packing Formulation.</vt:lpstr>
      <vt:lpstr>Slide 9</vt:lpstr>
      <vt:lpstr>Slide 10</vt:lpstr>
      <vt:lpstr>Multi processor priority ceiling  protocol and Blocking time due to resource contention</vt:lpstr>
      <vt:lpstr>Elements of scheduling algorithm for end to end periodic task.</vt:lpstr>
      <vt:lpstr>Interprocessor synchronization protocol</vt:lpstr>
      <vt:lpstr>End to End task in heterogeneous systems.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dc:creator>
  <cp:lastModifiedBy>Raj</cp:lastModifiedBy>
  <cp:revision>16</cp:revision>
  <dcterms:created xsi:type="dcterms:W3CDTF">2014-12-14T10:09:19Z</dcterms:created>
  <dcterms:modified xsi:type="dcterms:W3CDTF">2014-12-14T12:52:40Z</dcterms:modified>
</cp:coreProperties>
</file>