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59" r:id="rId5"/>
    <p:sldId id="272" r:id="rId6"/>
    <p:sldId id="260" r:id="rId7"/>
    <p:sldId id="261" r:id="rId8"/>
    <p:sldId id="262" r:id="rId9"/>
    <p:sldId id="273" r:id="rId10"/>
    <p:sldId id="266" r:id="rId11"/>
    <p:sldId id="267" r:id="rId12"/>
    <p:sldId id="269" r:id="rId13"/>
    <p:sldId id="270" r:id="rId14"/>
    <p:sldId id="274" r:id="rId15"/>
    <p:sldId id="275" r:id="rId16"/>
    <p:sldId id="278" r:id="rId17"/>
    <p:sldId id="276" r:id="rId18"/>
    <p:sldId id="277" r:id="rId19"/>
    <p:sldId id="279" r:id="rId20"/>
    <p:sldId id="280" r:id="rId21"/>
    <p:sldId id="281" r:id="rId22"/>
    <p:sldId id="283" r:id="rId23"/>
    <p:sldId id="284"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AD388-3F65-4EE4-B054-E22E4408EE45}" type="datetimeFigureOut">
              <a:rPr lang="en-US" smtClean="0"/>
              <a:pPr/>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91EDB-D8D7-4AAF-8704-D1DE4B13AE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AD388-3F65-4EE4-B054-E22E4408EE45}" type="datetimeFigureOut">
              <a:rPr lang="en-US" smtClean="0"/>
              <a:pPr/>
              <a:t>12/10/2014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91EDB-D8D7-4AAF-8704-D1DE4B13AE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991600" cy="990601"/>
          </a:xfrm>
        </p:spPr>
        <p:txBody>
          <a:bodyPr>
            <a:normAutofit fontScale="90000"/>
          </a:bodyPr>
          <a:lstStyle/>
          <a:p>
            <a:r>
              <a:rPr lang="en-US" b="1" dirty="0">
                <a:solidFill>
                  <a:srgbClr val="FF0000"/>
                </a:solidFill>
              </a:rPr>
              <a:t>Resources and Resource</a:t>
            </a:r>
            <a:br>
              <a:rPr lang="en-US" b="1" dirty="0">
                <a:solidFill>
                  <a:srgbClr val="FF0000"/>
                </a:solidFill>
              </a:rPr>
            </a:br>
            <a:r>
              <a:rPr lang="en-US" b="1" dirty="0">
                <a:solidFill>
                  <a:srgbClr val="FF0000"/>
                </a:solidFill>
              </a:rPr>
              <a:t>Access Control</a:t>
            </a:r>
            <a:endParaRPr lang="en-US" dirty="0">
              <a:solidFill>
                <a:srgbClr val="FF0000"/>
              </a:solidFill>
            </a:endParaRPr>
          </a:p>
        </p:txBody>
      </p:sp>
      <p:sp>
        <p:nvSpPr>
          <p:cNvPr id="3" name="Subtitle 2"/>
          <p:cNvSpPr>
            <a:spLocks noGrp="1"/>
          </p:cNvSpPr>
          <p:nvPr>
            <p:ph type="subTitle" idx="1"/>
          </p:nvPr>
        </p:nvSpPr>
        <p:spPr>
          <a:xfrm>
            <a:off x="0" y="1600200"/>
            <a:ext cx="8915400" cy="5029200"/>
          </a:xfrm>
        </p:spPr>
        <p:txBody>
          <a:bodyPr>
            <a:normAutofit/>
          </a:bodyPr>
          <a:lstStyle/>
          <a:p>
            <a:r>
              <a:rPr lang="en-US" dirty="0">
                <a:solidFill>
                  <a:schemeClr val="tx2"/>
                </a:solidFill>
              </a:rPr>
              <a:t>how resource contention affects </a:t>
            </a:r>
            <a:r>
              <a:rPr lang="en-US" dirty="0" smtClean="0">
                <a:solidFill>
                  <a:schemeClr val="tx2"/>
                </a:solidFill>
              </a:rPr>
              <a:t>the execution </a:t>
            </a:r>
            <a:r>
              <a:rPr lang="en-US" dirty="0">
                <a:solidFill>
                  <a:schemeClr val="tx2"/>
                </a:solidFill>
              </a:rPr>
              <a:t>behavior and </a:t>
            </a:r>
            <a:r>
              <a:rPr lang="en-US" dirty="0" err="1">
                <a:solidFill>
                  <a:schemeClr val="tx2"/>
                </a:solidFill>
              </a:rPr>
              <a:t>schedulability</a:t>
            </a:r>
            <a:r>
              <a:rPr lang="en-US" dirty="0">
                <a:solidFill>
                  <a:schemeClr val="tx2"/>
                </a:solidFill>
              </a:rPr>
              <a:t> of jobs, how various resource access-control </a:t>
            </a:r>
            <a:r>
              <a:rPr lang="en-US" dirty="0" smtClean="0">
                <a:solidFill>
                  <a:schemeClr val="tx2"/>
                </a:solidFill>
              </a:rPr>
              <a:t>protocols work </a:t>
            </a:r>
            <a:r>
              <a:rPr lang="en-US" dirty="0">
                <a:solidFill>
                  <a:schemeClr val="tx2"/>
                </a:solidFill>
              </a:rPr>
              <a:t>to reduce the undesirable effect of resource contention, and how well these </a:t>
            </a:r>
            <a:r>
              <a:rPr lang="en-US" dirty="0" smtClean="0">
                <a:solidFill>
                  <a:schemeClr val="tx2"/>
                </a:solidFill>
              </a:rPr>
              <a:t>protocols succeed </a:t>
            </a:r>
            <a:r>
              <a:rPr lang="en-US" dirty="0">
                <a:solidFill>
                  <a:schemeClr val="tx2"/>
                </a:solidFill>
              </a:rPr>
              <a:t>in achieving this goal. We focus on priority-driven systems. Clock-driven systems </a:t>
            </a:r>
            <a:r>
              <a:rPr lang="en-US" dirty="0" smtClean="0">
                <a:solidFill>
                  <a:schemeClr val="tx2"/>
                </a:solidFill>
              </a:rPr>
              <a:t>do not </a:t>
            </a:r>
            <a:r>
              <a:rPr lang="en-US" dirty="0">
                <a:solidFill>
                  <a:schemeClr val="tx2"/>
                </a:solidFill>
              </a:rPr>
              <a:t>have these problems as we can avoid resource contention among jobs by scheduling </a:t>
            </a:r>
            <a:r>
              <a:rPr lang="en-US" dirty="0" smtClean="0">
                <a:solidFill>
                  <a:schemeClr val="tx2"/>
                </a:solidFill>
              </a:rPr>
              <a:t>them according </a:t>
            </a:r>
            <a:r>
              <a:rPr lang="en-US" dirty="0">
                <a:solidFill>
                  <a:schemeClr val="tx2"/>
                </a:solidFill>
              </a:rPr>
              <a:t>to a cyclic schedule that keeps jobs’ resource accesses serialized.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Rules of Priority inheritance Protocol</a:t>
            </a:r>
            <a:endParaRPr lang="en-US" dirty="0">
              <a:solidFill>
                <a:srgbClr val="FF0000"/>
              </a:solidFill>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33862" y="1752600"/>
            <a:ext cx="9177862"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609600" y="0"/>
            <a:ext cx="7010400" cy="7040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Priority ceiling Protocol</a:t>
            </a:r>
            <a:endParaRPr lang="en-US" dirty="0">
              <a:solidFill>
                <a:srgbClr val="FF0000"/>
              </a:solidFill>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0" y="1981200"/>
            <a:ext cx="8864418"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381000" y="137139"/>
            <a:ext cx="8305800" cy="67208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Differences between the Priority-Inheritance and Priority-Ceiling Protocols</a:t>
            </a:r>
            <a:br>
              <a:rPr lang="en-US" sz="3600" b="1" dirty="0" smtClean="0"/>
            </a:br>
            <a:endParaRPr lang="en-US" sz="3600" dirty="0"/>
          </a:p>
        </p:txBody>
      </p:sp>
      <p:sp>
        <p:nvSpPr>
          <p:cNvPr id="3" name="Content Placeholder 2"/>
          <p:cNvSpPr>
            <a:spLocks noGrp="1"/>
          </p:cNvSpPr>
          <p:nvPr>
            <p:ph idx="1"/>
          </p:nvPr>
        </p:nvSpPr>
        <p:spPr>
          <a:xfrm>
            <a:off x="304800" y="1371600"/>
            <a:ext cx="8534400" cy="5105400"/>
          </a:xfrm>
        </p:spPr>
        <p:txBody>
          <a:bodyPr>
            <a:normAutofit fontScale="92500" lnSpcReduction="10000"/>
          </a:bodyPr>
          <a:lstStyle/>
          <a:p>
            <a:r>
              <a:rPr lang="en-US" dirty="0" smtClean="0"/>
              <a:t>A fundamental difference between the priority-inheritance and priority-ceiling protocols is that the former is greedy while the latter is not. You recall that the allocation rule (i.e., rule 2) of the priority-inheritance protocol lets the requesting job have a resource whenever the resource is free. In contrast, according to the allocation rule of the priority-ceiling protocol, a job may be denied its requested resource even when the resource is free at the time. (This is what happens to </a:t>
            </a:r>
            <a:r>
              <a:rPr lang="en-US" i="1" dirty="0" smtClean="0"/>
              <a:t>J4 at time 3 in the above example.)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38200"/>
          </a:xfrm>
        </p:spPr>
        <p:txBody>
          <a:bodyPr/>
          <a:lstStyle/>
          <a:p>
            <a:r>
              <a:rPr lang="en-US" dirty="0" smtClean="0">
                <a:solidFill>
                  <a:srgbClr val="FF0000"/>
                </a:solidFill>
              </a:rPr>
              <a:t>Job blocking</a:t>
            </a:r>
            <a:endParaRPr lang="en-US"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94443" y="990600"/>
            <a:ext cx="7875769" cy="4318841"/>
          </a:xfrm>
          <a:prstGeom prst="rect">
            <a:avLst/>
          </a:prstGeom>
          <a:noFill/>
          <a:ln w="9525">
            <a:noFill/>
            <a:miter lim="800000"/>
            <a:headEnd/>
            <a:tailEnd/>
          </a:ln>
        </p:spPr>
      </p:pic>
      <p:cxnSp>
        <p:nvCxnSpPr>
          <p:cNvPr id="6" name="Straight Arrow Connector 5"/>
          <p:cNvCxnSpPr/>
          <p:nvPr/>
        </p:nvCxnSpPr>
        <p:spPr>
          <a:xfrm flipV="1">
            <a:off x="10058400" y="30480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57200" y="5410200"/>
            <a:ext cx="8305800" cy="1015663"/>
          </a:xfrm>
          <a:prstGeom prst="rect">
            <a:avLst/>
          </a:prstGeom>
        </p:spPr>
        <p:txBody>
          <a:bodyPr wrap="square">
            <a:spAutoFit/>
          </a:bodyPr>
          <a:lstStyle/>
          <a:p>
            <a:r>
              <a:rPr lang="en-US" sz="2000" dirty="0" smtClean="0">
                <a:solidFill>
                  <a:srgbClr val="FF0000"/>
                </a:solidFill>
              </a:rPr>
              <a:t>The requesting job </a:t>
            </a:r>
            <a:r>
              <a:rPr lang="en-US" sz="2000" i="1" dirty="0" smtClean="0">
                <a:solidFill>
                  <a:srgbClr val="FF0000"/>
                </a:solidFill>
              </a:rPr>
              <a:t>J is blocked by a lower-priority </a:t>
            </a:r>
            <a:r>
              <a:rPr lang="en-US" sz="2000" dirty="0" smtClean="0">
                <a:solidFill>
                  <a:srgbClr val="FF0000"/>
                </a:solidFill>
              </a:rPr>
              <a:t>job </a:t>
            </a:r>
            <a:r>
              <a:rPr lang="en-US" sz="2000" i="1" dirty="0" err="1" smtClean="0">
                <a:solidFill>
                  <a:srgbClr val="FF0000"/>
                </a:solidFill>
              </a:rPr>
              <a:t>Jl</a:t>
            </a:r>
            <a:r>
              <a:rPr lang="en-US" sz="2000" i="1" dirty="0" smtClean="0">
                <a:solidFill>
                  <a:srgbClr val="FF0000"/>
                </a:solidFill>
              </a:rPr>
              <a:t> when J requests a resource R that is free at the time. The reason is that </a:t>
            </a:r>
            <a:r>
              <a:rPr lang="en-US" sz="2000" i="1" dirty="0" err="1" smtClean="0">
                <a:solidFill>
                  <a:srgbClr val="FF0000"/>
                </a:solidFill>
              </a:rPr>
              <a:t>Jl</a:t>
            </a:r>
            <a:r>
              <a:rPr lang="en-US" sz="2000" i="1" dirty="0" smtClean="0">
                <a:solidFill>
                  <a:srgbClr val="FF0000"/>
                </a:solidFill>
              </a:rPr>
              <a:t> holds another </a:t>
            </a:r>
            <a:r>
              <a:rPr lang="en-US" sz="2000" dirty="0" smtClean="0">
                <a:solidFill>
                  <a:srgbClr val="FF0000"/>
                </a:solidFill>
              </a:rPr>
              <a:t>resource </a:t>
            </a:r>
            <a:r>
              <a:rPr lang="en-US" sz="2000" i="1" dirty="0" smtClean="0">
                <a:solidFill>
                  <a:srgbClr val="FF0000"/>
                </a:solidFill>
              </a:rPr>
              <a:t>X whose priority ceiling is equal to or higher than J ’s priority π(t).</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5592763"/>
          </a:xfrm>
        </p:spPr>
        <p:txBody>
          <a:bodyPr>
            <a:normAutofit/>
          </a:bodyPr>
          <a:lstStyle/>
          <a:p>
            <a:r>
              <a:rPr lang="en-US" dirty="0" smtClean="0"/>
              <a:t>There are three jobs: </a:t>
            </a:r>
            <a:r>
              <a:rPr lang="en-US" i="1" dirty="0" smtClean="0"/>
              <a:t>J1, J2, and J3 with priorities 1, 2, and 3, respectively. Their release times are 3.5, 1, and 0 </a:t>
            </a:r>
            <a:r>
              <a:rPr lang="en-US" dirty="0" smtClean="0"/>
              <a:t>and their critical sections are [</a:t>
            </a:r>
            <a:r>
              <a:rPr lang="en-US" i="1" dirty="0" smtClean="0"/>
              <a:t>Dotted; 1.5], [Black; 2 [Shaded; 0.7]], and [Shaded; 4.2 [Black; </a:t>
            </a:r>
            <a:r>
              <a:rPr lang="en-US" dirty="0" smtClean="0"/>
              <a:t>2.3]], respectively. In this schedule, the intervals  during which the jobs are in their critical sections are shown as the dotted box</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Avoidance of Deadlock using priority ceiling protocol</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828800"/>
            <a:ext cx="8600804" cy="4876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858962"/>
          </a:xfrm>
        </p:spPr>
        <p:txBody>
          <a:bodyPr>
            <a:noAutofit/>
          </a:bodyPr>
          <a:lstStyle/>
          <a:p>
            <a:r>
              <a:rPr lang="en-US" sz="2400" b="1" dirty="0" smtClean="0">
                <a:solidFill>
                  <a:srgbClr val="FF0000"/>
                </a:solidFill>
              </a:rPr>
              <a:t>Blocking Time</a:t>
            </a:r>
            <a:r>
              <a:rPr lang="en-US" sz="2000" dirty="0" smtClean="0"/>
              <a:t/>
            </a:r>
            <a:br>
              <a:rPr lang="en-US" sz="2000" dirty="0" smtClean="0"/>
            </a:br>
            <a:r>
              <a:rPr lang="en-US" sz="2000" dirty="0" smtClean="0"/>
              <a:t>We see that </a:t>
            </a:r>
            <a:r>
              <a:rPr lang="en-US" sz="2000" i="1" dirty="0" smtClean="0"/>
              <a:t>J1 can be directed blocked by J4 for 1 unit of time. The </a:t>
            </a:r>
            <a:r>
              <a:rPr lang="en-US" sz="2000" dirty="0" smtClean="0"/>
              <a:t>blocking time </a:t>
            </a:r>
            <a:r>
              <a:rPr lang="en-US" sz="2000" i="1" dirty="0" smtClean="0"/>
              <a:t>b1(</a:t>
            </a:r>
            <a:r>
              <a:rPr lang="en-US" sz="2000" i="1" dirty="0" err="1" smtClean="0"/>
              <a:t>rc</a:t>
            </a:r>
            <a:r>
              <a:rPr lang="en-US" sz="2000" i="1" dirty="0" smtClean="0"/>
              <a:t>) of J1 is clearly one. Although J2 and J3 do not require the resource</a:t>
            </a:r>
            <a:br>
              <a:rPr lang="en-US" sz="2000" i="1" dirty="0" smtClean="0"/>
            </a:br>
            <a:r>
              <a:rPr lang="en-US" sz="2000" i="1" dirty="0" smtClean="0"/>
              <a:t>Black, they can be priority-inheritance blocked by J4 since J4 can inherit priority π1. </a:t>
            </a:r>
            <a:r>
              <a:rPr lang="en-US" sz="2000" i="1" dirty="0" err="1" smtClean="0"/>
              <a:t>Hence,</a:t>
            </a:r>
            <a:r>
              <a:rPr lang="en-US" sz="2000" dirty="0" err="1" smtClean="0"/>
              <a:t>the</a:t>
            </a:r>
            <a:r>
              <a:rPr lang="en-US" sz="2000" dirty="0" smtClean="0"/>
              <a:t> blocking times </a:t>
            </a:r>
            <a:r>
              <a:rPr lang="en-US" sz="2000" i="1" dirty="0" smtClean="0"/>
              <a:t>b2(</a:t>
            </a:r>
            <a:r>
              <a:rPr lang="en-US" sz="2000" i="1" dirty="0" err="1" smtClean="0"/>
              <a:t>rc</a:t>
            </a:r>
            <a:r>
              <a:rPr lang="en-US" sz="2000" i="1" dirty="0" smtClean="0"/>
              <a:t>) and b3(</a:t>
            </a:r>
            <a:r>
              <a:rPr lang="en-US" sz="2000" i="1" dirty="0" err="1" smtClean="0"/>
              <a:t>rc</a:t>
            </a:r>
            <a:r>
              <a:rPr lang="en-US" sz="2000" i="1" dirty="0" smtClean="0"/>
              <a:t>) are also one.</a:t>
            </a:r>
            <a:endParaRPr lang="en-US" sz="20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371600" y="2209800"/>
            <a:ext cx="6400800" cy="424697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smtClean="0">
                <a:solidFill>
                  <a:srgbClr val="FF0000"/>
                </a:solidFill>
              </a:rPr>
              <a:t>Computation of blocking time</a:t>
            </a:r>
            <a:endParaRPr lang="en-US" dirty="0">
              <a:solidFill>
                <a:srgbClr val="FF0000"/>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762000" y="529629"/>
            <a:ext cx="7391400" cy="624154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Critical Section… Lock and Unlock</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2865" y="1600200"/>
            <a:ext cx="9051136"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715962"/>
          </a:xfrm>
        </p:spPr>
        <p:txBody>
          <a:bodyPr>
            <a:normAutofit/>
          </a:bodyPr>
          <a:lstStyle/>
          <a:p>
            <a:r>
              <a:rPr lang="en-US" sz="2400" b="1" dirty="0" smtClean="0">
                <a:solidFill>
                  <a:srgbClr val="FF0000"/>
                </a:solidFill>
              </a:rPr>
              <a:t>STACK-BASED, PRIORITY-CEILING (CEILING-PRIORITY) PROTOCOL</a:t>
            </a:r>
            <a:endParaRPr lang="en-US" sz="2400" dirty="0">
              <a:solidFill>
                <a:srgbClr val="FF0000"/>
              </a:solidFill>
            </a:endParaRPr>
          </a:p>
        </p:txBody>
      </p:sp>
      <p:sp>
        <p:nvSpPr>
          <p:cNvPr id="3" name="Content Placeholder 2"/>
          <p:cNvSpPr>
            <a:spLocks noGrp="1"/>
          </p:cNvSpPr>
          <p:nvPr>
            <p:ph idx="1"/>
          </p:nvPr>
        </p:nvSpPr>
        <p:spPr>
          <a:xfrm>
            <a:off x="0" y="1371600"/>
            <a:ext cx="8991600" cy="5257800"/>
          </a:xfrm>
        </p:spPr>
        <p:txBody>
          <a:bodyPr>
            <a:normAutofit fontScale="85000" lnSpcReduction="10000"/>
          </a:bodyPr>
          <a:lstStyle/>
          <a:p>
            <a:r>
              <a:rPr lang="en-US" dirty="0" smtClean="0"/>
              <a:t>we have assumed that each job has its own run-time stack. Sometimes, especially in systems where the number of jobs is large, it may be necessary for the jobs to share a common run-time stack, in order to reduce overall memory demand.  if there are 10 jobs at each of 10 priority levels, the storage saving is 90 %. Space in the (shared) stack is allocated to jobs contiguously in the last-in-first-out manner. When a job </a:t>
            </a:r>
            <a:r>
              <a:rPr lang="en-US" i="1" dirty="0" smtClean="0"/>
              <a:t>J executes, its stack space is </a:t>
            </a:r>
            <a:r>
              <a:rPr lang="en-US" dirty="0" smtClean="0"/>
              <a:t>on the top of the stack. The space is freed when the job completes. When </a:t>
            </a:r>
            <a:r>
              <a:rPr lang="en-US" i="1" dirty="0" smtClean="0"/>
              <a:t>J is preempted, </a:t>
            </a:r>
            <a:r>
              <a:rPr lang="en-US" dirty="0" smtClean="0"/>
              <a:t>the preempting job has the stack space above </a:t>
            </a:r>
            <a:r>
              <a:rPr lang="en-US" i="1" dirty="0" smtClean="0"/>
              <a:t>J ’s. J can resume execution only after all the </a:t>
            </a:r>
            <a:r>
              <a:rPr lang="en-US" dirty="0" smtClean="0"/>
              <a:t>jobs holding stack space above its space complete, free their stack spaces, and leave </a:t>
            </a:r>
            <a:r>
              <a:rPr lang="en-US" i="1" dirty="0" smtClean="0"/>
              <a:t>J ’s stack </a:t>
            </a:r>
            <a:r>
              <a:rPr lang="en-US" dirty="0" smtClean="0"/>
              <a:t>space on the top of the stack again.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447800"/>
            <a:ext cx="8036372" cy="5410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solidFill>
                  <a:srgbClr val="FF0000"/>
                </a:solidFill>
              </a:rPr>
              <a:t>Preemption-Ceiling Protocols</a:t>
            </a:r>
            <a:endParaRPr lang="en-US" dirty="0">
              <a:solidFill>
                <a:srgbClr val="FF0000"/>
              </a:solidFill>
            </a:endParaRPr>
          </a:p>
        </p:txBody>
      </p:sp>
      <p:sp>
        <p:nvSpPr>
          <p:cNvPr id="3" name="Content Placeholder 2"/>
          <p:cNvSpPr>
            <a:spLocks noGrp="1"/>
          </p:cNvSpPr>
          <p:nvPr>
            <p:ph idx="1"/>
          </p:nvPr>
        </p:nvSpPr>
        <p:spPr>
          <a:xfrm>
            <a:off x="0" y="914400"/>
            <a:ext cx="8991600" cy="5562600"/>
          </a:xfrm>
        </p:spPr>
        <p:txBody>
          <a:bodyPr>
            <a:normAutofit fontScale="77500" lnSpcReduction="20000"/>
          </a:bodyPr>
          <a:lstStyle/>
          <a:p>
            <a:r>
              <a:rPr lang="en-US" b="1" dirty="0" smtClean="0"/>
              <a:t> In principle, the priority-ceiling protocol can be used </a:t>
            </a:r>
            <a:r>
              <a:rPr lang="en-US" dirty="0" smtClean="0"/>
              <a:t>in a dynamic-priority system. However, the high overhead due to the updates of priority ceilings of resources upon the releases of new jobs makes it unattractive. The preemption-ceiling protocol </a:t>
            </a:r>
            <a:r>
              <a:rPr lang="en-US" dirty="0" smtClean="0"/>
              <a:t> </a:t>
            </a:r>
            <a:r>
              <a:rPr lang="en-US" dirty="0" smtClean="0"/>
              <a:t>is a better alternative. The protocol is </a:t>
            </a:r>
            <a:r>
              <a:rPr lang="en-US" dirty="0" err="1" smtClean="0"/>
              <a:t>motived</a:t>
            </a:r>
            <a:r>
              <a:rPr lang="en-US" dirty="0" smtClean="0"/>
              <a:t> by the observation that the potential for a job to preempt other jobs depends not only on its priority but also on its release time. Therefore, rather than </a:t>
            </a:r>
            <a:r>
              <a:rPr lang="en-US" dirty="0" err="1" smtClean="0"/>
              <a:t>than</a:t>
            </a:r>
            <a:r>
              <a:rPr lang="en-US" dirty="0" smtClean="0"/>
              <a:t> working with priorities of jobs, the preemption-ceiling protocol assigns each job a preemption level based on its priority and release time: the higher the preemption level of a job, the larger the possibility of its preempting other jobs. </a:t>
            </a:r>
            <a:r>
              <a:rPr lang="en-US" b="1" i="1" dirty="0" smtClean="0">
                <a:solidFill>
                  <a:srgbClr val="FF0000"/>
                </a:solidFill>
              </a:rPr>
              <a:t>So, a job that has a higher priority and later release time should have a higher preemption level</a:t>
            </a:r>
            <a:r>
              <a:rPr lang="en-US" dirty="0" smtClean="0"/>
              <a:t>. For example, the preemption levels of jobs in a deadline-driven system can be assigned on the basis of their relative deadlines: the shorter the deadline, the higher </a:t>
            </a:r>
            <a:r>
              <a:rPr lang="en-US" dirty="0" smtClean="0"/>
              <a:t>the preemption </a:t>
            </a:r>
            <a:r>
              <a:rPr lang="en-US" dirty="0" smtClean="0"/>
              <a:t>level.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81000" y="3352800"/>
            <a:ext cx="8610600" cy="3505200"/>
          </a:xfrm>
          <a:prstGeom prst="rect">
            <a:avLst/>
          </a:prstGeom>
          <a:noFill/>
          <a:ln w="9525">
            <a:noFill/>
            <a:miter lim="800000"/>
            <a:headEnd/>
            <a:tailEnd/>
          </a:ln>
        </p:spPr>
      </p:pic>
      <p:sp>
        <p:nvSpPr>
          <p:cNvPr id="5" name="Rectangle 4"/>
          <p:cNvSpPr/>
          <p:nvPr/>
        </p:nvSpPr>
        <p:spPr>
          <a:xfrm>
            <a:off x="0" y="0"/>
            <a:ext cx="9144000" cy="3785652"/>
          </a:xfrm>
          <a:prstGeom prst="rect">
            <a:avLst/>
          </a:prstGeom>
        </p:spPr>
        <p:txBody>
          <a:bodyPr wrap="square">
            <a:spAutoFit/>
          </a:bodyPr>
          <a:lstStyle/>
          <a:p>
            <a:r>
              <a:rPr lang="en-US" sz="2400" dirty="0" smtClean="0"/>
              <a:t>We note that </a:t>
            </a:r>
            <a:r>
              <a:rPr lang="en-US" sz="2400" i="1" dirty="0" smtClean="0"/>
              <a:t>J1, </a:t>
            </a:r>
            <a:r>
              <a:rPr lang="en-US" sz="2400" i="1" dirty="0" smtClean="0"/>
              <a:t>the </a:t>
            </a:r>
            <a:r>
              <a:rPr lang="en-US" sz="2400" dirty="0" smtClean="0"/>
              <a:t>job </a:t>
            </a:r>
            <a:r>
              <a:rPr lang="en-US" sz="2400" dirty="0" smtClean="0"/>
              <a:t>with the highest priority, has a later release time than </a:t>
            </a:r>
            <a:r>
              <a:rPr lang="en-US" sz="2400" i="1" dirty="0" smtClean="0"/>
              <a:t>J3, J4, and J5. Hence, J1 </a:t>
            </a:r>
            <a:r>
              <a:rPr lang="en-US" sz="2400" i="1" dirty="0" smtClean="0"/>
              <a:t>should </a:t>
            </a:r>
            <a:r>
              <a:rPr lang="en-US" sz="2400" dirty="0" smtClean="0"/>
              <a:t>have </a:t>
            </a:r>
            <a:r>
              <a:rPr lang="en-US" sz="2400" dirty="0" smtClean="0"/>
              <a:t>a higher preemption level than these three jobs. However, it is never possible for </a:t>
            </a:r>
            <a:r>
              <a:rPr lang="en-US" sz="2400" i="1" dirty="0" smtClean="0"/>
              <a:t>J1 </a:t>
            </a:r>
            <a:r>
              <a:rPr lang="en-US" sz="2400" i="1" dirty="0" smtClean="0"/>
              <a:t>to </a:t>
            </a:r>
            <a:r>
              <a:rPr lang="en-US" sz="2400" dirty="0" smtClean="0"/>
              <a:t>preempt </a:t>
            </a:r>
            <a:r>
              <a:rPr lang="en-US" sz="2400" i="1" dirty="0" smtClean="0"/>
              <a:t>J2 because J1 has an earlier release time, and it is never possible for J2 to preempt </a:t>
            </a:r>
            <a:r>
              <a:rPr lang="en-US" sz="2400" i="1" dirty="0" smtClean="0"/>
              <a:t>J1, </a:t>
            </a:r>
            <a:r>
              <a:rPr lang="en-US" sz="2400" dirty="0" smtClean="0"/>
              <a:t>because </a:t>
            </a:r>
            <a:r>
              <a:rPr lang="en-US" sz="2400" i="1" dirty="0" smtClean="0"/>
              <a:t>J2 has a lower priority. We therefore give these two jobs the same preemption </a:t>
            </a:r>
            <a:r>
              <a:rPr lang="en-US" sz="2400" i="1" dirty="0" smtClean="0"/>
              <a:t>level. </a:t>
            </a:r>
            <a:r>
              <a:rPr lang="en-US" sz="2400" dirty="0" smtClean="0"/>
              <a:t>Similarly</a:t>
            </a:r>
            <a:r>
              <a:rPr lang="en-US" sz="2400" dirty="0" smtClean="0"/>
              <a:t>, </a:t>
            </a:r>
            <a:r>
              <a:rPr lang="en-US" sz="2400" i="1" dirty="0" smtClean="0"/>
              <a:t>J3 should have a higher preemption level than J4 and J5, and we can give J4 and </a:t>
            </a:r>
            <a:r>
              <a:rPr lang="en-US" sz="2400" i="1" dirty="0" smtClean="0"/>
              <a:t>J5 </a:t>
            </a:r>
            <a:r>
              <a:rPr lang="en-US" sz="2400" dirty="0" smtClean="0"/>
              <a:t>the </a:t>
            </a:r>
            <a:r>
              <a:rPr lang="en-US" sz="2400" dirty="0" smtClean="0"/>
              <a:t>same preemption level. In summary, we can assign </a:t>
            </a:r>
            <a:r>
              <a:rPr lang="en-US" sz="2400" i="1" dirty="0" err="1" smtClean="0"/>
              <a:t>ψi</a:t>
            </a:r>
            <a:r>
              <a:rPr lang="en-US" sz="2400" i="1" dirty="0" smtClean="0"/>
              <a:t> for </a:t>
            </a:r>
            <a:r>
              <a:rPr lang="en-US" sz="2400" i="1" dirty="0" err="1" smtClean="0"/>
              <a:t>i</a:t>
            </a:r>
            <a:r>
              <a:rPr lang="en-US" sz="2400" i="1" dirty="0" smtClean="0"/>
              <a:t> = 1, 2, 3, 4, and 5 the </a:t>
            </a:r>
            <a:r>
              <a:rPr lang="en-US" sz="2400" i="1" dirty="0" smtClean="0"/>
              <a:t>values </a:t>
            </a:r>
            <a:r>
              <a:rPr lang="en-US" sz="2400" dirty="0" smtClean="0"/>
              <a:t>1</a:t>
            </a:r>
            <a:r>
              <a:rPr lang="en-US" sz="2400" dirty="0" smtClean="0"/>
              <a:t>, 1, 2, 3, and 3, respectively; </a:t>
            </a:r>
            <a:r>
              <a:rPr lang="en-US" sz="2400" i="1" dirty="0" smtClean="0">
                <a:solidFill>
                  <a:srgbClr val="FF0000"/>
                </a:solidFill>
              </a:rPr>
              <a:t>Validity Condition: If </a:t>
            </a:r>
            <a:r>
              <a:rPr lang="en-US" sz="2400" i="1" dirty="0" err="1" smtClean="0">
                <a:solidFill>
                  <a:srgbClr val="FF0000"/>
                </a:solidFill>
              </a:rPr>
              <a:t>πi</a:t>
            </a:r>
            <a:r>
              <a:rPr lang="en-US" sz="2400" i="1" dirty="0" smtClean="0">
                <a:solidFill>
                  <a:srgbClr val="FF0000"/>
                </a:solidFill>
              </a:rPr>
              <a:t> is higher than </a:t>
            </a:r>
            <a:r>
              <a:rPr lang="en-US" sz="2400" i="1" dirty="0" err="1" smtClean="0">
                <a:solidFill>
                  <a:srgbClr val="FF0000"/>
                </a:solidFill>
              </a:rPr>
              <a:t>πk</a:t>
            </a:r>
            <a:r>
              <a:rPr lang="en-US" sz="2400" i="1" dirty="0" smtClean="0">
                <a:solidFill>
                  <a:srgbClr val="FF0000"/>
                </a:solidFill>
              </a:rPr>
              <a:t> and </a:t>
            </a:r>
            <a:r>
              <a:rPr lang="en-US" sz="2400" i="1" dirty="0" err="1" smtClean="0">
                <a:solidFill>
                  <a:srgbClr val="FF0000"/>
                </a:solidFill>
              </a:rPr>
              <a:t>ri</a:t>
            </a:r>
            <a:r>
              <a:rPr lang="en-US" sz="2400" i="1" dirty="0" smtClean="0">
                <a:solidFill>
                  <a:srgbClr val="FF0000"/>
                </a:solidFill>
              </a:rPr>
              <a:t> &gt; </a:t>
            </a:r>
            <a:r>
              <a:rPr lang="en-US" sz="2400" i="1" dirty="0" err="1" smtClean="0">
                <a:solidFill>
                  <a:srgbClr val="FF0000"/>
                </a:solidFill>
              </a:rPr>
              <a:t>rk</a:t>
            </a:r>
            <a:r>
              <a:rPr lang="en-US" sz="2400" i="1" dirty="0" smtClean="0">
                <a:solidFill>
                  <a:srgbClr val="FF0000"/>
                </a:solidFill>
              </a:rPr>
              <a:t> , then </a:t>
            </a:r>
            <a:r>
              <a:rPr lang="en-US" sz="2400" i="1" dirty="0" err="1" smtClean="0">
                <a:solidFill>
                  <a:srgbClr val="FF0000"/>
                </a:solidFill>
              </a:rPr>
              <a:t>ψi</a:t>
            </a:r>
            <a:r>
              <a:rPr lang="en-US" sz="2400" i="1" dirty="0" smtClean="0">
                <a:solidFill>
                  <a:srgbClr val="FF0000"/>
                </a:solidFill>
              </a:rPr>
              <a:t> is higher than </a:t>
            </a:r>
            <a:r>
              <a:rPr lang="en-US" sz="2400" i="1" dirty="0" err="1" smtClean="0">
                <a:solidFill>
                  <a:srgbClr val="FF0000"/>
                </a:solidFill>
              </a:rPr>
              <a:t>ψk</a:t>
            </a:r>
            <a:r>
              <a:rPr lang="en-US" sz="2400" i="1" dirty="0" smtClean="0">
                <a:solidFill>
                  <a:srgbClr val="FF0000"/>
                </a:solidFill>
              </a:rPr>
              <a:t> </a:t>
            </a:r>
            <a:r>
              <a:rPr lang="en-US" sz="2400" i="1" dirty="0" smtClean="0"/>
              <a:t>.</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381000"/>
          </a:xfrm>
        </p:spPr>
        <p:txBody>
          <a:bodyPr>
            <a:normAutofit fontScale="90000"/>
          </a:bodyPr>
          <a:lstStyle/>
          <a:p>
            <a:r>
              <a:rPr lang="en-US" sz="2400" b="1" dirty="0" smtClean="0"/>
              <a:t>CONTROLLING ACCESSES TO MULTIPLE-UNIT RESOURCES</a:t>
            </a:r>
            <a:endParaRPr lang="en-US" sz="24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743200" y="3251287"/>
            <a:ext cx="6400800" cy="3606713"/>
          </a:xfrm>
          <a:prstGeom prst="rect">
            <a:avLst/>
          </a:prstGeom>
          <a:noFill/>
          <a:ln w="9525">
            <a:noFill/>
            <a:miter lim="800000"/>
            <a:headEnd/>
            <a:tailEnd/>
          </a:ln>
        </p:spPr>
      </p:pic>
      <p:sp>
        <p:nvSpPr>
          <p:cNvPr id="5" name="Rectangle 4"/>
          <p:cNvSpPr/>
          <p:nvPr/>
        </p:nvSpPr>
        <p:spPr>
          <a:xfrm>
            <a:off x="838200" y="381000"/>
            <a:ext cx="7543800" cy="461665"/>
          </a:xfrm>
          <a:prstGeom prst="rect">
            <a:avLst/>
          </a:prstGeom>
        </p:spPr>
        <p:txBody>
          <a:bodyPr wrap="square">
            <a:spAutoFit/>
          </a:bodyPr>
          <a:lstStyle/>
          <a:p>
            <a:r>
              <a:rPr lang="en-US" sz="2400" b="1" dirty="0" smtClean="0"/>
              <a:t>Priority (Preemption) Ceilings of Multiple-Unit Resources</a:t>
            </a:r>
            <a:endParaRPr lang="en-US" sz="2400" dirty="0"/>
          </a:p>
        </p:txBody>
      </p:sp>
      <p:sp>
        <p:nvSpPr>
          <p:cNvPr id="6" name="Rectangle 5"/>
          <p:cNvSpPr/>
          <p:nvPr/>
        </p:nvSpPr>
        <p:spPr>
          <a:xfrm>
            <a:off x="228600" y="838200"/>
            <a:ext cx="8915400" cy="2862322"/>
          </a:xfrm>
          <a:prstGeom prst="rect">
            <a:avLst/>
          </a:prstGeom>
        </p:spPr>
        <p:txBody>
          <a:bodyPr wrap="square">
            <a:spAutoFit/>
          </a:bodyPr>
          <a:lstStyle/>
          <a:p>
            <a:r>
              <a:rPr lang="en-US" dirty="0" smtClean="0"/>
              <a:t>The resource requirement graph gives the numbers of units of the resources </a:t>
            </a:r>
            <a:r>
              <a:rPr lang="en-US" i="1" dirty="0" smtClean="0"/>
              <a:t>X, Y, and Z required by the five jobs that are indexed in decreasing </a:t>
            </a:r>
            <a:r>
              <a:rPr lang="en-US" dirty="0" smtClean="0"/>
              <a:t>order of their priorities. The table below the graph gives the priority ceilings of each resource for different numbers of free resource units. For example, there are 2 units of </a:t>
            </a:r>
            <a:r>
              <a:rPr lang="en-US" i="1" dirty="0" smtClean="0"/>
              <a:t>X. When 1 unit </a:t>
            </a:r>
            <a:r>
              <a:rPr lang="en-US" dirty="0" smtClean="0"/>
              <a:t>of </a:t>
            </a:r>
            <a:r>
              <a:rPr lang="en-US" i="1" dirty="0" smtClean="0"/>
              <a:t>X is used, only J3 is  directly blocked. Therefore, (X, 1) is π3. J1 is also directly blocked </a:t>
            </a:r>
            <a:r>
              <a:rPr lang="en-US" dirty="0" smtClean="0"/>
              <a:t>when both units of </a:t>
            </a:r>
            <a:r>
              <a:rPr lang="en-US" i="1" dirty="0" smtClean="0"/>
              <a:t>X are in use. For this reason, (X, 0) is π1, the higher priority between π1 and π3. When both units of X are free, the ceiling of the resource is . Similarly, since J2, J3, and J5 require 2, 3, and 1 unit of Y, which has 3 units, (Y, 0), (Y, 1), and (Y, 2) </a:t>
            </a:r>
            <a:r>
              <a:rPr lang="en-US" dirty="0" smtClean="0"/>
              <a:t>are equal to </a:t>
            </a:r>
            <a:r>
              <a:rPr lang="en-US" i="1" dirty="0" smtClean="0"/>
              <a:t>π2, π2, and π3, respectively. Suppose that at time t , 1 unit of each of X, Y, and Z </a:t>
            </a:r>
            <a:r>
              <a:rPr lang="en-US" dirty="0" smtClean="0"/>
              <a:t>is free. The priority ceilings of the resources are </a:t>
            </a:r>
            <a:r>
              <a:rPr lang="en-US" i="1" dirty="0" smtClean="0"/>
              <a:t>π3, π2, and , respectively, and the priority </a:t>
            </a:r>
            <a:r>
              <a:rPr lang="en-US" dirty="0" smtClean="0"/>
              <a:t>ceiling of the system is </a:t>
            </a:r>
            <a:r>
              <a:rPr lang="en-US" i="1" dirty="0" smtClean="0"/>
              <a:t>π2.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Resource conflict and blocking</a:t>
            </a:r>
            <a:endParaRPr lang="en-US" dirty="0"/>
          </a:p>
        </p:txBody>
      </p:sp>
      <p:sp>
        <p:nvSpPr>
          <p:cNvPr id="3" name="Content Placeholder 2"/>
          <p:cNvSpPr>
            <a:spLocks noGrp="1"/>
          </p:cNvSpPr>
          <p:nvPr>
            <p:ph idx="1"/>
          </p:nvPr>
        </p:nvSpPr>
        <p:spPr>
          <a:xfrm>
            <a:off x="0" y="914400"/>
            <a:ext cx="8839200" cy="5715000"/>
          </a:xfrm>
        </p:spPr>
        <p:txBody>
          <a:bodyPr>
            <a:normAutofit fontScale="85000" lnSpcReduction="20000"/>
          </a:bodyPr>
          <a:lstStyle/>
          <a:p>
            <a:r>
              <a:rPr lang="en-US" dirty="0" smtClean="0"/>
              <a:t>Two jobs </a:t>
            </a:r>
            <a:r>
              <a:rPr lang="en-US" i="1" dirty="0" smtClean="0"/>
              <a:t>conflict with one another, or have a resource conflict, if some of the resources they </a:t>
            </a:r>
            <a:r>
              <a:rPr lang="en-US" dirty="0" smtClean="0"/>
              <a:t>require are of the same type. The jobs </a:t>
            </a:r>
            <a:r>
              <a:rPr lang="en-US" i="1" dirty="0" smtClean="0"/>
              <a:t>contend for a resource when one job requests a resource </a:t>
            </a:r>
            <a:r>
              <a:rPr lang="en-US" dirty="0" smtClean="0"/>
              <a:t>that the other job already has. The scheduler always denies a request if there are not enough free units of the resource to satisfy the request. Sometimes, a scheduler may deny a request even when the requested resource units are free in order to prevent some undesirable execution behavior. When the scheduler does not grant </a:t>
            </a:r>
            <a:r>
              <a:rPr lang="en-US" i="1" dirty="0" err="1" smtClean="0"/>
              <a:t>ηi</a:t>
            </a:r>
            <a:r>
              <a:rPr lang="en-US" i="1" dirty="0" smtClean="0"/>
              <a:t> units of resource </a:t>
            </a:r>
            <a:r>
              <a:rPr lang="en-US" i="1" dirty="0" err="1" smtClean="0"/>
              <a:t>Ri</a:t>
            </a:r>
            <a:r>
              <a:rPr lang="en-US" i="1" dirty="0" smtClean="0"/>
              <a:t> to the job requesting them, </a:t>
            </a:r>
            <a:r>
              <a:rPr lang="en-US" dirty="0" smtClean="0"/>
              <a:t>the lock request </a:t>
            </a:r>
            <a:r>
              <a:rPr lang="en-US" i="1" dirty="0" smtClean="0"/>
              <a:t>L(</a:t>
            </a:r>
            <a:r>
              <a:rPr lang="en-US" i="1" dirty="0" err="1" smtClean="0"/>
              <a:t>Ri</a:t>
            </a:r>
            <a:r>
              <a:rPr lang="en-US" i="1" dirty="0" smtClean="0"/>
              <a:t>, </a:t>
            </a:r>
            <a:r>
              <a:rPr lang="en-US" i="1" dirty="0" err="1" smtClean="0"/>
              <a:t>ηi</a:t>
            </a:r>
            <a:r>
              <a:rPr lang="en-US" i="1" dirty="0" smtClean="0"/>
              <a:t> ) of the job fails (or is denied). When its lock request fails, the job is blocked and loses the processor. A blocked job is removed from the ready job queue. It stays </a:t>
            </a:r>
            <a:r>
              <a:rPr lang="en-US" dirty="0" smtClean="0"/>
              <a:t>blocked until the scheduler grants it </a:t>
            </a:r>
            <a:r>
              <a:rPr lang="en-US" i="1" dirty="0" err="1" smtClean="0"/>
              <a:t>ηi</a:t>
            </a:r>
            <a:r>
              <a:rPr lang="en-US" i="1" dirty="0" smtClean="0"/>
              <a:t> units of </a:t>
            </a:r>
            <a:r>
              <a:rPr lang="en-US" i="1" dirty="0" err="1" smtClean="0"/>
              <a:t>Ri</a:t>
            </a:r>
            <a:r>
              <a:rPr lang="en-US" i="1" dirty="0" smtClean="0"/>
              <a:t> for which the job is waiting. At that time, </a:t>
            </a:r>
            <a:r>
              <a:rPr lang="en-US" dirty="0" smtClean="0"/>
              <a:t>the job becomes </a:t>
            </a:r>
            <a:r>
              <a:rPr lang="en-US" i="1" dirty="0" smtClean="0"/>
              <a:t>unblocked, is moved backed to the ready job queue, and executes when it is </a:t>
            </a:r>
            <a:r>
              <a:rPr lang="en-US" dirty="0" smtClean="0"/>
              <a:t>scheduled.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524000"/>
          </a:xfrm>
        </p:spPr>
        <p:txBody>
          <a:bodyPr>
            <a:noAutofit/>
          </a:bodyPr>
          <a:lstStyle/>
          <a:p>
            <a:r>
              <a:rPr lang="en-US" sz="2000" dirty="0" smtClean="0"/>
              <a:t>Effect of resource contentions.  There are three jobs, </a:t>
            </a:r>
            <a:r>
              <a:rPr lang="en-US" sz="2000" i="1" dirty="0" smtClean="0"/>
              <a:t>J1, J2, and J3, whose feasible  intervals are </a:t>
            </a:r>
            <a:r>
              <a:rPr lang="en-US" sz="2000" b="1" i="1" dirty="0" smtClean="0">
                <a:solidFill>
                  <a:srgbClr val="FF0000"/>
                </a:solidFill>
              </a:rPr>
              <a:t>(6, 14], (2, 17] and (0, 18], </a:t>
            </a:r>
            <a:r>
              <a:rPr lang="en-US" sz="2000" dirty="0" smtClean="0"/>
              <a:t>respectively. All three jobs require the resource </a:t>
            </a:r>
            <a:r>
              <a:rPr lang="en-US" sz="2000" i="1" dirty="0" smtClean="0"/>
              <a:t>R, (Black). In particular, the critical sections in these jobs are </a:t>
            </a:r>
            <a:r>
              <a:rPr lang="en-US" sz="2000" b="1" i="1" dirty="0" smtClean="0">
                <a:solidFill>
                  <a:srgbClr val="FF0000"/>
                </a:solidFill>
              </a:rPr>
              <a:t>[R; 2], [R; 4], </a:t>
            </a:r>
            <a:r>
              <a:rPr lang="en-US" sz="2000" b="1" dirty="0" smtClean="0">
                <a:solidFill>
                  <a:srgbClr val="FF0000"/>
                </a:solidFill>
              </a:rPr>
              <a:t>and [</a:t>
            </a:r>
            <a:r>
              <a:rPr lang="en-US" sz="2000" b="1" i="1" dirty="0" smtClean="0">
                <a:solidFill>
                  <a:srgbClr val="FF0000"/>
                </a:solidFill>
              </a:rPr>
              <a:t>R; 4], </a:t>
            </a:r>
            <a:r>
              <a:rPr lang="en-US" sz="2000" i="1" dirty="0" smtClean="0"/>
              <a:t>respectively. The black boxes in </a:t>
            </a:r>
            <a:r>
              <a:rPr lang="en-US" sz="2000" dirty="0" smtClean="0"/>
              <a:t>Figure show when the jobs are in their critical sections.(EDF scheduling)</a:t>
            </a:r>
            <a:endParaRPr lang="en-US" sz="20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2057400"/>
            <a:ext cx="8587152" cy="46058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020762"/>
          </a:xfrm>
        </p:spPr>
        <p:txBody>
          <a:bodyPr>
            <a:normAutofit fontScale="90000"/>
          </a:bodyPr>
          <a:lstStyle/>
          <a:p>
            <a:r>
              <a:rPr lang="en-US" b="1" i="1" dirty="0" smtClean="0">
                <a:solidFill>
                  <a:schemeClr val="tx2"/>
                </a:solidFill>
              </a:rPr>
              <a:t>Priority inversion timing anomalies and deadlock</a:t>
            </a:r>
            <a:r>
              <a:rPr lang="en-US" dirty="0" smtClean="0"/>
              <a:t>;</a:t>
            </a:r>
            <a:endParaRPr lang="en-US" dirty="0"/>
          </a:p>
        </p:txBody>
      </p:sp>
      <p:sp>
        <p:nvSpPr>
          <p:cNvPr id="3" name="Content Placeholder 2"/>
          <p:cNvSpPr>
            <a:spLocks noGrp="1"/>
          </p:cNvSpPr>
          <p:nvPr>
            <p:ph idx="1"/>
          </p:nvPr>
        </p:nvSpPr>
        <p:spPr>
          <a:xfrm>
            <a:off x="228600" y="1600200"/>
            <a:ext cx="8686800" cy="4724400"/>
          </a:xfrm>
        </p:spPr>
        <p:txBody>
          <a:bodyPr>
            <a:normAutofit fontScale="92500" lnSpcReduction="10000"/>
          </a:bodyPr>
          <a:lstStyle/>
          <a:p>
            <a:r>
              <a:rPr lang="en-US" dirty="0" smtClean="0"/>
              <a:t>priority inversion can occur </a:t>
            </a:r>
            <a:r>
              <a:rPr lang="en-US" dirty="0" smtClean="0">
                <a:solidFill>
                  <a:srgbClr val="FF0000"/>
                </a:solidFill>
              </a:rPr>
              <a:t>when the execution of some jobs or portions of jobs is </a:t>
            </a:r>
            <a:r>
              <a:rPr lang="en-US" dirty="0" err="1" smtClean="0">
                <a:solidFill>
                  <a:srgbClr val="FF0000"/>
                </a:solidFill>
              </a:rPr>
              <a:t>nonpreemptable</a:t>
            </a:r>
            <a:r>
              <a:rPr lang="en-US" dirty="0" smtClean="0">
                <a:solidFill>
                  <a:srgbClr val="FF0000"/>
                </a:solidFill>
              </a:rPr>
              <a:t>. Resource  contentions among jobs can also cause priority inversion</a:t>
            </a:r>
            <a:r>
              <a:rPr lang="en-US" dirty="0" smtClean="0"/>
              <a:t>. Because resources are allocated to jobs on a </a:t>
            </a:r>
            <a:r>
              <a:rPr lang="en-US" dirty="0" err="1" smtClean="0"/>
              <a:t>nonpreemptive</a:t>
            </a:r>
            <a:r>
              <a:rPr lang="en-US" dirty="0" smtClean="0"/>
              <a:t> basis, a higher-priority job can be blocked by a lower-priority job if the jobs conflict, even when the execution of both jobs is </a:t>
            </a:r>
            <a:r>
              <a:rPr lang="en-US" dirty="0" err="1" smtClean="0"/>
              <a:t>preemptable</a:t>
            </a:r>
            <a:r>
              <a:rPr lang="en-US" dirty="0" smtClean="0"/>
              <a:t>. In the prior example , the lowest priority job </a:t>
            </a:r>
            <a:r>
              <a:rPr lang="en-US" i="1" dirty="0" smtClean="0"/>
              <a:t>J3 first blocks J2 and then blocks J1 while it holds the resource R. </a:t>
            </a:r>
            <a:r>
              <a:rPr lang="en-US" i="1" dirty="0" smtClean="0">
                <a:solidFill>
                  <a:srgbClr val="002060"/>
                </a:solidFill>
              </a:rPr>
              <a:t>As a result, priority inversion occurs in </a:t>
            </a:r>
            <a:r>
              <a:rPr lang="en-US" dirty="0" smtClean="0">
                <a:solidFill>
                  <a:srgbClr val="002060"/>
                </a:solidFill>
              </a:rPr>
              <a:t>intervals </a:t>
            </a:r>
            <a:r>
              <a:rPr lang="en-US" i="1" dirty="0" smtClean="0">
                <a:solidFill>
                  <a:srgbClr val="002060"/>
                </a:solidFill>
              </a:rPr>
              <a:t>(4, 6] and (8, 9].</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438400"/>
          </a:xfrm>
        </p:spPr>
        <p:txBody>
          <a:bodyPr>
            <a:noAutofit/>
          </a:bodyPr>
          <a:lstStyle/>
          <a:p>
            <a:r>
              <a:rPr lang="en-US" sz="2000" dirty="0" smtClean="0"/>
              <a:t>When priority inversion occurs, </a:t>
            </a:r>
            <a:r>
              <a:rPr lang="en-US" sz="2000" b="1" i="1" dirty="0" smtClean="0">
                <a:solidFill>
                  <a:srgbClr val="FF0000"/>
                </a:solidFill>
              </a:rPr>
              <a:t>Timing anomalies </a:t>
            </a:r>
            <a:r>
              <a:rPr lang="en-US" sz="2000" dirty="0" smtClean="0"/>
              <a:t>invariably follow.  The 3 jobs are the same as those earlier except that the critical section in </a:t>
            </a:r>
            <a:r>
              <a:rPr lang="en-US" sz="2000" i="1" dirty="0" smtClean="0"/>
              <a:t>J3 is [R; 2.5]. In other words, the execution time of the critical section in J3 is </a:t>
            </a:r>
            <a:r>
              <a:rPr lang="en-US" sz="2000" dirty="0" smtClean="0"/>
              <a:t>shortened by 1.5.our intuition might tell us that as a consequence of this reduction in </a:t>
            </a:r>
            <a:r>
              <a:rPr lang="en-US" sz="2000" i="1" dirty="0" smtClean="0"/>
              <a:t>J3’s execution time, all jobs </a:t>
            </a:r>
            <a:r>
              <a:rPr lang="en-US" sz="2000" dirty="0" smtClean="0"/>
              <a:t>should complete sooner. Indeed, this reduction does allow jobs </a:t>
            </a:r>
            <a:r>
              <a:rPr lang="en-US" sz="2000" i="1" dirty="0" smtClean="0"/>
              <a:t>J2 and J3 to complete sooner. </a:t>
            </a:r>
            <a:r>
              <a:rPr lang="en-US" sz="2000" dirty="0" smtClean="0"/>
              <a:t>Unfortunately, rather than meeting its deadline at 14, </a:t>
            </a:r>
            <a:r>
              <a:rPr lang="en-US" sz="2000" i="1" dirty="0" smtClean="0"/>
              <a:t>J1 misses its deadline because it does </a:t>
            </a:r>
            <a:r>
              <a:rPr lang="en-US" sz="2000" dirty="0" smtClean="0"/>
              <a:t>not complete until 14.5 .Feasible Interval </a:t>
            </a:r>
            <a:r>
              <a:rPr lang="en-US" sz="2000" b="1" i="1" dirty="0" smtClean="0">
                <a:solidFill>
                  <a:srgbClr val="FF0000"/>
                </a:solidFill>
              </a:rPr>
              <a:t>J1 (6, 14], J2(2, 17] and J3 (0, 18]</a:t>
            </a:r>
            <a:endParaRPr lang="en-US" sz="2000" b="1" i="1" dirty="0">
              <a:solidFill>
                <a:srgbClr val="FF000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86331" y="2386805"/>
            <a:ext cx="8548826" cy="44711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154362"/>
          </a:xfrm>
        </p:spPr>
        <p:txBody>
          <a:bodyPr>
            <a:noAutofit/>
          </a:bodyPr>
          <a:lstStyle/>
          <a:p>
            <a:r>
              <a:rPr lang="en-US" sz="2000" b="1" u="sng" dirty="0" smtClean="0">
                <a:solidFill>
                  <a:schemeClr val="tx2"/>
                </a:solidFill>
              </a:rPr>
              <a:t>Uncontrolled </a:t>
            </a:r>
            <a:r>
              <a:rPr lang="en-US" sz="2000" b="1" u="sng" dirty="0" err="1" smtClean="0">
                <a:solidFill>
                  <a:schemeClr val="tx2"/>
                </a:solidFill>
              </a:rPr>
              <a:t>priroty</a:t>
            </a:r>
            <a:r>
              <a:rPr lang="en-US" sz="2000" b="1" u="sng" dirty="0" smtClean="0">
                <a:solidFill>
                  <a:schemeClr val="tx2"/>
                </a:solidFill>
              </a:rPr>
              <a:t> </a:t>
            </a:r>
            <a:r>
              <a:rPr lang="en-US" sz="2000" b="1" u="sng" dirty="0" err="1" smtClean="0">
                <a:solidFill>
                  <a:schemeClr val="tx2"/>
                </a:solidFill>
              </a:rPr>
              <a:t>inversion</a:t>
            </a:r>
            <a:r>
              <a:rPr lang="en-US" sz="2000" u="sng" dirty="0" err="1" smtClean="0"/>
              <a:t>:</a:t>
            </a:r>
            <a:r>
              <a:rPr lang="en-US" sz="2000" dirty="0" err="1" smtClean="0"/>
              <a:t>Here</a:t>
            </a:r>
            <a:r>
              <a:rPr lang="en-US" sz="2000" dirty="0" smtClean="0"/>
              <a:t>, jobs </a:t>
            </a:r>
            <a:r>
              <a:rPr lang="en-US" sz="2000" i="1" dirty="0" smtClean="0"/>
              <a:t>J1 and J3 </a:t>
            </a:r>
            <a:r>
              <a:rPr lang="en-US" sz="2000" dirty="0" smtClean="0"/>
              <a:t>have the highest priority and lowest priority, respectively. At time 0, </a:t>
            </a:r>
            <a:r>
              <a:rPr lang="en-US" sz="2000" i="1" dirty="0" smtClean="0"/>
              <a:t>J3 becomes ready and </a:t>
            </a:r>
            <a:r>
              <a:rPr lang="en-US" sz="2000" dirty="0" smtClean="0"/>
              <a:t>executes. It acquires the resource </a:t>
            </a:r>
            <a:r>
              <a:rPr lang="en-US" sz="2000" i="1" dirty="0" smtClean="0"/>
              <a:t>R  shortly  afterwards and continues to execute. After R is </a:t>
            </a:r>
            <a:r>
              <a:rPr lang="en-US" sz="2000" dirty="0" smtClean="0"/>
              <a:t>allocated to </a:t>
            </a:r>
            <a:r>
              <a:rPr lang="en-US" sz="2000" i="1" dirty="0" smtClean="0"/>
              <a:t>J3, J1 becomes ready. It preempts J3 and executes until it requests resource R at </a:t>
            </a:r>
            <a:r>
              <a:rPr lang="en-US" sz="2000" dirty="0" smtClean="0"/>
              <a:t>time 3. Because the resource is in use, </a:t>
            </a:r>
            <a:r>
              <a:rPr lang="en-US" sz="2000" i="1" dirty="0" smtClean="0"/>
              <a:t>J1 becomes blocked, and a priority inversion begins. </a:t>
            </a:r>
            <a:r>
              <a:rPr lang="en-US" sz="2000" dirty="0" smtClean="0"/>
              <a:t>While </a:t>
            </a:r>
            <a:r>
              <a:rPr lang="en-US" sz="2000" i="1" dirty="0" smtClean="0"/>
              <a:t>J3 is holding the resource and executes, a job J2 with a priority higher than J3 but </a:t>
            </a:r>
            <a:r>
              <a:rPr lang="en-US" sz="2000" dirty="0" smtClean="0"/>
              <a:t>lower than </a:t>
            </a:r>
            <a:r>
              <a:rPr lang="en-US" sz="2000" i="1" dirty="0" smtClean="0"/>
              <a:t>J1 is released. Moreover, J2 does not require the resource R. This job preempts J3 </a:t>
            </a:r>
            <a:r>
              <a:rPr lang="en-US" sz="2000" dirty="0" smtClean="0"/>
              <a:t>and executes to completion. Thus</a:t>
            </a:r>
            <a:r>
              <a:rPr lang="en-US" sz="2000" b="1" dirty="0" smtClean="0">
                <a:solidFill>
                  <a:srgbClr val="FF0000"/>
                </a:solidFill>
              </a:rPr>
              <a:t>, </a:t>
            </a:r>
            <a:r>
              <a:rPr lang="en-US" sz="2000" b="1" i="1" dirty="0" smtClean="0">
                <a:solidFill>
                  <a:srgbClr val="FF0000"/>
                </a:solidFill>
              </a:rPr>
              <a:t>J2 lengthens the duration of this priority inversion</a:t>
            </a:r>
            <a:r>
              <a:rPr lang="en-US" sz="2000" i="1" dirty="0" smtClean="0"/>
              <a:t>. In this </a:t>
            </a:r>
            <a:r>
              <a:rPr lang="en-US" sz="2000" dirty="0" smtClean="0"/>
              <a:t>situation, the priority inversion is said to be uncontrolled .</a:t>
            </a:r>
            <a:endParaRPr lang="en-US" sz="20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66801" y="3048000"/>
            <a:ext cx="6781800" cy="37881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2895600"/>
          </a:xfrm>
        </p:spPr>
        <p:txBody>
          <a:bodyPr>
            <a:noAutofit/>
          </a:bodyPr>
          <a:lstStyle/>
          <a:p>
            <a:r>
              <a:rPr lang="en-US" sz="2400" b="1" dirty="0" smtClean="0">
                <a:solidFill>
                  <a:srgbClr val="FF0000"/>
                </a:solidFill>
              </a:rPr>
              <a:t>Wait- for –Graph</a:t>
            </a:r>
            <a:r>
              <a:rPr lang="en-US" sz="2400" dirty="0" smtClean="0"/>
              <a:t/>
            </a:r>
            <a:br>
              <a:rPr lang="en-US" sz="2400" dirty="0" smtClean="0"/>
            </a:br>
            <a:r>
              <a:rPr lang="en-US" sz="2400" dirty="0" smtClean="0"/>
              <a:t/>
            </a:r>
            <a:br>
              <a:rPr lang="en-US" sz="2400" dirty="0" smtClean="0"/>
            </a:br>
            <a:r>
              <a:rPr lang="en-US" sz="2400" dirty="0" smtClean="0"/>
              <a:t>The resource </a:t>
            </a:r>
            <a:r>
              <a:rPr lang="en-US" sz="2400" i="1" dirty="0" smtClean="0"/>
              <a:t>R is allocated to J3 and J2 is waiting for the resource. </a:t>
            </a:r>
            <a:r>
              <a:rPr lang="en-US" sz="2400" i="1" dirty="0" err="1" smtClean="0"/>
              <a:t>The</a:t>
            </a:r>
            <a:r>
              <a:rPr lang="en-US" sz="2400" dirty="0" err="1" smtClean="0"/>
              <a:t>path</a:t>
            </a:r>
            <a:r>
              <a:rPr lang="en-US" sz="2400" dirty="0" smtClean="0"/>
              <a:t> from </a:t>
            </a:r>
            <a:r>
              <a:rPr lang="en-US" sz="2400" i="1" dirty="0" smtClean="0"/>
              <a:t>J2 to J3 indicates that J2 is directly blocked by J3. Later, J1 will also be directly </a:t>
            </a:r>
            <a:r>
              <a:rPr lang="en-US" sz="2400" dirty="0" smtClean="0"/>
              <a:t>blocked by </a:t>
            </a:r>
            <a:r>
              <a:rPr lang="en-US" sz="2400" i="1" dirty="0" smtClean="0"/>
              <a:t>J3 when it requests and is denied the resource, and the wait-for graph of the system </a:t>
            </a:r>
            <a:r>
              <a:rPr lang="en-US" sz="2400" dirty="0" smtClean="0"/>
              <a:t>will have an additional edge from </a:t>
            </a:r>
            <a:r>
              <a:rPr lang="en-US" sz="2400" i="1" dirty="0" smtClean="0"/>
              <a:t>J1 to R. Since there is only one resource, deadlock can never </a:t>
            </a:r>
            <a:r>
              <a:rPr lang="en-US" sz="2400" dirty="0" smtClean="0"/>
              <a:t>occur.</a:t>
            </a:r>
            <a:endParaRPr lang="en-US" sz="24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62000" y="3653630"/>
            <a:ext cx="7885263" cy="29757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2800" dirty="0" smtClean="0">
                <a:solidFill>
                  <a:srgbClr val="FF0000"/>
                </a:solidFill>
              </a:rPr>
              <a:t>Controlling priority inversion by disallowing preemption of critical section non preemptive critical section(NPCS) and priority </a:t>
            </a:r>
            <a:r>
              <a:rPr lang="en-US" sz="2800" dirty="0" err="1" smtClean="0">
                <a:solidFill>
                  <a:srgbClr val="FF0000"/>
                </a:solidFill>
              </a:rPr>
              <a:t>inheritence</a:t>
            </a:r>
            <a:endParaRPr lang="en-US" sz="2800"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066800"/>
            <a:ext cx="8001000" cy="60708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1809</Words>
  <Application>Microsoft Office PowerPoint</Application>
  <PresentationFormat>On-screen Show (4:3)</PresentationFormat>
  <Paragraphs>30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Resources and Resource Access Control</vt:lpstr>
      <vt:lpstr>Critical Section… Lock and Unlock</vt:lpstr>
      <vt:lpstr>Resource conflict and blocking</vt:lpstr>
      <vt:lpstr>Effect of resource contentions.  There are three jobs, J1, J2, and J3, whose feasible  intervals are (6, 14], (2, 17] and (0, 18], respectively. All three jobs require the resource R, (Black). In particular, the critical sections in these jobs are [R; 2], [R; 4], and [R; 4], respectively. The black boxes in Figure show when the jobs are in their critical sections.(EDF scheduling)</vt:lpstr>
      <vt:lpstr>Priority inversion timing anomalies and deadlock;</vt:lpstr>
      <vt:lpstr>When priority inversion occurs, Timing anomalies invariably follow.  The 3 jobs are the same as those earlier except that the critical section in J3 is [R; 2.5]. In other words, the execution time of the critical section in J3 is shortened by 1.5.our intuition might tell us that as a consequence of this reduction in J3’s execution time, all jobs should complete sooner. Indeed, this reduction does allow jobs J2 and J3 to complete sooner. Unfortunately, rather than meeting its deadline at 14, J1 misses its deadline because it does not complete until 14.5 .Feasible Interval J1 (6, 14], J2(2, 17] and J3 (0, 18]</vt:lpstr>
      <vt:lpstr>Uncontrolled priroty inversion:Here, jobs J1 and J3 have the highest priority and lowest priority, respectively. At time 0, J3 becomes ready and executes. It acquires the resource R  shortly  afterwards and continues to execute. After R is allocated to J3, J1 becomes ready. It preempts J3 and executes until it requests resource R at time 3. Because the resource is in use, J1 becomes blocked, and a priority inversion begins. While J3 is holding the resource and executes, a job J2 with a priority higher than J3 but lower than J1 is released. Moreover, J2 does not require the resource R. This job preempts J3 and executes to completion. Thus, J2 lengthens the duration of this priority inversion. In this situation, the priority inversion is said to be uncontrolled .</vt:lpstr>
      <vt:lpstr>Wait- for –Graph  The resource R is allocated to J3 and J2 is waiting for the resource. Thepath from J2 to J3 indicates that J2 is directly blocked by J3. Later, J1 will also be directly blocked by J3 when it requests and is denied the resource, and the wait-for graph of the system will have an additional edge from J1 to R. Since there is only one resource, deadlock can never occur.</vt:lpstr>
      <vt:lpstr>Controlling priority inversion by disallowing preemption of critical section non preemptive critical section(NPCS) and priority inheritence</vt:lpstr>
      <vt:lpstr>Rules of Priority inheritance Protocol</vt:lpstr>
      <vt:lpstr>Slide 11</vt:lpstr>
      <vt:lpstr>Priority ceiling Protocol</vt:lpstr>
      <vt:lpstr>Slide 13</vt:lpstr>
      <vt:lpstr>Differences between the Priority-Inheritance and Priority-Ceiling Protocols </vt:lpstr>
      <vt:lpstr>Job blocking</vt:lpstr>
      <vt:lpstr>Slide 16</vt:lpstr>
      <vt:lpstr>Avoidance of Deadlock using priority ceiling protocol</vt:lpstr>
      <vt:lpstr>Blocking Time We see that J1 can be directed blocked by J4 for 1 unit of time. The blocking time b1(rc) of J1 is clearly one. Although J2 and J3 do not require the resource Black, they can be priority-inheritance blocked by J4 since J4 can inherit priority π1. Hence,the blocking times b2(rc) and b3(rc) are also one.</vt:lpstr>
      <vt:lpstr>Computation of blocking time</vt:lpstr>
      <vt:lpstr>STACK-BASED, PRIORITY-CEILING (CEILING-PRIORITY) PROTOCOL</vt:lpstr>
      <vt:lpstr>Slide 21</vt:lpstr>
      <vt:lpstr>Preemption-Ceiling Protocols</vt:lpstr>
      <vt:lpstr>Slide 23</vt:lpstr>
      <vt:lpstr>CONTROLLING ACCESSES TO MULTIPLE-UNIT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 and Resource Access Control</dc:title>
  <dc:creator>Raj</dc:creator>
  <cp:lastModifiedBy>Raj</cp:lastModifiedBy>
  <cp:revision>40</cp:revision>
  <dcterms:created xsi:type="dcterms:W3CDTF">2014-11-23T10:47:59Z</dcterms:created>
  <dcterms:modified xsi:type="dcterms:W3CDTF">2014-12-10T11:41:13Z</dcterms:modified>
</cp:coreProperties>
</file>