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AEE6-0E5F-4A98-91C6-DED6FC737975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4B9F4-C687-4AA8-8A70-6C8AFE6B8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7F07C90-0092-4C60-B7E6-D350BFF18EE6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ED80C-A9A9-4A33-AC26-D03B642F1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iteration &amp; Process activities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71550" lvl="1" indent="-514350">
              <a:buAutoNum type="arabicPeriod" startAt="3"/>
            </a:pPr>
            <a:r>
              <a:rPr lang="en-US" dirty="0" smtClean="0"/>
              <a:t>Requirement Specification</a:t>
            </a:r>
          </a:p>
          <a:p>
            <a:pPr marL="971550" lvl="1" indent="-514350"/>
            <a:r>
              <a:rPr lang="en-US" dirty="0" smtClean="0"/>
              <a:t>Activity of translating information gathered during analysis into document that defines set of requirements</a:t>
            </a:r>
          </a:p>
          <a:p>
            <a:pPr marL="971550" lvl="1" indent="-514350"/>
            <a:r>
              <a:rPr lang="en-US" dirty="0" smtClean="0"/>
              <a:t>Two types requirements may be included</a:t>
            </a:r>
          </a:p>
          <a:p>
            <a:pPr marL="1371600" lvl="2" indent="-514350"/>
            <a:r>
              <a:rPr lang="en-US" dirty="0" smtClean="0"/>
              <a:t>User requirements</a:t>
            </a:r>
          </a:p>
          <a:p>
            <a:pPr marL="1828800" lvl="3" indent="-514350"/>
            <a:r>
              <a:rPr lang="en-US" dirty="0" smtClean="0"/>
              <a:t>Abstract requirement for the customer &amp; the end users</a:t>
            </a:r>
          </a:p>
          <a:p>
            <a:pPr marL="1371600" lvl="2" indent="-514350"/>
            <a:r>
              <a:rPr lang="en-US" dirty="0" smtClean="0"/>
              <a:t>System requirements</a:t>
            </a:r>
          </a:p>
          <a:p>
            <a:pPr marL="1828800" lvl="3" indent="-514350"/>
            <a:r>
              <a:rPr lang="en-US" dirty="0" smtClean="0"/>
              <a:t>More detailed description of the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4"/>
            </a:pPr>
            <a:r>
              <a:rPr lang="en-US" dirty="0" smtClean="0"/>
              <a:t>Requirement Validation</a:t>
            </a:r>
          </a:p>
          <a:p>
            <a:pPr marL="914400" lvl="1" indent="-514350"/>
            <a:r>
              <a:rPr lang="en-US" dirty="0" smtClean="0"/>
              <a:t>Activity checks the requirement of realism, consistency &amp; completeness</a:t>
            </a:r>
          </a:p>
          <a:p>
            <a:pPr marL="914400" lvl="1" indent="-514350"/>
            <a:r>
              <a:rPr lang="en-US" dirty="0" smtClean="0"/>
              <a:t>Errors in the requirement document are discovered</a:t>
            </a:r>
          </a:p>
          <a:p>
            <a:pPr marL="914400" lvl="1" indent="-514350"/>
            <a:r>
              <a:rPr lang="en-US" dirty="0" smtClean="0"/>
              <a:t>Then modified to correct problems</a:t>
            </a:r>
          </a:p>
          <a:p>
            <a:pPr marL="514350" indent="-514350"/>
            <a:r>
              <a:rPr lang="en-US" dirty="0" smtClean="0"/>
              <a:t>Activities in requirement process - not carried out in strict sequence-may be interleaved</a:t>
            </a:r>
          </a:p>
          <a:p>
            <a:pPr marL="514350" indent="-514350"/>
            <a:r>
              <a:rPr lang="en-US" dirty="0" smtClean="0"/>
              <a:t>Requirement analysis continues during definition , specification &amp; new requirements to light through out the process</a:t>
            </a:r>
          </a:p>
          <a:p>
            <a:pPr marL="514350" indent="-514350"/>
            <a:r>
              <a:rPr lang="en-US" dirty="0" smtClean="0"/>
              <a:t>In agile methods, such as extreme programming requirements are developed incrementally according to user priorities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 startAt="2"/>
            </a:pPr>
            <a:r>
              <a:rPr lang="en-US" dirty="0" smtClean="0"/>
              <a:t>Software design</a:t>
            </a:r>
          </a:p>
          <a:p>
            <a:pPr marL="914400" lvl="1" indent="-514350"/>
            <a:r>
              <a:rPr lang="en-US" dirty="0" smtClean="0"/>
              <a:t>A description of the structure of the software to be implemented</a:t>
            </a:r>
          </a:p>
          <a:p>
            <a:pPr marL="914400" lvl="1" indent="-514350"/>
            <a:r>
              <a:rPr lang="en-US" dirty="0" smtClean="0"/>
              <a:t>Data which is the part of the system</a:t>
            </a:r>
          </a:p>
          <a:p>
            <a:pPr marL="914400" lvl="1" indent="-514350"/>
            <a:r>
              <a:rPr lang="en-US" dirty="0" smtClean="0"/>
              <a:t>Interface between the system components &amp;</a:t>
            </a:r>
          </a:p>
          <a:p>
            <a:pPr marL="914400" lvl="1" indent="-514350"/>
            <a:r>
              <a:rPr lang="en-US" dirty="0" smtClean="0"/>
              <a:t>Algorithms used</a:t>
            </a:r>
          </a:p>
          <a:p>
            <a:pPr marL="914400" lvl="1" indent="-514350"/>
            <a:r>
              <a:rPr lang="en-US" dirty="0" smtClean="0"/>
              <a:t>Designers do not arrive at the finished design immediately </a:t>
            </a:r>
          </a:p>
          <a:p>
            <a:pPr marL="914400" lvl="1" indent="-514350"/>
            <a:r>
              <a:rPr lang="en-US" dirty="0" smtClean="0"/>
              <a:t>But design Iteratively through number of versions</a:t>
            </a:r>
          </a:p>
          <a:p>
            <a:pPr marL="914400" lvl="1" indent="-514350"/>
            <a:r>
              <a:rPr lang="en-US" dirty="0" smtClean="0"/>
              <a:t>Design process involves adding formality &amp; detail as the design is developed with constant backtracking to correct earlier designs.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 may involve developing several models at different levels of abstraction</a:t>
            </a:r>
          </a:p>
          <a:p>
            <a:r>
              <a:rPr lang="en-US" dirty="0" smtClean="0"/>
              <a:t>As design is decomposed, errors &amp; omissions in the earlier designs are discovered.</a:t>
            </a:r>
          </a:p>
          <a:p>
            <a:r>
              <a:rPr lang="en-US" dirty="0" smtClean="0"/>
              <a:t>Feedback to allow earlier design models to be improved.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Fig: General model of design process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719425" cy="3380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 shows the design descriptions may be produced at various stages of design</a:t>
            </a:r>
          </a:p>
          <a:p>
            <a:r>
              <a:rPr lang="en-US" dirty="0" smtClean="0"/>
              <a:t>Figure suggests stages of the design process are to be sequential</a:t>
            </a:r>
          </a:p>
          <a:p>
            <a:r>
              <a:rPr lang="en-US" dirty="0" smtClean="0"/>
              <a:t>However, can be interleaved as well</a:t>
            </a:r>
          </a:p>
          <a:p>
            <a:r>
              <a:rPr lang="en-US" dirty="0" smtClean="0"/>
              <a:t>Specification may be abstract, formal produced to clarify requirements or</a:t>
            </a:r>
          </a:p>
          <a:p>
            <a:r>
              <a:rPr lang="en-US" dirty="0" smtClean="0"/>
              <a:t>May specify how the part of the system is to be realized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the specification process continues, design process becomes more detailed</a:t>
            </a:r>
          </a:p>
          <a:p>
            <a:r>
              <a:rPr lang="en-US" dirty="0" smtClean="0"/>
              <a:t>Final results of the process are precise specifications of the algorithms &amp; data structures to be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 design</a:t>
            </a:r>
          </a:p>
          <a:p>
            <a:pPr marL="914400" lvl="1" indent="-514350"/>
            <a:r>
              <a:rPr lang="en-US" u="sng" dirty="0" smtClean="0"/>
              <a:t>Sub System </a:t>
            </a:r>
            <a:r>
              <a:rPr lang="en-US" dirty="0" smtClean="0"/>
              <a:t>making up the system &amp; their relationships are identified &amp; documented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 design</a:t>
            </a:r>
          </a:p>
          <a:p>
            <a:pPr marL="914400" lvl="1" indent="-514350"/>
            <a:r>
              <a:rPr lang="en-US" dirty="0" smtClean="0"/>
              <a:t>For each subsystem abstract </a:t>
            </a:r>
            <a:r>
              <a:rPr lang="en-US" u="sng" dirty="0" smtClean="0"/>
              <a:t>specification of its services &amp; constraints </a:t>
            </a:r>
            <a:r>
              <a:rPr lang="en-US" dirty="0" smtClean="0"/>
              <a:t>under which one operates is produced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3"/>
            </a:pPr>
            <a:r>
              <a:rPr lang="en-US" dirty="0" smtClean="0"/>
              <a:t>Interface design</a:t>
            </a:r>
          </a:p>
          <a:p>
            <a:pPr marL="914400" lvl="1" indent="-514350"/>
            <a:r>
              <a:rPr lang="en-US" dirty="0" smtClean="0"/>
              <a:t>For each subsystem </a:t>
            </a:r>
            <a:r>
              <a:rPr lang="en-US" u="sng" dirty="0" smtClean="0"/>
              <a:t>interface with other subsystem </a:t>
            </a:r>
            <a:r>
              <a:rPr lang="en-US" dirty="0" smtClean="0"/>
              <a:t>is designed &amp; documented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Component design</a:t>
            </a:r>
          </a:p>
          <a:p>
            <a:pPr marL="914400" lvl="1" indent="-514350"/>
            <a:r>
              <a:rPr lang="en-US" u="sng" dirty="0" smtClean="0"/>
              <a:t>Services are allocated to components &amp; the interfaces </a:t>
            </a:r>
            <a:r>
              <a:rPr lang="en-US" dirty="0" smtClean="0"/>
              <a:t>are designed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Data structure design</a:t>
            </a:r>
          </a:p>
          <a:p>
            <a:pPr marL="914400" lvl="1" indent="-514350"/>
            <a:r>
              <a:rPr lang="en-US" dirty="0" smtClean="0"/>
              <a:t>The data structure used in the system implementation are designed in detail &amp; specified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Algorithm design</a:t>
            </a:r>
          </a:p>
          <a:p>
            <a:pPr marL="914400" lvl="1" indent="-514350"/>
            <a:r>
              <a:rPr lang="en-US" dirty="0" smtClean="0"/>
              <a:t>Algorithm used to provide services are designed in detail &amp; specified</a:t>
            </a:r>
          </a:p>
          <a:p>
            <a:pPr marL="514350" indent="-514350">
              <a:buAutoNum type="arabicPeriod" startAt="3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Verification and validation (V &amp; V</a:t>
            </a:r>
            <a:r>
              <a:rPr lang="en-GB" dirty="0" smtClean="0"/>
              <a:t>) intends to </a:t>
            </a:r>
            <a:r>
              <a:rPr lang="en-GB" dirty="0"/>
              <a:t>show that a system conforms to its specification and 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meets </a:t>
            </a:r>
            <a:r>
              <a:rPr lang="en-GB" dirty="0"/>
              <a:t>the requirements of the system </a:t>
            </a:r>
            <a:r>
              <a:rPr lang="en-GB" dirty="0" smtClean="0"/>
              <a:t>customer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Involves checking and review processes and system </a:t>
            </a:r>
            <a:r>
              <a:rPr lang="en-GB" dirty="0" smtClean="0"/>
              <a:t>testing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System testing involves executing the system with test cases that are derived from the specification of the real data to be processed by the </a:t>
            </a:r>
            <a:r>
              <a:rPr lang="en-GB" dirty="0" smtClean="0"/>
              <a:t>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testing process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12151" y="2294498"/>
            <a:ext cx="7957958" cy="2676914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endParaRPr lang="en-US"/>
          </a:p>
        </p:txBody>
      </p:sp>
      <p:pic>
        <p:nvPicPr>
          <p:cNvPr id="778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82" y="2600432"/>
            <a:ext cx="7345808" cy="1724060"/>
          </a:xfrm>
          <a:prstGeom prst="rect">
            <a:avLst/>
          </a:prstGeom>
          <a:noFill/>
        </p:spPr>
      </p:pic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5050243" y="4283063"/>
            <a:ext cx="260164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inevitable in all large projects</a:t>
            </a:r>
          </a:p>
          <a:p>
            <a:r>
              <a:rPr lang="en-US" dirty="0" smtClean="0"/>
              <a:t>System requirements change as business processing system responds to external pressures</a:t>
            </a:r>
          </a:p>
          <a:p>
            <a:r>
              <a:rPr lang="en-US" dirty="0" smtClean="0"/>
              <a:t>Management priority change</a:t>
            </a:r>
          </a:p>
          <a:p>
            <a:r>
              <a:rPr lang="en-US" dirty="0" smtClean="0"/>
              <a:t>Due to new technology design &amp; implementation change</a:t>
            </a:r>
          </a:p>
          <a:p>
            <a:r>
              <a:rPr lang="en-US" dirty="0" smtClean="0"/>
              <a:t>Software process gets matured by responding to all new external and internal environments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8669" y="1529665"/>
            <a:ext cx="7804921" cy="41300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Component or unit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Individual components are tested </a:t>
            </a:r>
            <a:r>
              <a:rPr lang="en-GB" dirty="0" smtClean="0"/>
              <a:t>independently 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Components may be functions or objects or coherent groupings of these </a:t>
            </a:r>
            <a:r>
              <a:rPr lang="en-GB" dirty="0" smtClean="0"/>
              <a:t>entity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System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Testing of the system as a </a:t>
            </a:r>
            <a:r>
              <a:rPr lang="en-GB" dirty="0" smtClean="0"/>
              <a:t>whole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Testing </a:t>
            </a:r>
            <a:r>
              <a:rPr lang="en-GB" dirty="0"/>
              <a:t>of emergent properties is particularly </a:t>
            </a:r>
            <a:r>
              <a:rPr lang="en-GB" dirty="0" smtClean="0"/>
              <a:t>important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Acceptance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Testing with customer data to check that the system meets the customer’s </a:t>
            </a:r>
            <a:r>
              <a:rPr lang="en-GB" dirty="0" smtClean="0"/>
              <a:t>needs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59113" y="2141532"/>
            <a:ext cx="8493590" cy="3900647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endParaRPr 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632" y="2676914"/>
            <a:ext cx="8264033" cy="2818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is inherently flexible and can </a:t>
            </a:r>
            <a:r>
              <a:rPr lang="en-GB" dirty="0" smtClean="0"/>
              <a:t>change </a:t>
            </a:r>
            <a:endParaRPr lang="en-GB" dirty="0"/>
          </a:p>
          <a:p>
            <a:r>
              <a:rPr lang="en-GB" dirty="0"/>
              <a:t>As requirements change through changing business circumstances, the software that supports the business must also evolve and </a:t>
            </a:r>
            <a:r>
              <a:rPr lang="en-GB" dirty="0" smtClean="0"/>
              <a:t>change</a:t>
            </a:r>
            <a:endParaRPr lang="en-GB" dirty="0"/>
          </a:p>
          <a:p>
            <a:r>
              <a:rPr lang="en-GB" dirty="0"/>
              <a:t>Although there has been a demarcation between development and evolution (maintenance) this is increasingly irrelevant as fewer and fewer systems are completely </a:t>
            </a:r>
            <a:r>
              <a:rPr lang="en-GB" dirty="0" smtClean="0"/>
              <a:t>new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12151" y="2218015"/>
            <a:ext cx="8264033" cy="351823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endParaRPr lang="en-US"/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88" y="2676914"/>
            <a:ext cx="7957958" cy="2447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GB" sz="3600" dirty="0"/>
              <a:t>Computer-aided software engineering</a:t>
            </a:r>
            <a:endParaRPr lang="en-GB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500" dirty="0"/>
              <a:t>Computer-aided software engineering (CASE) is software to support software development and evolution processes.</a:t>
            </a:r>
          </a:p>
          <a:p>
            <a:r>
              <a:rPr lang="en-GB" sz="2500" dirty="0"/>
              <a:t>Activity automation</a:t>
            </a:r>
          </a:p>
          <a:p>
            <a:pPr lvl="1"/>
            <a:r>
              <a:rPr lang="en-GB" sz="2200" dirty="0"/>
              <a:t>Graphical editors for system model development;</a:t>
            </a:r>
          </a:p>
          <a:p>
            <a:pPr lvl="1"/>
            <a:r>
              <a:rPr lang="en-GB" sz="2200" dirty="0"/>
              <a:t>Data dictionary to manage design entities;</a:t>
            </a:r>
          </a:p>
          <a:p>
            <a:pPr lvl="1"/>
            <a:r>
              <a:rPr lang="en-GB" sz="2200" dirty="0"/>
              <a:t>Graphical UI builder for user interface construction;</a:t>
            </a:r>
          </a:p>
          <a:p>
            <a:pPr lvl="1"/>
            <a:r>
              <a:rPr lang="en-GB" sz="2200" dirty="0"/>
              <a:t>Debuggers to support program fault finding;</a:t>
            </a:r>
          </a:p>
          <a:p>
            <a:pPr lvl="1"/>
            <a:r>
              <a:rPr lang="en-GB" sz="2200" dirty="0"/>
              <a:t>Automated translators to generate new versions of a program.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technology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technology has led to significant improvements in the software </a:t>
            </a:r>
            <a:r>
              <a:rPr lang="en-GB" dirty="0" smtClean="0"/>
              <a:t>process</a:t>
            </a:r>
          </a:p>
          <a:p>
            <a:r>
              <a:rPr lang="en-GB" dirty="0" smtClean="0"/>
              <a:t> </a:t>
            </a:r>
            <a:r>
              <a:rPr lang="en-GB" dirty="0"/>
              <a:t>However, these are not the order of magnitude improvements that were once predicted</a:t>
            </a:r>
          </a:p>
          <a:p>
            <a:pPr lvl="1"/>
            <a:r>
              <a:rPr lang="en-GB" dirty="0"/>
              <a:t>Software engineering requires creative thought - this is not readily </a:t>
            </a:r>
            <a:r>
              <a:rPr lang="en-GB" dirty="0" smtClean="0"/>
              <a:t>automated</a:t>
            </a:r>
            <a:endParaRPr lang="en-GB" dirty="0"/>
          </a:p>
          <a:p>
            <a:pPr lvl="1"/>
            <a:r>
              <a:rPr lang="en-GB" dirty="0"/>
              <a:t>Software engineering is a team activity and, for large projects, much time is spent in team </a:t>
            </a:r>
            <a:r>
              <a:rPr lang="en-GB" dirty="0" smtClean="0"/>
              <a:t>interactions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CASE technology does not really support </a:t>
            </a:r>
            <a:r>
              <a:rPr lang="en-GB" dirty="0" smtClean="0"/>
              <a:t>these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classification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500" dirty="0"/>
              <a:t>Classification helps us understand the different types of CASE tools and their support for process </a:t>
            </a:r>
            <a:r>
              <a:rPr lang="en-GB" sz="2500" dirty="0" smtClean="0"/>
              <a:t>activities</a:t>
            </a:r>
            <a:endParaRPr lang="en-GB" sz="2500" dirty="0"/>
          </a:p>
          <a:p>
            <a:r>
              <a:rPr lang="en-GB" sz="2500" dirty="0"/>
              <a:t>Functional perspective</a:t>
            </a:r>
          </a:p>
          <a:p>
            <a:pPr lvl="1"/>
            <a:r>
              <a:rPr lang="en-GB" sz="2200" dirty="0"/>
              <a:t>Tools are classified according to their specific </a:t>
            </a:r>
            <a:r>
              <a:rPr lang="en-GB" sz="2200" dirty="0" smtClean="0"/>
              <a:t>function</a:t>
            </a:r>
            <a:endParaRPr lang="en-GB" sz="2200" dirty="0"/>
          </a:p>
          <a:p>
            <a:r>
              <a:rPr lang="en-GB" sz="2500" dirty="0"/>
              <a:t>Process perspective</a:t>
            </a:r>
          </a:p>
          <a:p>
            <a:pPr lvl="1"/>
            <a:r>
              <a:rPr lang="en-GB" sz="2200" dirty="0"/>
              <a:t>Tools are classified according to process activities that are </a:t>
            </a:r>
            <a:r>
              <a:rPr lang="en-GB" sz="2200" dirty="0" smtClean="0"/>
              <a:t>supported</a:t>
            </a:r>
            <a:endParaRPr lang="en-GB" sz="2200" dirty="0"/>
          </a:p>
          <a:p>
            <a:r>
              <a:rPr lang="en-GB" sz="2500" dirty="0"/>
              <a:t>Integration perspective</a:t>
            </a:r>
          </a:p>
          <a:p>
            <a:pPr lvl="1"/>
            <a:r>
              <a:rPr lang="en-GB" sz="2200" dirty="0"/>
              <a:t>Tools are classified according to their organisation into integrated </a:t>
            </a:r>
            <a:r>
              <a:rPr lang="en-GB" sz="2200" dirty="0" smtClean="0"/>
              <a:t>units</a:t>
            </a:r>
            <a:r>
              <a:rPr lang="en-GB" sz="2200" dirty="0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tool classification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382594" y="1606149"/>
            <a:ext cx="8340552" cy="4818446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endParaRPr lang="en-US"/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688669" y="1759116"/>
          <a:ext cx="7651883" cy="4587403"/>
        </p:xfrm>
        <a:graphic>
          <a:graphicData uri="http://schemas.openxmlformats.org/presentationml/2006/ole">
            <p:oleObj spid="_x0000_s1026" name="Document" r:id="rId4" imgW="5605272" imgH="336194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integration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Tools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Support individual process tasks such as design consistency checking, text editing, </a:t>
            </a:r>
            <a:r>
              <a:rPr lang="en-GB" dirty="0" smtClean="0"/>
              <a:t>etc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Workbenches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Support a process phase such as specification or </a:t>
            </a:r>
            <a:r>
              <a:rPr lang="en-GB" dirty="0" smtClean="0"/>
              <a:t>design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Normally </a:t>
            </a:r>
            <a:r>
              <a:rPr lang="en-GB" dirty="0"/>
              <a:t>include a number of integrated tools.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Support all or a substantial part of an entire software </a:t>
            </a:r>
            <a:r>
              <a:rPr lang="en-GB" dirty="0" smtClean="0"/>
              <a:t>process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Normally </a:t>
            </a:r>
            <a:r>
              <a:rPr lang="en-GB" dirty="0"/>
              <a:t>include several integrated </a:t>
            </a:r>
            <a:r>
              <a:rPr lang="en-GB" dirty="0" smtClean="0"/>
              <a:t>workbenches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399535" cy="1109007"/>
          </a:xfrm>
          <a:noFill/>
          <a:ln/>
        </p:spPr>
        <p:txBody>
          <a:bodyPr lIns="90830" tIns="44618" rIns="90830" bIns="44618" anchor="b"/>
          <a:lstStyle/>
          <a:p>
            <a:r>
              <a:rPr lang="en-GB" dirty="0"/>
              <a:t>Tools, workbenches, environments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535632" y="1529666"/>
            <a:ext cx="8264033" cy="4894929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797" tIns="45898" rIns="91797" bIns="45898" anchor="ctr"/>
          <a:lstStyle/>
          <a:p>
            <a:endParaRPr lang="en-US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301" y="1682632"/>
            <a:ext cx="6580619" cy="452048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500" dirty="0" smtClean="0">
                <a:latin typeface="Calibri" pitchFamily="34" charset="0"/>
                <a:cs typeface="Calibri" pitchFamily="34" charset="0"/>
              </a:rPr>
              <a:t>System requirements ALWAYS evolve in the course of a project so process iteration where earlier stages are reworked is always part of the process for large systems</a:t>
            </a:r>
          </a:p>
          <a:p>
            <a:r>
              <a:rPr lang="en-GB" sz="2500" dirty="0" smtClean="0">
                <a:latin typeface="Calibri" pitchFamily="34" charset="0"/>
                <a:cs typeface="Calibri" pitchFamily="34" charset="0"/>
              </a:rPr>
              <a:t>Iteration can be applied to any of the generic process models</a:t>
            </a:r>
          </a:p>
          <a:p>
            <a:r>
              <a:rPr lang="en-GB" sz="2500" dirty="0" smtClean="0">
                <a:latin typeface="Calibri" pitchFamily="34" charset="0"/>
                <a:cs typeface="Calibri" pitchFamily="34" charset="0"/>
              </a:rPr>
              <a:t>Two (related) approaches</a:t>
            </a:r>
          </a:p>
          <a:p>
            <a:pPr lvl="1"/>
            <a:r>
              <a:rPr lang="en-GB" sz="2500" dirty="0" smtClean="0">
                <a:latin typeface="Calibri" pitchFamily="34" charset="0"/>
                <a:cs typeface="Calibri" pitchFamily="34" charset="0"/>
              </a:rPr>
              <a:t>Incremental development</a:t>
            </a:r>
          </a:p>
          <a:p>
            <a:pPr lvl="1"/>
            <a:r>
              <a:rPr lang="en-GB" sz="2500" dirty="0" smtClean="0">
                <a:latin typeface="Calibri" pitchFamily="34" charset="0"/>
                <a:cs typeface="Calibri" pitchFamily="34" charset="0"/>
              </a:rPr>
              <a:t>Spiral development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 Tools, Workbenches and Environments for CASE.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Four basic process activities 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Validation </a:t>
            </a:r>
          </a:p>
          <a:p>
            <a:pPr lvl="1"/>
            <a:r>
              <a:rPr lang="en-US" dirty="0" smtClean="0"/>
              <a:t>Evolution</a:t>
            </a:r>
          </a:p>
          <a:p>
            <a:r>
              <a:rPr lang="en-US" dirty="0" smtClean="0"/>
              <a:t>Waterfall-Process organized in sequence</a:t>
            </a:r>
          </a:p>
          <a:p>
            <a:r>
              <a:rPr lang="en-US" dirty="0" smtClean="0"/>
              <a:t>Evolutionary- Process are interleaved</a:t>
            </a:r>
          </a:p>
          <a:p>
            <a:r>
              <a:rPr lang="en-US" dirty="0" smtClean="0"/>
              <a:t>How these process carried out depends on the </a:t>
            </a:r>
          </a:p>
          <a:p>
            <a:pPr lvl="1"/>
            <a:r>
              <a:rPr lang="en-US" dirty="0" smtClean="0"/>
              <a:t>Software, people, organizational structure involved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Software Specification</a:t>
            </a:r>
          </a:p>
          <a:p>
            <a:pPr marL="514350" indent="-514350"/>
            <a:r>
              <a:rPr lang="en-US" dirty="0" smtClean="0"/>
              <a:t>Software specification or requirement engineering is the process of </a:t>
            </a:r>
          </a:p>
          <a:p>
            <a:pPr marL="914400" lvl="1" indent="-514350"/>
            <a:r>
              <a:rPr lang="en-US" dirty="0" smtClean="0"/>
              <a:t>understanding ,</a:t>
            </a:r>
          </a:p>
          <a:p>
            <a:pPr marL="914400" lvl="1" indent="-514350"/>
            <a:r>
              <a:rPr lang="en-US" dirty="0" smtClean="0"/>
              <a:t> defining services required from the system &amp;</a:t>
            </a:r>
          </a:p>
          <a:p>
            <a:pPr marL="914400" lvl="1" indent="-514350"/>
            <a:r>
              <a:rPr lang="en-US" dirty="0" smtClean="0"/>
              <a:t>Identifying constraints on the system’s operation &amp; development</a:t>
            </a:r>
          </a:p>
          <a:p>
            <a:pPr marL="514350" indent="-514350"/>
            <a:r>
              <a:rPr lang="en-US" dirty="0" smtClean="0"/>
              <a:t>Considered - a critical stage of software process b’coz error unidentified at this stage leads to many problems later(design &amp; implementation stage)</a:t>
            </a:r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Figure-Requirement Engineering Process 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761" y="1676400"/>
            <a:ext cx="8322683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 leads to production of requirement document i.e. specification for the system</a:t>
            </a:r>
          </a:p>
          <a:p>
            <a:r>
              <a:rPr lang="en-US" dirty="0" smtClean="0"/>
              <a:t>Requirements are usually presented in two levels</a:t>
            </a:r>
          </a:p>
          <a:p>
            <a:pPr lvl="1"/>
            <a:r>
              <a:rPr lang="en-US" dirty="0" smtClean="0"/>
              <a:t>End user &amp; customers needs high level  statement of requirements</a:t>
            </a:r>
          </a:p>
          <a:p>
            <a:pPr lvl="1"/>
            <a:r>
              <a:rPr lang="en-US" dirty="0" smtClean="0"/>
              <a:t>System developer need more detailed system specification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four main phases in the requirement engineering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Feasibility study</a:t>
            </a:r>
          </a:p>
          <a:p>
            <a:pPr lvl="2"/>
            <a:r>
              <a:rPr lang="en-US" dirty="0" smtClean="0"/>
              <a:t>An estimation is made whether identified user needs will be satisfied using current h/w &amp; s/w technologies</a:t>
            </a:r>
          </a:p>
          <a:p>
            <a:pPr lvl="2"/>
            <a:r>
              <a:rPr lang="en-US" dirty="0" smtClean="0"/>
              <a:t>Whether proposed system will be cost effective, completes on time &amp; operationally feasible</a:t>
            </a:r>
          </a:p>
          <a:p>
            <a:pPr lvl="2"/>
            <a:r>
              <a:rPr lang="en-US" dirty="0" smtClean="0"/>
              <a:t>Feasibility study should be relatively cheap &amp; quick</a:t>
            </a:r>
          </a:p>
          <a:p>
            <a:pPr lvl="2"/>
            <a:r>
              <a:rPr lang="en-US" dirty="0" smtClean="0"/>
              <a:t>Result should inform the decision makers whether to go ahead or not.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71550" lvl="1" indent="-514350">
              <a:buAutoNum type="arabicPeriod" startAt="2"/>
            </a:pPr>
            <a:r>
              <a:rPr lang="en-US" dirty="0" smtClean="0"/>
              <a:t>Requirement elicitation &amp; analysis</a:t>
            </a:r>
          </a:p>
          <a:p>
            <a:pPr marL="971550" lvl="1" indent="-514350"/>
            <a:r>
              <a:rPr lang="en-US" dirty="0" smtClean="0"/>
              <a:t>Process of deriving system requirements through </a:t>
            </a:r>
          </a:p>
          <a:p>
            <a:pPr marL="1371600" lvl="2" indent="-514350"/>
            <a:r>
              <a:rPr lang="en-US" dirty="0" smtClean="0"/>
              <a:t>observation of existing system, </a:t>
            </a:r>
          </a:p>
          <a:p>
            <a:pPr marL="1371600" lvl="2" indent="-514350"/>
            <a:r>
              <a:rPr lang="en-US" dirty="0" smtClean="0"/>
              <a:t>discussions  with potential users, procurers,  task analysts &amp; so on</a:t>
            </a:r>
          </a:p>
          <a:p>
            <a:pPr marL="971550" lvl="1" indent="-514350"/>
            <a:r>
              <a:rPr lang="en-US" dirty="0" smtClean="0"/>
              <a:t>May involve the development of one or more system models or prototypes</a:t>
            </a:r>
          </a:p>
          <a:p>
            <a:pPr marL="971550" lvl="1" indent="-514350"/>
            <a:r>
              <a:rPr lang="en-US" dirty="0" smtClean="0"/>
              <a:t>Helps the analysts understand the system to be specified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180</TotalTime>
  <Words>1167</Words>
  <Application>Microsoft Office PowerPoint</Application>
  <PresentationFormat>On-screen Show (4:3)</PresentationFormat>
  <Paragraphs>158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Civic</vt:lpstr>
      <vt:lpstr>Document</vt:lpstr>
      <vt:lpstr>Process iteration &amp; Process activities</vt:lpstr>
      <vt:lpstr>Process Iteration</vt:lpstr>
      <vt:lpstr>Contd..</vt:lpstr>
      <vt:lpstr>Process activities</vt:lpstr>
      <vt:lpstr>Contd…</vt:lpstr>
      <vt:lpstr>Figure-Requirement Engineering Process 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Fig: General model of design process</vt:lpstr>
      <vt:lpstr>Contd…</vt:lpstr>
      <vt:lpstr>Contd…</vt:lpstr>
      <vt:lpstr>Contd…</vt:lpstr>
      <vt:lpstr>Software validation</vt:lpstr>
      <vt:lpstr>The testing process</vt:lpstr>
      <vt:lpstr>Testing stages</vt:lpstr>
      <vt:lpstr>Testing phases</vt:lpstr>
      <vt:lpstr>Software evolution</vt:lpstr>
      <vt:lpstr>System evolution</vt:lpstr>
      <vt:lpstr>Computer-aided software engineering</vt:lpstr>
      <vt:lpstr>Case technology</vt:lpstr>
      <vt:lpstr>CASE classification</vt:lpstr>
      <vt:lpstr>Functional tool classification</vt:lpstr>
      <vt:lpstr>CASE integration</vt:lpstr>
      <vt:lpstr>Tools, workbenches, environments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&amp; Requirements</dc:title>
  <dc:creator>Dell</dc:creator>
  <cp:lastModifiedBy>Administrator</cp:lastModifiedBy>
  <cp:revision>37</cp:revision>
  <dcterms:created xsi:type="dcterms:W3CDTF">2012-12-01T00:59:02Z</dcterms:created>
  <dcterms:modified xsi:type="dcterms:W3CDTF">2014-08-26T01:43:07Z</dcterms:modified>
</cp:coreProperties>
</file>