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BDC8-2AA4-47CA-A73D-D9E148B1BFDB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BC5F-B48D-4293-A437-4AAD4340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Formal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structure of an algebraic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fontAlgn="base" hangingPunct="0"/>
            <a:r>
              <a:rPr lang="en-GB" b="1" dirty="0"/>
              <a:t>Introduction</a:t>
            </a:r>
            <a:endParaRPr lang="en-US" dirty="0"/>
          </a:p>
          <a:p>
            <a:pPr eaLnBrk="0" fontAlgn="base" hangingPunct="0">
              <a:buNone/>
            </a:pPr>
            <a:r>
              <a:rPr lang="en-GB" dirty="0" smtClean="0"/>
              <a:t>     Defines </a:t>
            </a:r>
            <a:r>
              <a:rPr lang="en-GB" dirty="0"/>
              <a:t>the </a:t>
            </a:r>
            <a:r>
              <a:rPr lang="en-GB" b="1" dirty="0"/>
              <a:t>sort </a:t>
            </a:r>
            <a:r>
              <a:rPr lang="en-GB" dirty="0"/>
              <a:t>(the type name) and declares other specifications that are used</a:t>
            </a:r>
            <a:endParaRPr lang="en-US" dirty="0"/>
          </a:p>
          <a:p>
            <a:pPr eaLnBrk="0" fontAlgn="base" hangingPunct="0"/>
            <a:r>
              <a:rPr lang="en-GB" b="1" dirty="0"/>
              <a:t>Description</a:t>
            </a:r>
            <a:endParaRPr lang="en-US" dirty="0"/>
          </a:p>
          <a:p>
            <a:pPr eaLnBrk="0" fontAlgn="base" hangingPunct="0">
              <a:buNone/>
            </a:pPr>
            <a:r>
              <a:rPr lang="en-GB" dirty="0" smtClean="0"/>
              <a:t>     Informally </a:t>
            </a:r>
            <a:r>
              <a:rPr lang="en-GB" dirty="0"/>
              <a:t>describes the operations on the type</a:t>
            </a:r>
            <a:endParaRPr lang="en-US" dirty="0"/>
          </a:p>
          <a:p>
            <a:pPr eaLnBrk="0" fontAlgn="base" hangingPunct="0"/>
            <a:r>
              <a:rPr lang="en-GB" b="1" dirty="0"/>
              <a:t>Signature</a:t>
            </a:r>
            <a:r>
              <a:rPr lang="en-GB" dirty="0"/>
              <a:t>	</a:t>
            </a:r>
            <a:endParaRPr lang="en-US" dirty="0"/>
          </a:p>
          <a:p>
            <a:pPr eaLnBrk="0" fontAlgn="base" hangingPunct="0">
              <a:buNone/>
            </a:pPr>
            <a:r>
              <a:rPr lang="en-GB" dirty="0" smtClean="0"/>
              <a:t>     Defines </a:t>
            </a:r>
            <a:r>
              <a:rPr lang="en-GB" dirty="0"/>
              <a:t>the syntax of the operations in the interface and their parameters</a:t>
            </a:r>
            <a:endParaRPr lang="en-US" dirty="0"/>
          </a:p>
          <a:p>
            <a:pPr eaLnBrk="0" fontAlgn="base" hangingPunct="0"/>
            <a:r>
              <a:rPr lang="en-GB" b="1" dirty="0" smtClean="0"/>
              <a:t>Axioms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GB" dirty="0" smtClean="0"/>
              <a:t>    Defines the operation semantics by defining axioms which characterise behaviour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Constructor operations</a:t>
            </a:r>
            <a:r>
              <a:rPr lang="en-GB" dirty="0" smtClean="0"/>
              <a:t>. Operations which create entities of the type being specified.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Inspection operations</a:t>
            </a:r>
            <a:r>
              <a:rPr lang="en-GB" dirty="0" smtClean="0"/>
              <a:t>. Operations which evaluate entities of the type being specified.</a:t>
            </a:r>
          </a:p>
          <a:p>
            <a:r>
              <a:rPr lang="en-GB" dirty="0" smtClean="0"/>
              <a:t>To specify behaviour, define the inspector operations for each constructor operation.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sector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Critical operations on an object representing a controlled sector are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Enter</a:t>
            </a:r>
            <a:r>
              <a:rPr lang="en-GB" dirty="0" smtClean="0"/>
              <a:t>. Add an aircraft to the controlled airspace;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Leave</a:t>
            </a:r>
            <a:r>
              <a:rPr lang="en-GB" dirty="0" smtClean="0"/>
              <a:t>. Remove an aircraft from the controlled airspace;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Move</a:t>
            </a:r>
            <a:r>
              <a:rPr lang="en-GB" dirty="0" smtClean="0"/>
              <a:t>. Move an aircraft from one height to another;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Lookup</a:t>
            </a:r>
            <a:r>
              <a:rPr lang="en-GB" dirty="0" smtClean="0"/>
              <a:t>. Given an aircraft identifier, return its current height;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It is sometimes necessary to introduce additional operations to simplify the specification.</a:t>
            </a:r>
          </a:p>
          <a:p>
            <a:r>
              <a:rPr lang="en-GB" sz="2400" dirty="0" smtClean="0"/>
              <a:t>The other operations can then be defined using these more primitive operations.</a:t>
            </a:r>
          </a:p>
          <a:p>
            <a:r>
              <a:rPr lang="en-GB" sz="2400" dirty="0" smtClean="0"/>
              <a:t>Primitive operations</a:t>
            </a:r>
          </a:p>
          <a:p>
            <a:pPr lvl="1"/>
            <a:r>
              <a:rPr lang="en-GB" sz="2000" dirty="0" smtClean="0"/>
              <a:t>Create. Bring an instance of a sector into existence;</a:t>
            </a:r>
          </a:p>
          <a:p>
            <a:pPr lvl="1"/>
            <a:r>
              <a:rPr lang="en-GB" sz="2000" dirty="0" smtClean="0"/>
              <a:t>Put. Add an aircraft without safety checks;</a:t>
            </a:r>
          </a:p>
          <a:p>
            <a:pPr lvl="1"/>
            <a:r>
              <a:rPr lang="en-GB" sz="2000" dirty="0" smtClean="0"/>
              <a:t>In-space. Determine if a given aircraft is in the sector;</a:t>
            </a:r>
          </a:p>
          <a:p>
            <a:pPr lvl="1"/>
            <a:r>
              <a:rPr lang="en-GB" sz="2000" dirty="0" smtClean="0"/>
              <a:t>Occupied. Given a height, determine if there is an aircraft within 300m of that height.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specification (1)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4680"/>
          <a:stretch>
            <a:fillRect/>
          </a:stretch>
        </p:blipFill>
        <p:spPr bwMode="auto">
          <a:xfrm>
            <a:off x="838200" y="1371600"/>
            <a:ext cx="6915864" cy="4639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specification (2)</a:t>
            </a:r>
            <a:endParaRPr lang="en-US" dirty="0"/>
          </a:p>
        </p:txBody>
      </p:sp>
      <p:pic>
        <p:nvPicPr>
          <p:cNvPr id="4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4682"/>
          <a:stretch>
            <a:fillRect/>
          </a:stretch>
        </p:blipFill>
        <p:spPr bwMode="auto">
          <a:xfrm>
            <a:off x="1447800" y="1143000"/>
            <a:ext cx="6248400" cy="5116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commentary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basic constructors </a:t>
            </a:r>
            <a:r>
              <a:rPr lang="en-GB" dirty="0" smtClean="0">
                <a:solidFill>
                  <a:srgbClr val="FF0000"/>
                </a:solidFill>
              </a:rPr>
              <a:t>Create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Put</a:t>
            </a:r>
            <a:r>
              <a:rPr lang="en-GB" dirty="0" smtClean="0"/>
              <a:t> to specify other operations.</a:t>
            </a:r>
          </a:p>
          <a:p>
            <a:r>
              <a:rPr lang="en-GB" dirty="0" smtClean="0"/>
              <a:t>Define </a:t>
            </a:r>
            <a:r>
              <a:rPr lang="en-GB" dirty="0" smtClean="0">
                <a:solidFill>
                  <a:srgbClr val="FF0000"/>
                </a:solidFill>
              </a:rPr>
              <a:t>Occupied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In-space</a:t>
            </a:r>
            <a:r>
              <a:rPr lang="en-GB" dirty="0" smtClean="0"/>
              <a:t> using </a:t>
            </a:r>
            <a:r>
              <a:rPr lang="en-GB" dirty="0" smtClean="0">
                <a:solidFill>
                  <a:srgbClr val="FF0000"/>
                </a:solidFill>
              </a:rPr>
              <a:t>Create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Put</a:t>
            </a:r>
            <a:r>
              <a:rPr lang="en-GB" dirty="0" smtClean="0"/>
              <a:t> and use them to make checks in other operation definitions.</a:t>
            </a:r>
          </a:p>
          <a:p>
            <a:r>
              <a:rPr lang="en-GB" dirty="0" smtClean="0"/>
              <a:t>All operations that result in changes to the sector must check that the safety criterion holds.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Algebraic specification can be cumbersome when the object operations are not independent of the object state.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Model-based specification exposes the system state and defines the operations in terms of changes to that state.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Z notation is a mature technique for model-based specification. It combines formal and informal description and uses graphical highlighting when presenting specifications.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structure of a Z schema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953810" cy="2726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insulin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Z schema for the insulin pump declares a number of state variables including:</a:t>
            </a:r>
          </a:p>
          <a:p>
            <a:pPr lvl="1"/>
            <a:r>
              <a:rPr lang="en-GB" dirty="0" smtClean="0"/>
              <a:t>Input variables such as switch? (the device switch), </a:t>
            </a:r>
            <a:r>
              <a:rPr lang="en-GB" dirty="0" err="1" smtClean="0"/>
              <a:t>InsulinReservoir</a:t>
            </a:r>
            <a:r>
              <a:rPr lang="en-GB" dirty="0" smtClean="0"/>
              <a:t>? (the current quantity of insulin in the reservoir) and Reading? (the reading from the sensor);</a:t>
            </a:r>
          </a:p>
          <a:p>
            <a:pPr lvl="1"/>
            <a:r>
              <a:rPr lang="en-GB" dirty="0" smtClean="0"/>
              <a:t>Output variables such as alarm! (a system alarm), display1!, display2! (the displays on the pump) and dose! (the dose of insulin to be delivered).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Formal specification is part of a more general collection of techniques that are known as ‘formal methods’.</a:t>
            </a:r>
          </a:p>
          <a:p>
            <a:r>
              <a:rPr lang="en-GB" sz="2400" dirty="0" smtClean="0"/>
              <a:t>These are all based on mathematical representation and analysis of software.</a:t>
            </a:r>
          </a:p>
          <a:p>
            <a:r>
              <a:rPr lang="en-GB" sz="2400" dirty="0" smtClean="0"/>
              <a:t>Formal methods include</a:t>
            </a:r>
          </a:p>
          <a:p>
            <a:pPr lvl="1"/>
            <a:r>
              <a:rPr lang="en-GB" sz="2000" dirty="0" smtClean="0"/>
              <a:t>Formal specification;</a:t>
            </a:r>
          </a:p>
          <a:p>
            <a:pPr lvl="1"/>
            <a:r>
              <a:rPr lang="en-GB" sz="2000" dirty="0" smtClean="0"/>
              <a:t>Specification analysis and proof;</a:t>
            </a:r>
          </a:p>
          <a:p>
            <a:pPr lvl="1"/>
            <a:r>
              <a:rPr lang="en-GB" sz="2000" dirty="0" smtClean="0"/>
              <a:t>Transformational development;</a:t>
            </a:r>
          </a:p>
          <a:p>
            <a:pPr lvl="1"/>
            <a:r>
              <a:rPr lang="en-GB" sz="2000" dirty="0" smtClean="0"/>
              <a:t>Program verification.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Each Z schema has an invariant part which defines conditions that are always true.</a:t>
            </a:r>
          </a:p>
          <a:p>
            <a:r>
              <a:rPr lang="en-GB" sz="2400" dirty="0" smtClean="0"/>
              <a:t>For the insulin pump schema it is always true that</a:t>
            </a:r>
          </a:p>
          <a:p>
            <a:pPr lvl="1"/>
            <a:r>
              <a:rPr lang="en-GB" sz="2000" dirty="0" smtClean="0"/>
              <a:t>The dose must be less than or equal to the capacity of the insulin reservoir;</a:t>
            </a:r>
          </a:p>
          <a:p>
            <a:pPr lvl="1"/>
            <a:r>
              <a:rPr lang="en-GB" sz="2000" dirty="0" smtClean="0"/>
              <a:t>No single dose may be more than 4 units of insulin and the total dose delivered in a time period must not exceed 25 units of insulin. This is a safety constraint;  </a:t>
            </a:r>
          </a:p>
          <a:p>
            <a:pPr lvl="1"/>
            <a:r>
              <a:rPr lang="en-GB" sz="2000" dirty="0" smtClean="0"/>
              <a:t>display2! shows the amount of insulin to be delivered.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Insulin pump schema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1524000" y="1371600"/>
          <a:ext cx="6553200" cy="4265613"/>
        </p:xfrm>
        <a:graphic>
          <a:graphicData uri="http://schemas.openxmlformats.org/presentationml/2006/ole">
            <p:oleObj spid="_x0000_s2050" name="Document" r:id="rId3" imgW="5486400" imgH="35478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invariants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1295400" y="1752600"/>
          <a:ext cx="7081793" cy="4038600"/>
        </p:xfrm>
        <a:graphic>
          <a:graphicData uri="http://schemas.openxmlformats.org/presentationml/2006/ole">
            <p:oleObj spid="_x0000_s3074" name="Document" r:id="rId3" imgW="5483860" imgH="2570119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dosage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insulin pump computes the amount of insulin required by comparing the current reading with two previous readings.</a:t>
            </a:r>
          </a:p>
          <a:p>
            <a:r>
              <a:rPr lang="en-GB" dirty="0" smtClean="0"/>
              <a:t>If these suggest that blood glucose is rising then insulin is delivered.</a:t>
            </a:r>
          </a:p>
          <a:p>
            <a:r>
              <a:rPr lang="en-GB" dirty="0" smtClean="0"/>
              <a:t>Information about the total dose delivered is maintained to allow the safety check invariant to be applied.</a:t>
            </a:r>
          </a:p>
          <a:p>
            <a:r>
              <a:rPr lang="en-GB" dirty="0" smtClean="0"/>
              <a:t>Note that this invariant always applies - there is no need to repeat it in the dosage computation.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schema (1)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1010493" y="1676400"/>
          <a:ext cx="7142907" cy="3871119"/>
        </p:xfrm>
        <a:graphic>
          <a:graphicData uri="http://schemas.openxmlformats.org/presentationml/2006/ole">
            <p:oleObj spid="_x0000_s4098" name="Document" r:id="rId3" imgW="5486400" imgH="33680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schema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3400" y="2133600"/>
          <a:ext cx="7924800" cy="3692525"/>
        </p:xfrm>
        <a:graphic>
          <a:graphicData uri="http://schemas.openxmlformats.org/presentationml/2006/ole">
            <p:oleObj spid="_x0000_s5122" name="Document" r:id="rId3" imgW="5486400" imgH="25572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principal benefits of formal methods are in reducing the number of faults in systems.</a:t>
            </a:r>
          </a:p>
          <a:p>
            <a:r>
              <a:rPr lang="en-GB" dirty="0" smtClean="0"/>
              <a:t>The main area of applicability is in critical systems.</a:t>
            </a:r>
          </a:p>
          <a:p>
            <a:r>
              <a:rPr lang="en-GB" dirty="0" smtClean="0"/>
              <a:t>Formal methods are most likely to be cost-effective where high system failure costs must be avoided.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formal specification means that the cost profile of a project changes</a:t>
            </a:r>
          </a:p>
          <a:p>
            <a:pPr lvl="1"/>
            <a:r>
              <a:rPr lang="en-US" dirty="0" smtClean="0"/>
              <a:t>More up front costs as more time and effort are spent developing the specification;</a:t>
            </a:r>
          </a:p>
          <a:p>
            <a:pPr lvl="1"/>
            <a:r>
              <a:rPr lang="en-US" dirty="0" smtClean="0"/>
              <a:t>However, implementation and validation costs should be reduced as the specification process reduces errors and ambiguities in the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Development costs with formal specification</a:t>
            </a:r>
            <a:endParaRPr lang="en-US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316" y="1676400"/>
            <a:ext cx="7763884" cy="48554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Algebraic specification</a:t>
            </a:r>
          </a:p>
          <a:p>
            <a:pPr lvl="1"/>
            <a:r>
              <a:rPr lang="en-GB" dirty="0" smtClean="0"/>
              <a:t>The system is specified in terms of its operations and their relationships.</a:t>
            </a:r>
          </a:p>
          <a:p>
            <a:r>
              <a:rPr lang="en-GB" dirty="0" smtClean="0"/>
              <a:t>Model-based specification</a:t>
            </a:r>
          </a:p>
          <a:p>
            <a:pPr lvl="1"/>
            <a:r>
              <a:rPr lang="en-GB" dirty="0" smtClean="0"/>
              <a:t>The system is specified in terms of a state model that is constructed using mathematical constructs such as sets and sequences. Operations are defined by modifications to the system’s state.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Algebraic sequential formal specification language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Algebraic concurrent formal specification language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Model based sequential formal specification language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Model based concurrent formal specification language</a:t>
            </a:r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Large systems are decomposed into subsystems with well-defined interfaces between these subsystems.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Specification of subsystem interfaces allows independent development of the different subsystems.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Interfaces may be defined as abstract data types or object classes.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algebraic approach to formal specification is particularly well-suited to interface specification as it is focused on the defined operations in an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Sub-system interfaces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866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894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Document</vt:lpstr>
      <vt:lpstr>Formal Specification</vt:lpstr>
      <vt:lpstr>Formal methods</vt:lpstr>
      <vt:lpstr>Use of formal methods</vt:lpstr>
      <vt:lpstr>Cost profile</vt:lpstr>
      <vt:lpstr>Development costs with formal specification</vt:lpstr>
      <vt:lpstr>Specification techniques</vt:lpstr>
      <vt:lpstr>Presentation</vt:lpstr>
      <vt:lpstr>Interface specification</vt:lpstr>
      <vt:lpstr>Sub-system interfaces</vt:lpstr>
      <vt:lpstr>The structure of an algebraic specification</vt:lpstr>
      <vt:lpstr>Specification operations</vt:lpstr>
      <vt:lpstr>A sector object</vt:lpstr>
      <vt:lpstr>Primitive operations</vt:lpstr>
      <vt:lpstr>Sector specification (1)</vt:lpstr>
      <vt:lpstr>Sector specification (2)</vt:lpstr>
      <vt:lpstr>Specification commentary</vt:lpstr>
      <vt:lpstr>Behavioural specification</vt:lpstr>
      <vt:lpstr>The structure of a Z schema</vt:lpstr>
      <vt:lpstr>Modelling the insulin pump</vt:lpstr>
      <vt:lpstr>Schema invariant</vt:lpstr>
      <vt:lpstr>Insulin pump schema</vt:lpstr>
      <vt:lpstr>State invariants</vt:lpstr>
      <vt:lpstr>The dosage computation</vt:lpstr>
      <vt:lpstr>RUN schema (1)</vt:lpstr>
      <vt:lpstr>RUN schema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Specification</dc:title>
  <dc:creator>Administrator</dc:creator>
  <cp:lastModifiedBy>Administrator</cp:lastModifiedBy>
  <cp:revision>16</cp:revision>
  <dcterms:created xsi:type="dcterms:W3CDTF">2014-09-17T01:19:05Z</dcterms:created>
  <dcterms:modified xsi:type="dcterms:W3CDTF">2014-09-17T05:36:04Z</dcterms:modified>
</cp:coreProperties>
</file>