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59" r:id="rId6"/>
    <p:sldId id="260" r:id="rId7"/>
    <p:sldId id="261" r:id="rId8"/>
    <p:sldId id="262" r:id="rId9"/>
    <p:sldId id="282" r:id="rId10"/>
    <p:sldId id="283" r:id="rId11"/>
    <p:sldId id="284" r:id="rId12"/>
    <p:sldId id="285" r:id="rId13"/>
    <p:sldId id="28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48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9F2E3-720B-4016-8835-A513ED90F55D}" type="datetimeFigureOut">
              <a:rPr lang="en-US" smtClean="0"/>
              <a:pPr/>
              <a:t>10/31/2014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D72DD6-4DA8-45B3-9D66-EC135B1218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9F2E3-720B-4016-8835-A513ED90F55D}" type="datetimeFigureOut">
              <a:rPr lang="en-US" smtClean="0"/>
              <a:pPr/>
              <a:t>10/31/2014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72DD6-4DA8-45B3-9D66-EC135B1218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User_interface" TargetMode="External"/><Relationship Id="rId7" Type="http://schemas.openxmlformats.org/officeDocument/2006/relationships/hyperlink" Target="http://en.wikipedia.org/wiki/Object-relational_mapping" TargetMode="External"/><Relationship Id="rId2" Type="http://schemas.openxmlformats.org/officeDocument/2006/relationships/hyperlink" Target="http://en.wikipedia.org/wiki/System_sequence_diagram" TargetMode="External"/><Relationship Id="rId1" Type="http://schemas.openxmlformats.org/officeDocument/2006/relationships/slideLayout" Target="../slideLayouts/slideLayout2.xml"/><Relationship Id="rId6" Type="http://schemas.openxmlformats.org/officeDocument/2006/relationships/hyperlink" Target="http://en.wikipedia.org/wiki/Object_database" TargetMode="External"/><Relationship Id="rId5" Type="http://schemas.openxmlformats.org/officeDocument/2006/relationships/hyperlink" Target="http://en.wikipedia.org/wiki/Relational_data_model" TargetMode="External"/><Relationship Id="rId4" Type="http://schemas.openxmlformats.org/officeDocument/2006/relationships/hyperlink" Target="http://en.wikipedia.org/wiki/Look_and_fee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Information_hiding" TargetMode="External"/><Relationship Id="rId2" Type="http://schemas.openxmlformats.org/officeDocument/2006/relationships/hyperlink" Target="http://en.wikipedia.org/wiki/Object_(computer_science)" TargetMode="External"/><Relationship Id="rId1" Type="http://schemas.openxmlformats.org/officeDocument/2006/relationships/slideLayout" Target="../slideLayouts/slideLayout2.xml"/><Relationship Id="rId6" Type="http://schemas.openxmlformats.org/officeDocument/2006/relationships/hyperlink" Target="http://en.wikipedia.org/wiki/Polymorphism_in_object-oriented_programming" TargetMode="External"/><Relationship Id="rId5" Type="http://schemas.openxmlformats.org/officeDocument/2006/relationships/hyperlink" Target="http://en.wikipedia.org/wiki/Interface_(object-oriented_programming)" TargetMode="External"/><Relationship Id="rId4" Type="http://schemas.openxmlformats.org/officeDocument/2006/relationships/hyperlink" Target="http://en.wikipedia.org/wiki/Inheritance_(computer_scienc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Conceptual_model_(computer_science)" TargetMode="External"/><Relationship Id="rId7" Type="http://schemas.openxmlformats.org/officeDocument/2006/relationships/hyperlink" Target="http://en.wikipedia.org/wiki/Application_framework" TargetMode="External"/><Relationship Id="rId2" Type="http://schemas.openxmlformats.org/officeDocument/2006/relationships/hyperlink" Target="http://en.wikipedia.org/wiki/Class_diagram" TargetMode="External"/><Relationship Id="rId1" Type="http://schemas.openxmlformats.org/officeDocument/2006/relationships/slideLayout" Target="../slideLayouts/slideLayout2.xml"/><Relationship Id="rId6" Type="http://schemas.openxmlformats.org/officeDocument/2006/relationships/hyperlink" Target="http://en.wikipedia.org/wiki/Object-oriented_design" TargetMode="External"/><Relationship Id="rId5" Type="http://schemas.openxmlformats.org/officeDocument/2006/relationships/hyperlink" Target="http://en.wikipedia.org/wiki/Design_pattern_(computer_science)" TargetMode="External"/><Relationship Id="rId4" Type="http://schemas.openxmlformats.org/officeDocument/2006/relationships/hyperlink" Target="http://en.wikipedia.org/wiki/Attribute_(comput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System_sequence_diagram" TargetMode="External"/><Relationship Id="rId2" Type="http://schemas.openxmlformats.org/officeDocument/2006/relationships/hyperlink" Target="http://en.wikipedia.org/wiki/Sequence_diagram" TargetMode="External"/><Relationship Id="rId1" Type="http://schemas.openxmlformats.org/officeDocument/2006/relationships/slideLayout" Target="../slideLayouts/slideLayout2.xm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Class_diagra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oftware_development_proce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Problem_domain" TargetMode="External"/><Relationship Id="rId2" Type="http://schemas.openxmlformats.org/officeDocument/2006/relationships/hyperlink" Target="http://en.wikipedia.org/wiki/Conceptual_model_(computer_science)" TargetMode="External"/><Relationship Id="rId1" Type="http://schemas.openxmlformats.org/officeDocument/2006/relationships/slideLayout" Target="../slideLayouts/slideLayout2.xml"/><Relationship Id="rId6" Type="http://schemas.openxmlformats.org/officeDocument/2006/relationships/hyperlink" Target="http://en.wikipedia.org/wiki/Scenario_(computing)" TargetMode="External"/><Relationship Id="rId5" Type="http://schemas.openxmlformats.org/officeDocument/2006/relationships/hyperlink" Target="http://en.wikipedia.org/wiki/Use_case" TargetMode="External"/><Relationship Id="rId4" Type="http://schemas.openxmlformats.org/officeDocument/2006/relationships/hyperlink" Target="http://en.wikipedia.org/wiki/Concurrency_(computer_sc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Object-oriented Design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hlinkClick r:id="rId2" tooltip="System sequence diagram"/>
              </a:rPr>
              <a:t>System sequence diagram</a:t>
            </a:r>
            <a:r>
              <a:rPr lang="en-US" dirty="0" smtClean="0"/>
              <a:t>: A system sequence diagram (SSD) is a picture that shows, for a particular scenario of a use case, the events that external actors generate, their order, and possible inter-system events. </a:t>
            </a:r>
          </a:p>
          <a:p>
            <a:r>
              <a:rPr lang="en-US" dirty="0" smtClean="0">
                <a:hlinkClick r:id="rId3" tooltip="User interface"/>
              </a:rPr>
              <a:t>User interface</a:t>
            </a:r>
            <a:r>
              <a:rPr lang="en-US" dirty="0" smtClean="0"/>
              <a:t> documentations (if applicable): Document that shows and describes the </a:t>
            </a:r>
            <a:r>
              <a:rPr lang="en-US" dirty="0" smtClean="0">
                <a:hlinkClick r:id="rId4" tooltip="Look and feel"/>
              </a:rPr>
              <a:t>look and feel</a:t>
            </a:r>
            <a:r>
              <a:rPr lang="en-US" dirty="0" smtClean="0"/>
              <a:t> of the end product's user interface. It is not mandatory to have this, but it helps to visualize the end-product and therefore helps the designer. </a:t>
            </a:r>
          </a:p>
          <a:p>
            <a:r>
              <a:rPr lang="en-US" dirty="0" smtClean="0">
                <a:hlinkClick r:id="rId5" tooltip="Relational data model"/>
              </a:rPr>
              <a:t>Relational data model</a:t>
            </a:r>
            <a:r>
              <a:rPr lang="en-US" dirty="0" smtClean="0"/>
              <a:t> (if applicable): A data model is an abstract model that describes how data is represented and used. If an </a:t>
            </a:r>
            <a:r>
              <a:rPr lang="en-US" dirty="0" smtClean="0">
                <a:hlinkClick r:id="rId6" tooltip="Object database"/>
              </a:rPr>
              <a:t>object database</a:t>
            </a:r>
            <a:r>
              <a:rPr lang="en-US" dirty="0" smtClean="0"/>
              <a:t> is not used, the relational data model should usually be created before the design, since the strategy chosen for </a:t>
            </a:r>
            <a:r>
              <a:rPr lang="en-US" dirty="0" smtClean="0">
                <a:hlinkClick r:id="rId7" tooltip="Object-relational mapping"/>
              </a:rPr>
              <a:t>object-relational mapping</a:t>
            </a:r>
            <a:r>
              <a:rPr lang="en-US" dirty="0" smtClean="0"/>
              <a:t> is an output of the OO design process. However, it is possible to develop the relational data model and the object-oriented design artifacts in parallel, and the growth of an artifact can stimulate the refinement of other artifacts.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Object-oriented concepts</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hlinkClick r:id="rId2" tooltip="Object (computer science)"/>
              </a:rPr>
              <a:t>Object/Class</a:t>
            </a:r>
            <a:r>
              <a:rPr lang="en-US" dirty="0" smtClean="0"/>
              <a:t>: A tight coupling or association of data structures with the methods or functions that act on the data. This is called a </a:t>
            </a:r>
            <a:r>
              <a:rPr lang="en-US" i="1" dirty="0" smtClean="0"/>
              <a:t>class</a:t>
            </a:r>
            <a:r>
              <a:rPr lang="en-US" dirty="0" smtClean="0"/>
              <a:t>, or </a:t>
            </a:r>
            <a:r>
              <a:rPr lang="en-US" i="1" dirty="0" smtClean="0"/>
              <a:t>object</a:t>
            </a:r>
            <a:r>
              <a:rPr lang="en-US" dirty="0" smtClean="0"/>
              <a:t> (an object is created based on a class). Each object serves a separate function. It is defined by its properties, what it is and what it can do. An object can be part of a class, which is a set of objects that are similar.</a:t>
            </a:r>
          </a:p>
          <a:p>
            <a:r>
              <a:rPr lang="en-US" dirty="0" smtClean="0">
                <a:hlinkClick r:id="rId3" tooltip="Information hiding"/>
              </a:rPr>
              <a:t>Information hiding</a:t>
            </a:r>
            <a:r>
              <a:rPr lang="en-US" dirty="0" smtClean="0"/>
              <a:t>: The ability to protect some components of the object from external entities. This is realized by language keywords to enable a variable to be declared as </a:t>
            </a:r>
            <a:r>
              <a:rPr lang="en-US" i="1" dirty="0" smtClean="0"/>
              <a:t>private</a:t>
            </a:r>
            <a:r>
              <a:rPr lang="en-US" dirty="0" smtClean="0"/>
              <a:t> or </a:t>
            </a:r>
            <a:r>
              <a:rPr lang="en-US" i="1" dirty="0" smtClean="0"/>
              <a:t>protected</a:t>
            </a:r>
            <a:r>
              <a:rPr lang="en-US" dirty="0" smtClean="0"/>
              <a:t> to the owning </a:t>
            </a:r>
            <a:r>
              <a:rPr lang="en-US" i="1" dirty="0" smtClean="0"/>
              <a:t>class</a:t>
            </a:r>
            <a:r>
              <a:rPr lang="en-US" dirty="0" smtClean="0"/>
              <a:t>.</a:t>
            </a:r>
          </a:p>
          <a:p>
            <a:r>
              <a:rPr lang="en-US" dirty="0" smtClean="0">
                <a:hlinkClick r:id="rId4" tooltip="Inheritance (computer science)"/>
              </a:rPr>
              <a:t>Inheritance</a:t>
            </a:r>
            <a:r>
              <a:rPr lang="en-US" dirty="0" smtClean="0"/>
              <a:t>: The ability for a </a:t>
            </a:r>
            <a:r>
              <a:rPr lang="en-US" i="1" dirty="0" smtClean="0"/>
              <a:t>class</a:t>
            </a:r>
            <a:r>
              <a:rPr lang="en-US" dirty="0" smtClean="0"/>
              <a:t> to extend or override functionality of another </a:t>
            </a:r>
            <a:r>
              <a:rPr lang="en-US" i="1" dirty="0" smtClean="0"/>
              <a:t>class</a:t>
            </a:r>
            <a:r>
              <a:rPr lang="en-US" dirty="0" smtClean="0"/>
              <a:t>. The so-called </a:t>
            </a:r>
            <a:r>
              <a:rPr lang="en-US" i="1" dirty="0" smtClean="0"/>
              <a:t>subclass</a:t>
            </a:r>
            <a:r>
              <a:rPr lang="en-US" dirty="0" smtClean="0"/>
              <a:t> has a whole section that is derived (inherited) from the </a:t>
            </a:r>
            <a:r>
              <a:rPr lang="en-US" i="1" dirty="0" err="1" smtClean="0"/>
              <a:t>superclass</a:t>
            </a:r>
            <a:r>
              <a:rPr lang="en-US" dirty="0" smtClean="0"/>
              <a:t> and then it has its own set of functions and data.</a:t>
            </a:r>
          </a:p>
          <a:p>
            <a:r>
              <a:rPr lang="en-US" dirty="0" smtClean="0">
                <a:hlinkClick r:id="rId5" tooltip="Interface (object-oriented programming)"/>
              </a:rPr>
              <a:t>Interface (object-oriented programming)</a:t>
            </a:r>
            <a:r>
              <a:rPr lang="en-US" dirty="0" smtClean="0"/>
              <a:t>: The ability to defer the implementation of a </a:t>
            </a:r>
            <a:r>
              <a:rPr lang="en-US" i="1" dirty="0" smtClean="0"/>
              <a:t>method</a:t>
            </a:r>
            <a:r>
              <a:rPr lang="en-US" dirty="0" smtClean="0"/>
              <a:t>. The ability to define the </a:t>
            </a:r>
            <a:r>
              <a:rPr lang="en-US" i="1" dirty="0" smtClean="0"/>
              <a:t>functions</a:t>
            </a:r>
            <a:r>
              <a:rPr lang="en-US" dirty="0" smtClean="0"/>
              <a:t> or </a:t>
            </a:r>
            <a:r>
              <a:rPr lang="en-US" i="1" dirty="0" smtClean="0"/>
              <a:t>methods</a:t>
            </a:r>
            <a:r>
              <a:rPr lang="en-US" dirty="0" smtClean="0"/>
              <a:t> signatures without implementing them.</a:t>
            </a:r>
          </a:p>
          <a:p>
            <a:r>
              <a:rPr lang="en-US" dirty="0" smtClean="0">
                <a:hlinkClick r:id="rId6" tooltip="Polymorphism in object-oriented programming"/>
              </a:rPr>
              <a:t>Polymorphism</a:t>
            </a:r>
            <a:r>
              <a:rPr lang="en-US" dirty="0" smtClean="0"/>
              <a:t>: The ability to replace an </a:t>
            </a:r>
            <a:r>
              <a:rPr lang="en-US" i="1" dirty="0" smtClean="0"/>
              <a:t>object</a:t>
            </a:r>
            <a:r>
              <a:rPr lang="en-US" dirty="0" smtClean="0"/>
              <a:t> with its </a:t>
            </a:r>
            <a:r>
              <a:rPr lang="en-US" i="1" dirty="0" err="1" smtClean="0"/>
              <a:t>subobjects</a:t>
            </a:r>
            <a:r>
              <a:rPr lang="en-US" dirty="0" smtClean="0"/>
              <a:t>. The ability of an </a:t>
            </a:r>
            <a:r>
              <a:rPr lang="en-US" i="1" dirty="0" smtClean="0"/>
              <a:t>object-variable</a:t>
            </a:r>
            <a:r>
              <a:rPr lang="en-US" dirty="0" smtClean="0"/>
              <a:t> to contain, not only that </a:t>
            </a:r>
            <a:r>
              <a:rPr lang="en-US" i="1" dirty="0" smtClean="0"/>
              <a:t>object</a:t>
            </a:r>
            <a:r>
              <a:rPr lang="en-US" dirty="0" smtClean="0"/>
              <a:t>, but also all of its </a:t>
            </a:r>
            <a:r>
              <a:rPr lang="en-US" i="1" dirty="0" err="1" smtClean="0"/>
              <a:t>subobjects</a:t>
            </a:r>
            <a:r>
              <a:rPr lang="en-US"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Designing concepts</a:t>
            </a:r>
            <a:br>
              <a:rPr lang="en-US" b="1" dirty="0" smtClean="0"/>
            </a:br>
            <a:endParaRPr lang="en-US" dirty="0"/>
          </a:p>
        </p:txBody>
      </p:sp>
      <p:sp>
        <p:nvSpPr>
          <p:cNvPr id="3" name="Content Placeholder 2"/>
          <p:cNvSpPr>
            <a:spLocks noGrp="1"/>
          </p:cNvSpPr>
          <p:nvPr>
            <p:ph idx="1"/>
          </p:nvPr>
        </p:nvSpPr>
        <p:spPr/>
        <p:txBody>
          <a:bodyPr>
            <a:noAutofit/>
          </a:bodyPr>
          <a:lstStyle/>
          <a:p>
            <a:r>
              <a:rPr lang="en-US" sz="1600" dirty="0" smtClean="0"/>
              <a:t>Defining objects, creating </a:t>
            </a:r>
            <a:r>
              <a:rPr lang="en-US" sz="1600" dirty="0" smtClean="0">
                <a:hlinkClick r:id="rId2" tooltip="Class diagram"/>
              </a:rPr>
              <a:t>class diagram</a:t>
            </a:r>
            <a:r>
              <a:rPr lang="en-US" sz="1600" dirty="0" smtClean="0"/>
              <a:t> from </a:t>
            </a:r>
            <a:r>
              <a:rPr lang="en-US" sz="1600" dirty="0" smtClean="0">
                <a:hlinkClick r:id="rId3" tooltip="Conceptual model (computer science)"/>
              </a:rPr>
              <a:t>conceptual diagram</a:t>
            </a:r>
            <a:r>
              <a:rPr lang="en-US" sz="1600" dirty="0" smtClean="0"/>
              <a:t>: Usually map entity to class.</a:t>
            </a:r>
          </a:p>
          <a:p>
            <a:r>
              <a:rPr lang="en-US" sz="1600" dirty="0" smtClean="0"/>
              <a:t>Identifying </a:t>
            </a:r>
            <a:r>
              <a:rPr lang="en-US" sz="1600" dirty="0" smtClean="0">
                <a:hlinkClick r:id="rId4" tooltip="Attribute (computing)"/>
              </a:rPr>
              <a:t>attributes</a:t>
            </a:r>
            <a:r>
              <a:rPr lang="en-US" sz="1600" dirty="0" smtClean="0"/>
              <a:t>.</a:t>
            </a:r>
          </a:p>
          <a:p>
            <a:r>
              <a:rPr lang="en-US" sz="1600" dirty="0" smtClean="0"/>
              <a:t>Use </a:t>
            </a:r>
            <a:r>
              <a:rPr lang="en-US" sz="1600" dirty="0" smtClean="0">
                <a:hlinkClick r:id="rId5" tooltip="Design pattern (computer science)"/>
              </a:rPr>
              <a:t>design patterns</a:t>
            </a:r>
            <a:r>
              <a:rPr lang="en-US" sz="1600" dirty="0" smtClean="0"/>
              <a:t> (if applicable): A design pattern is not a finished design, it is a description of a solution to a common problem, in a context.</a:t>
            </a:r>
            <a:r>
              <a:rPr lang="en-US" sz="1600" baseline="30000" dirty="0" smtClean="0">
                <a:hlinkClick r:id="rId6"/>
              </a:rPr>
              <a:t>[1]</a:t>
            </a:r>
            <a:r>
              <a:rPr lang="en-US" sz="1600" dirty="0" smtClean="0"/>
              <a:t> The main advantage of using a design pattern is that it can be reused in multiple applications. It can also be thought of as a template for how to solve a problem that can be used in many different situations and/or applications. Object-oriented design patterns typically show relationships and interactions between classes or objects, without specifying the final application classes or objects that are involved.</a:t>
            </a:r>
          </a:p>
          <a:p>
            <a:r>
              <a:rPr lang="en-US" sz="1600" dirty="0" smtClean="0"/>
              <a:t>Define </a:t>
            </a:r>
            <a:r>
              <a:rPr lang="en-US" sz="1600" dirty="0" smtClean="0">
                <a:hlinkClick r:id="rId7" tooltip="Application framework"/>
              </a:rPr>
              <a:t>application framework</a:t>
            </a:r>
            <a:r>
              <a:rPr lang="en-US" sz="1600" dirty="0" smtClean="0"/>
              <a:t> (if applicable): Application framework is a term usually used to refer to a set of libraries or classes that are used to implement the standard structure of an application for a specific operating system. By bundling a large amount of reusable code into a framework, much time is saved for the developer, since he/she is saved the task of rewriting large amounts of standard code for each new application that is developed.</a:t>
            </a:r>
          </a:p>
          <a:p>
            <a:r>
              <a:rPr lang="en-US" sz="1600" dirty="0" smtClean="0"/>
              <a:t>Identify persistent objects/data (if applicable): Identify objects that have to last longer than a single runtime of the application. If a relational database is used, design the object relation mapping.</a:t>
            </a:r>
          </a:p>
          <a:p>
            <a:r>
              <a:rPr lang="en-US" sz="1600" dirty="0" smtClean="0"/>
              <a:t>Identify and define remote objects (if applicable).</a:t>
            </a:r>
          </a:p>
          <a:p>
            <a:endParaRPr lang="en-US"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Output (deliverables) of object-oriented design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2" tooltip="Sequence diagram"/>
              </a:rPr>
              <a:t>Sequence diagram</a:t>
            </a:r>
            <a:r>
              <a:rPr lang="en-US" dirty="0" smtClean="0"/>
              <a:t>: Extend the </a:t>
            </a:r>
            <a:r>
              <a:rPr lang="en-US" dirty="0" smtClean="0">
                <a:hlinkClick r:id="rId3" tooltip="System sequence diagram"/>
              </a:rPr>
              <a:t>system sequence diagram</a:t>
            </a:r>
            <a:r>
              <a:rPr lang="en-US" dirty="0" smtClean="0"/>
              <a:t> to add specific objects that handle the system events.</a:t>
            </a:r>
          </a:p>
          <a:p>
            <a:r>
              <a:rPr lang="en-US" dirty="0" smtClean="0"/>
              <a:t>A sequence diagram shows, as parallel vertical lines, different processes or objects that live simultaneously, and, as horizontal arrows, the messages exchanged between them, in the order in which they occur. </a:t>
            </a:r>
          </a:p>
          <a:p>
            <a:r>
              <a:rPr lang="en-US" dirty="0" smtClean="0">
                <a:hlinkClick r:id="rId4" tooltip="Class diagram"/>
              </a:rPr>
              <a:t>Class diagram</a:t>
            </a:r>
            <a:r>
              <a:rPr lang="en-US" dirty="0" smtClean="0"/>
              <a:t>: A class diagram is a type of static structure </a:t>
            </a:r>
            <a:r>
              <a:rPr lang="en-US" dirty="0" smtClean="0">
                <a:hlinkClick r:id="rId5" tooltip="Unified Modeling Language"/>
              </a:rPr>
              <a:t>UML</a:t>
            </a:r>
            <a:r>
              <a:rPr lang="en-US" dirty="0" smtClean="0"/>
              <a:t> diagram that describes the structure of a system by showing the system's classes, their attributes, and the relationships between the classes. The messages and classes identified through the development of the sequence diagrams can serve as input to the automatic generation of the global class diagram of the system.</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Object-oriented development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Object-oriented analysis, design and programming are related but distinct.</a:t>
            </a:r>
          </a:p>
          <a:p>
            <a:r>
              <a:rPr lang="en-GB" dirty="0" smtClean="0"/>
              <a:t>OOA is concerned with developing an object model of the application domain.</a:t>
            </a:r>
          </a:p>
          <a:p>
            <a:r>
              <a:rPr lang="en-GB" dirty="0" smtClean="0"/>
              <a:t>OOD is concerned with developing an object-oriented system model to implement requirements.</a:t>
            </a:r>
          </a:p>
          <a:p>
            <a:r>
              <a:rPr lang="en-GB" dirty="0" smtClean="0"/>
              <a:t>OOP is concerned with realising an OOD using an OO programming language such as Java, C++ or C#.</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Primary tasks in object-oriented analysis (OOA)</a:t>
            </a:r>
            <a:endParaRPr lang="en-US" dirty="0"/>
          </a:p>
        </p:txBody>
      </p:sp>
      <p:sp>
        <p:nvSpPr>
          <p:cNvPr id="3" name="Content Placeholder 2"/>
          <p:cNvSpPr>
            <a:spLocks noGrp="1"/>
          </p:cNvSpPr>
          <p:nvPr>
            <p:ph idx="1"/>
          </p:nvPr>
        </p:nvSpPr>
        <p:spPr/>
        <p:txBody>
          <a:bodyPr/>
          <a:lstStyle/>
          <a:p>
            <a:r>
              <a:rPr lang="en-US" dirty="0" smtClean="0"/>
              <a:t>Find the objects</a:t>
            </a:r>
          </a:p>
          <a:p>
            <a:r>
              <a:rPr lang="en-US" dirty="0" smtClean="0"/>
              <a:t>Organize the objects</a:t>
            </a:r>
          </a:p>
          <a:p>
            <a:r>
              <a:rPr lang="en-US" dirty="0" smtClean="0"/>
              <a:t>Describe how the objects interact</a:t>
            </a:r>
          </a:p>
          <a:p>
            <a:r>
              <a:rPr lang="en-US" dirty="0" smtClean="0"/>
              <a:t>Define the behavior of the objects</a:t>
            </a:r>
          </a:p>
          <a:p>
            <a:r>
              <a:rPr lang="en-US" dirty="0" smtClean="0"/>
              <a:t>Define the internals of the objects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Object-oriented design</a:t>
            </a:r>
            <a:br>
              <a:rPr lang="en-US" b="1" dirty="0" smtClean="0"/>
            </a:br>
            <a:endParaRPr lang="en-US" dirty="0"/>
          </a:p>
        </p:txBody>
      </p:sp>
      <p:sp>
        <p:nvSpPr>
          <p:cNvPr id="3" name="Content Placeholder 2"/>
          <p:cNvSpPr>
            <a:spLocks noGrp="1"/>
          </p:cNvSpPr>
          <p:nvPr>
            <p:ph idx="1"/>
          </p:nvPr>
        </p:nvSpPr>
        <p:spPr/>
        <p:txBody>
          <a:bodyPr/>
          <a:lstStyle/>
          <a:p>
            <a:r>
              <a:rPr lang="en-US" dirty="0" smtClean="0"/>
              <a:t>During object-oriented design (OOD), a developer applies implementation constraints to the conceptual model produced in object-oriented analysis</a:t>
            </a:r>
          </a:p>
          <a:p>
            <a:r>
              <a:rPr lang="en-US" dirty="0" smtClean="0"/>
              <a:t>Such constraints could include the hardware and software platforms, the performance requirements, etc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t>
            </a:r>
            <a:r>
              <a:rPr lang="en-US" dirty="0" err="1" smtClean="0"/>
              <a:t>modelling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Object-oriented modeling (OOM) is a common approach to modeling applications, systems, and business domains by using the object-oriented paradigm throughout the entire </a:t>
            </a:r>
            <a:r>
              <a:rPr lang="en-US" dirty="0" smtClean="0">
                <a:hlinkClick r:id="rId2" tooltip="Software development process"/>
              </a:rPr>
              <a:t>development life cycles</a:t>
            </a:r>
            <a:r>
              <a:rPr lang="en-US" dirty="0" smtClean="0"/>
              <a:t>. OOM is a main technique heavily used by both OOA and OOD activities in modern software engineering</a:t>
            </a:r>
          </a:p>
          <a:p>
            <a:r>
              <a:rPr lang="en-US" dirty="0" smtClean="0"/>
              <a:t>An inherent part of object-oriented development is to develop UML models to represent the system.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object-oriented design process</a:t>
            </a:r>
            <a:endParaRPr lang="en-US" dirty="0"/>
          </a:p>
        </p:txBody>
      </p:sp>
      <p:sp>
        <p:nvSpPr>
          <p:cNvPr id="3" name="Content Placeholder 2"/>
          <p:cNvSpPr>
            <a:spLocks noGrp="1"/>
          </p:cNvSpPr>
          <p:nvPr>
            <p:ph idx="1"/>
          </p:nvPr>
        </p:nvSpPr>
        <p:spPr/>
        <p:txBody>
          <a:bodyPr/>
          <a:lstStyle/>
          <a:p>
            <a:pPr>
              <a:lnSpc>
                <a:spcPct val="90000"/>
              </a:lnSpc>
            </a:pPr>
            <a:r>
              <a:rPr lang="en-US" dirty="0" smtClean="0"/>
              <a:t>Structured design processes involve developing a number of different system models.</a:t>
            </a:r>
          </a:p>
          <a:p>
            <a:pPr>
              <a:lnSpc>
                <a:spcPct val="90000"/>
              </a:lnSpc>
            </a:pPr>
            <a:r>
              <a:rPr lang="en-US" dirty="0" smtClean="0"/>
              <a:t>They require a lot of effort for development and maintenance of these models and, for small systems, this may not be cost-effective.</a:t>
            </a:r>
          </a:p>
          <a:p>
            <a:pPr>
              <a:lnSpc>
                <a:spcPct val="90000"/>
              </a:lnSpc>
            </a:pPr>
            <a:r>
              <a:rPr lang="en-US" dirty="0" smtClean="0"/>
              <a:t>However, for large systems developed by different groups design models are an essential communication mechanism.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Components for OOD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Problem domain component—the subsystems that are responsible for implementing customer requirements directly;</a:t>
            </a:r>
          </a:p>
          <a:p>
            <a:r>
              <a:rPr lang="en-US" dirty="0" smtClean="0"/>
              <a:t>Human interaction component —the subsystems that implement the user interface (this included reusable GUI subsystems);</a:t>
            </a:r>
          </a:p>
          <a:p>
            <a:r>
              <a:rPr lang="en-US" dirty="0" smtClean="0"/>
              <a:t>Task Management Component—the subsystems that are responsible for controlling and coordinating concurrent tasks that may be packaged within a subsystem or among different subsystems;</a:t>
            </a:r>
          </a:p>
          <a:p>
            <a:r>
              <a:rPr lang="en-US" dirty="0" smtClean="0"/>
              <a:t>Data management component—the subsystem that is responsible for the storage and retrieval of objects.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stages</a:t>
            </a:r>
            <a:endParaRPr lang="en-US" dirty="0"/>
          </a:p>
        </p:txBody>
      </p:sp>
      <p:sp>
        <p:nvSpPr>
          <p:cNvPr id="3" name="Content Placeholder 2"/>
          <p:cNvSpPr>
            <a:spLocks noGrp="1"/>
          </p:cNvSpPr>
          <p:nvPr>
            <p:ph idx="1"/>
          </p:nvPr>
        </p:nvSpPr>
        <p:spPr/>
        <p:txBody>
          <a:bodyPr/>
          <a:lstStyle/>
          <a:p>
            <a:r>
              <a:rPr lang="en-GB" dirty="0" smtClean="0"/>
              <a:t>The principal activities in any OO design process include:</a:t>
            </a:r>
          </a:p>
          <a:p>
            <a:pPr lvl="1"/>
            <a:r>
              <a:rPr lang="en-GB" dirty="0" smtClean="0"/>
              <a:t>Context: Define the context and modes of use of the system;</a:t>
            </a:r>
          </a:p>
          <a:p>
            <a:pPr lvl="1"/>
            <a:r>
              <a:rPr lang="en-GB" dirty="0" smtClean="0"/>
              <a:t>Architecture: Design the system architecture;</a:t>
            </a:r>
          </a:p>
          <a:p>
            <a:pPr lvl="1"/>
            <a:r>
              <a:rPr lang="en-GB" dirty="0" smtClean="0"/>
              <a:t>Objects: Identify the principal system objects;</a:t>
            </a:r>
          </a:p>
          <a:p>
            <a:pPr lvl="1"/>
            <a:r>
              <a:rPr lang="en-GB" dirty="0" smtClean="0"/>
              <a:t>Models: Develop design models;</a:t>
            </a:r>
          </a:p>
          <a:p>
            <a:pPr lvl="1"/>
            <a:r>
              <a:rPr lang="en-GB" dirty="0" smtClean="0"/>
              <a:t>Interfaces: Specify object interfaces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artifacts for object-oriented design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2" tooltip="Conceptual model (computer science)"/>
              </a:rPr>
              <a:t>Conceptual model</a:t>
            </a:r>
            <a:r>
              <a:rPr lang="en-US" dirty="0" smtClean="0"/>
              <a:t>: The result of object-oriented analysis, it captures concepts in the </a:t>
            </a:r>
            <a:r>
              <a:rPr lang="en-US" dirty="0" smtClean="0">
                <a:hlinkClick r:id="rId3" tooltip="Problem domain"/>
              </a:rPr>
              <a:t>problem domain</a:t>
            </a:r>
            <a:r>
              <a:rPr lang="en-US" dirty="0" smtClean="0"/>
              <a:t>. The conceptual model is explicitly chosen to be independent of implementation details, such as </a:t>
            </a:r>
            <a:r>
              <a:rPr lang="en-US" dirty="0" smtClean="0">
                <a:hlinkClick r:id="rId4" tooltip="Concurrency (computer science)"/>
              </a:rPr>
              <a:t>concurrency</a:t>
            </a:r>
            <a:r>
              <a:rPr lang="en-US" dirty="0" smtClean="0"/>
              <a:t> or data storage.</a:t>
            </a:r>
          </a:p>
          <a:p>
            <a:r>
              <a:rPr lang="en-US" dirty="0" smtClean="0">
                <a:hlinkClick r:id="rId5" tooltip="Use case"/>
              </a:rPr>
              <a:t>Use case</a:t>
            </a:r>
            <a:r>
              <a:rPr lang="en-US" dirty="0" smtClean="0"/>
              <a:t>: A description of sequences of events that, taken together, lead to a system doing something useful. Each use case provides one or more </a:t>
            </a:r>
            <a:r>
              <a:rPr lang="en-US" dirty="0" smtClean="0">
                <a:hlinkClick r:id="rId6" tooltip="Scenario (computing)"/>
              </a:rPr>
              <a:t>scenarios</a:t>
            </a:r>
            <a:r>
              <a:rPr lang="en-US" dirty="0" smtClean="0"/>
              <a:t> that convey how the system should interact with the users called actors to achieve a specific business goal or function. Use case actors may be end users or other systems. In many circumstances use cases are further elaborated into use case diagrams. Use case diagrams are used to identify the actor (users or other systems) and the processes they perform.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1299</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Object-oriented Design</vt:lpstr>
      <vt:lpstr>Object-oriented development</vt:lpstr>
      <vt:lpstr>Primary tasks in object-oriented analysis (OOA)</vt:lpstr>
      <vt:lpstr>Object-oriented design </vt:lpstr>
      <vt:lpstr>Object oriented modelling</vt:lpstr>
      <vt:lpstr>An object-oriented design process</vt:lpstr>
      <vt:lpstr>Generic Components for OOD</vt:lpstr>
      <vt:lpstr>Process stages</vt:lpstr>
      <vt:lpstr>Input artifacts for object-oriented design</vt:lpstr>
      <vt:lpstr>Contd…</vt:lpstr>
      <vt:lpstr>Object-oriented concepts </vt:lpstr>
      <vt:lpstr>Designing concepts </vt:lpstr>
      <vt:lpstr>Output (deliverables) of object-oriented design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Design</dc:title>
  <dc:creator>Administrator</dc:creator>
  <cp:lastModifiedBy>My</cp:lastModifiedBy>
  <cp:revision>11</cp:revision>
  <dcterms:created xsi:type="dcterms:W3CDTF">2014-10-31T02:00:22Z</dcterms:created>
  <dcterms:modified xsi:type="dcterms:W3CDTF">2014-10-31T09:59:12Z</dcterms:modified>
</cp:coreProperties>
</file>