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42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3A48B15-657E-445E-B3E7-7BCB3CED39B3}" type="datetimeFigureOut">
              <a:rPr lang="en-US" smtClean="0"/>
              <a:pPr/>
              <a:t>8/29/2014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43B5E3C-E50D-4E96-AD6C-16E88501294C}"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A48B15-657E-445E-B3E7-7BCB3CED39B3}" type="datetimeFigureOut">
              <a:rPr lang="en-US" smtClean="0"/>
              <a:pPr/>
              <a:t>8/29/2014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B5E3C-E50D-4E96-AD6C-16E88501294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43B5E3C-E50D-4E96-AD6C-16E88501294C}"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A48B15-657E-445E-B3E7-7BCB3CED39B3}" type="datetimeFigureOut">
              <a:rPr lang="en-US" smtClean="0"/>
              <a:pPr/>
              <a:t>8/29/2014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3A48B15-657E-445E-B3E7-7BCB3CED39B3}" type="datetimeFigureOut">
              <a:rPr lang="en-US" smtClean="0"/>
              <a:pPr/>
              <a:t>8/29/2014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43B5E3C-E50D-4E96-AD6C-16E88501294C}"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3A48B15-657E-445E-B3E7-7BCB3CED39B3}" type="datetimeFigureOut">
              <a:rPr lang="en-US" smtClean="0"/>
              <a:pPr/>
              <a:t>8/29/2014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43B5E3C-E50D-4E96-AD6C-16E88501294C}"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3A48B15-657E-445E-B3E7-7BCB3CED39B3}" type="datetimeFigureOut">
              <a:rPr lang="en-US" smtClean="0"/>
              <a:pPr/>
              <a:t>8/29/2014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B5E3C-E50D-4E96-AD6C-16E88501294C}"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3A48B15-657E-445E-B3E7-7BCB3CED39B3}" type="datetimeFigureOut">
              <a:rPr lang="en-US" smtClean="0"/>
              <a:pPr/>
              <a:t>8/29/2014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43B5E3C-E50D-4E96-AD6C-16E88501294C}"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3A48B15-657E-445E-B3E7-7BCB3CED39B3}" type="datetimeFigureOut">
              <a:rPr lang="en-US" smtClean="0"/>
              <a:pPr/>
              <a:t>8/29/2014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43B5E3C-E50D-4E96-AD6C-16E8850129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3A48B15-657E-445E-B3E7-7BCB3CED39B3}" type="datetimeFigureOut">
              <a:rPr lang="en-US" smtClean="0"/>
              <a:pPr/>
              <a:t>8/29/2014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43B5E3C-E50D-4E96-AD6C-16E8850129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43B5E3C-E50D-4E96-AD6C-16E88501294C}"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3A48B15-657E-445E-B3E7-7BCB3CED39B3}" type="datetimeFigureOut">
              <a:rPr lang="en-US" smtClean="0"/>
              <a:pPr/>
              <a:t>8/29/2014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43B5E3C-E50D-4E96-AD6C-16E88501294C}"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3A48B15-657E-445E-B3E7-7BCB3CED39B3}" type="datetimeFigureOut">
              <a:rPr lang="en-US" smtClean="0"/>
              <a:pPr/>
              <a:t>8/29/2014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3A48B15-657E-445E-B3E7-7BCB3CED39B3}" type="datetimeFigureOut">
              <a:rPr lang="en-US" smtClean="0"/>
              <a:pPr/>
              <a:t>8/29/2014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43B5E3C-E50D-4E96-AD6C-16E88501294C}"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Sanket</a:t>
            </a:r>
            <a:r>
              <a:rPr lang="en-US" dirty="0" smtClean="0"/>
              <a:t> </a:t>
            </a:r>
            <a:r>
              <a:rPr lang="en-US" dirty="0" err="1" smtClean="0"/>
              <a:t>Shrestha</a:t>
            </a:r>
            <a:endParaRPr lang="en-US" dirty="0"/>
          </a:p>
        </p:txBody>
      </p:sp>
      <p:sp>
        <p:nvSpPr>
          <p:cNvPr id="2" name="Title 1"/>
          <p:cNvSpPr>
            <a:spLocks noGrp="1"/>
          </p:cNvSpPr>
          <p:nvPr>
            <p:ph type="ctrTitle"/>
          </p:nvPr>
        </p:nvSpPr>
        <p:spPr/>
        <p:txBody>
          <a:bodyPr/>
          <a:lstStyle/>
          <a:p>
            <a:r>
              <a:rPr lang="en-US" b="1" dirty="0"/>
              <a:t>Project Management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534400" cy="758952"/>
          </a:xfrm>
        </p:spPr>
        <p:txBody>
          <a:bodyPr>
            <a:normAutofit fontScale="90000"/>
          </a:bodyPr>
          <a:lstStyle/>
          <a:p>
            <a:r>
              <a:rPr lang="en-GB" b="1" dirty="0" smtClean="0"/>
              <a:t>Management activities: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GB" dirty="0" smtClean="0"/>
              <a:t>Proposal writing:</a:t>
            </a:r>
            <a:endParaRPr lang="en-US" dirty="0" smtClean="0"/>
          </a:p>
          <a:p>
            <a:pPr lvl="0"/>
            <a:r>
              <a:rPr lang="en-GB" dirty="0" smtClean="0"/>
              <a:t>Project planning and scheduling.</a:t>
            </a:r>
            <a:endParaRPr lang="en-US" dirty="0" smtClean="0"/>
          </a:p>
          <a:p>
            <a:pPr lvl="0"/>
            <a:r>
              <a:rPr lang="en-GB" dirty="0" smtClean="0"/>
              <a:t>Project costing.</a:t>
            </a:r>
            <a:endParaRPr lang="en-US" dirty="0" smtClean="0"/>
          </a:p>
          <a:p>
            <a:pPr lvl="0"/>
            <a:r>
              <a:rPr lang="en-GB" dirty="0" smtClean="0"/>
              <a:t>Project monitoring and reviews.</a:t>
            </a:r>
            <a:endParaRPr lang="en-US" dirty="0" smtClean="0"/>
          </a:p>
          <a:p>
            <a:pPr lvl="0"/>
            <a:r>
              <a:rPr lang="en-GB" dirty="0" smtClean="0"/>
              <a:t>Personnel selection and evaluation.</a:t>
            </a:r>
            <a:endParaRPr lang="en-US" dirty="0" smtClean="0"/>
          </a:p>
          <a:p>
            <a:pPr lvl="0"/>
            <a:r>
              <a:rPr lang="en-GB" dirty="0" smtClean="0"/>
              <a:t>Report writing and presentations.</a:t>
            </a: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GB" b="1" dirty="0" smtClean="0"/>
              <a:t/>
            </a:r>
            <a:br>
              <a:rPr lang="en-GB" b="1" dirty="0" smtClean="0"/>
            </a:br>
            <a:r>
              <a:rPr lang="en-GB" b="1" dirty="0" smtClean="0"/>
              <a:t>Project staffing</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GB" sz="2800" dirty="0" smtClean="0"/>
              <a:t>May not be possible to appoint the ideal people to work on a project</a:t>
            </a:r>
            <a:endParaRPr lang="en-US" sz="2800" dirty="0" smtClean="0"/>
          </a:p>
          <a:p>
            <a:pPr lvl="1"/>
            <a:r>
              <a:rPr lang="en-GB" sz="2400" dirty="0" smtClean="0"/>
              <a:t>Project budget may not allow for the use of highly-paid staff;</a:t>
            </a:r>
            <a:endParaRPr lang="en-US" sz="2400" dirty="0" smtClean="0"/>
          </a:p>
          <a:p>
            <a:pPr lvl="1"/>
            <a:r>
              <a:rPr lang="en-GB" sz="2400" dirty="0" smtClean="0"/>
              <a:t>Staff with the appropriate experience may not be available;</a:t>
            </a:r>
            <a:endParaRPr lang="en-US" sz="2400" dirty="0" smtClean="0"/>
          </a:p>
          <a:p>
            <a:pPr lvl="1"/>
            <a:r>
              <a:rPr lang="en-GB" sz="2400" dirty="0" smtClean="0"/>
              <a:t>An organisation may wish to develop employee skills on a software project.</a:t>
            </a:r>
            <a:endParaRPr lang="en-US" sz="2400" dirty="0" smtClean="0"/>
          </a:p>
          <a:p>
            <a:pPr lvl="0"/>
            <a:r>
              <a:rPr lang="en-GB" sz="2800" dirty="0" smtClean="0"/>
              <a:t>Managers have to work within these constraints especially when there are shortages of trained staff.</a:t>
            </a:r>
            <a:endParaRPr lang="en-US" sz="2800"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534400" cy="758952"/>
          </a:xfrm>
        </p:spPr>
        <p:txBody>
          <a:bodyPr>
            <a:normAutofit fontScale="90000"/>
          </a:bodyPr>
          <a:lstStyle/>
          <a:p>
            <a:r>
              <a:rPr lang="en-GB" b="1" dirty="0" smtClean="0"/>
              <a:t>Project planning</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It involves making detailed plan to achieve the objectives.</a:t>
            </a:r>
          </a:p>
          <a:p>
            <a:pPr lvl="0"/>
            <a:r>
              <a:rPr lang="en-GB" dirty="0" smtClean="0"/>
              <a:t>Probably the most time-consuming project management activity.</a:t>
            </a:r>
            <a:endParaRPr lang="en-US" dirty="0" smtClean="0"/>
          </a:p>
          <a:p>
            <a:pPr lvl="0"/>
            <a:r>
              <a:rPr lang="en-GB" dirty="0" smtClean="0"/>
              <a:t>Continuous activity from initial concept through to system delivery. Plans must be regularly revised as new information becomes available.</a:t>
            </a:r>
            <a:endParaRPr lang="en-US" dirty="0" smtClean="0"/>
          </a:p>
          <a:p>
            <a:pPr lvl="0"/>
            <a:r>
              <a:rPr lang="en-GB" dirty="0" smtClean="0"/>
              <a:t>Various different types of plan may be developed to support the main software project plan that is concerned with schedule and budget. </a:t>
            </a: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plan</a:t>
            </a:r>
            <a:endParaRPr lang="en-US" dirty="0"/>
          </a:p>
        </p:txBody>
      </p:sp>
      <p:sp>
        <p:nvSpPr>
          <p:cNvPr id="3" name="Content Placeholder 2"/>
          <p:cNvSpPr>
            <a:spLocks noGrp="1"/>
          </p:cNvSpPr>
          <p:nvPr>
            <p:ph sz="quarter" idx="1"/>
          </p:nvPr>
        </p:nvSpPr>
        <p:spPr/>
        <p:txBody>
          <a:bodyPr>
            <a:normAutofit fontScale="92500"/>
          </a:bodyPr>
          <a:lstStyle/>
          <a:p>
            <a:pPr lvl="0"/>
            <a:r>
              <a:rPr lang="en-US" sz="2400" b="1" dirty="0" smtClean="0"/>
              <a:t>Quality Plan: </a:t>
            </a:r>
            <a:r>
              <a:rPr lang="en-US" sz="2400" dirty="0" smtClean="0"/>
              <a:t>It describes quality procedures and standards that will be used in a project</a:t>
            </a:r>
            <a:r>
              <a:rPr lang="en-US" sz="2400" b="1" dirty="0" smtClean="0"/>
              <a:t>.</a:t>
            </a:r>
            <a:endParaRPr lang="en-US" sz="2400" dirty="0" smtClean="0"/>
          </a:p>
          <a:p>
            <a:pPr lvl="0"/>
            <a:r>
              <a:rPr lang="en-US" sz="2400" b="1" dirty="0" smtClean="0"/>
              <a:t>Configuration management plan: </a:t>
            </a:r>
            <a:r>
              <a:rPr lang="en-US" sz="2400" dirty="0" smtClean="0"/>
              <a:t>it describes the configuration management procedures and structures to be used.</a:t>
            </a:r>
          </a:p>
          <a:p>
            <a:pPr lvl="0"/>
            <a:r>
              <a:rPr lang="en-US" sz="2400" b="1" dirty="0" smtClean="0"/>
              <a:t>Maintenance plan: </a:t>
            </a:r>
            <a:r>
              <a:rPr lang="en-US" sz="2400" dirty="0" smtClean="0"/>
              <a:t>It predicts the maintenance requirements of the system maintenance costs and effort required.</a:t>
            </a:r>
          </a:p>
          <a:p>
            <a:pPr lvl="0"/>
            <a:r>
              <a:rPr lang="en-US" sz="2400" b="1" dirty="0" smtClean="0"/>
              <a:t>Staff development plan: </a:t>
            </a:r>
            <a:r>
              <a:rPr lang="en-US" sz="2400" dirty="0" smtClean="0"/>
              <a:t>It describes how the skills and experience of the project team members will be developed</a:t>
            </a:r>
            <a:r>
              <a:rPr lang="en-US" sz="2400" dirty="0" smtClean="0"/>
              <a:t>.</a:t>
            </a:r>
          </a:p>
          <a:p>
            <a:r>
              <a:rPr lang="en-US" sz="2400" b="1" dirty="0" smtClean="0"/>
              <a:t>Project Plan</a:t>
            </a:r>
            <a:r>
              <a:rPr lang="en-US" sz="2400" b="1" dirty="0" smtClean="0"/>
              <a:t>: </a:t>
            </a:r>
            <a:r>
              <a:rPr lang="en-US" sz="2400" dirty="0" smtClean="0"/>
              <a:t>It describes how the </a:t>
            </a:r>
            <a:r>
              <a:rPr lang="en-US" sz="2400" dirty="0" smtClean="0"/>
              <a:t>project goals, objectives, risk management, project schedule, estimation etc are achieved.</a:t>
            </a:r>
            <a:endParaRPr lang="en-US" sz="2400" dirty="0" smtClean="0"/>
          </a:p>
          <a:p>
            <a:pPr lvl="0"/>
            <a:endParaRPr lang="en-US" sz="2400"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a:t>
            </a:r>
            <a:endParaRPr lang="en-US" dirty="0"/>
          </a:p>
        </p:txBody>
      </p:sp>
      <p:sp>
        <p:nvSpPr>
          <p:cNvPr id="3" name="Content Placeholder 2"/>
          <p:cNvSpPr>
            <a:spLocks noGrp="1"/>
          </p:cNvSpPr>
          <p:nvPr>
            <p:ph sz="quarter" idx="1"/>
          </p:nvPr>
        </p:nvSpPr>
        <p:spPr/>
        <p:txBody>
          <a:bodyPr>
            <a:normAutofit/>
          </a:bodyPr>
          <a:lstStyle/>
          <a:p>
            <a:pPr lvl="0"/>
            <a:r>
              <a:rPr lang="en-US" dirty="0"/>
              <a:t>A project is a temporary endeavor undertaken to provide a unique product or service</a:t>
            </a:r>
          </a:p>
          <a:p>
            <a:pPr lvl="0"/>
            <a:r>
              <a:rPr lang="en-US" dirty="0"/>
              <a:t>A project is a (temporary) sequence of unique complex and connected activities that have one goal or purpose and that must be completed by a specific time, within budget and according to specification.</a:t>
            </a:r>
          </a:p>
          <a:p>
            <a:r>
              <a:rPr lang="en-US" i="1" dirty="0"/>
              <a:t>OR</a:t>
            </a:r>
            <a:endParaRPr lang="en-US" dirty="0"/>
          </a:p>
          <a:p>
            <a:pPr lvl="0"/>
            <a:r>
              <a:rPr lang="en-US" dirty="0"/>
              <a:t>A project is a sequence of activities that must be completed on time, within budget and according to specification.</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management</a:t>
            </a:r>
            <a:endParaRPr lang="en-US" dirty="0"/>
          </a:p>
        </p:txBody>
      </p:sp>
      <p:sp>
        <p:nvSpPr>
          <p:cNvPr id="3" name="Content Placeholder 2"/>
          <p:cNvSpPr>
            <a:spLocks noGrp="1"/>
          </p:cNvSpPr>
          <p:nvPr>
            <p:ph sz="quarter" idx="1"/>
          </p:nvPr>
        </p:nvSpPr>
        <p:spPr/>
        <p:txBody>
          <a:bodyPr/>
          <a:lstStyle/>
          <a:p>
            <a:pPr lvl="0"/>
            <a:r>
              <a:rPr lang="en-US" dirty="0"/>
              <a:t>Project management is the process of scoping, planning, staffing, organizing, directing and controlling the development of an acceptable system at a minimum cost within a specified time frame.</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Attributes of Successful project</a:t>
            </a:r>
            <a:endParaRPr lang="en-US" dirty="0"/>
          </a:p>
        </p:txBody>
      </p:sp>
      <p:sp>
        <p:nvSpPr>
          <p:cNvPr id="3" name="Content Placeholder 2"/>
          <p:cNvSpPr>
            <a:spLocks noGrp="1"/>
          </p:cNvSpPr>
          <p:nvPr>
            <p:ph sz="quarter" idx="1"/>
          </p:nvPr>
        </p:nvSpPr>
        <p:spPr/>
        <p:txBody>
          <a:bodyPr/>
          <a:lstStyle/>
          <a:p>
            <a:pPr lvl="0"/>
            <a:r>
              <a:rPr lang="en-US" dirty="0"/>
              <a:t>The resulting information system is acceptable to the customer.</a:t>
            </a:r>
          </a:p>
          <a:p>
            <a:pPr lvl="0"/>
            <a:r>
              <a:rPr lang="en-US" dirty="0"/>
              <a:t>The system is delivered “on time”.</a:t>
            </a:r>
          </a:p>
          <a:p>
            <a:pPr lvl="0"/>
            <a:r>
              <a:rPr lang="en-US" dirty="0"/>
              <a:t>The system is delivered “within budget”.</a:t>
            </a:r>
          </a:p>
          <a:p>
            <a:pPr lvl="0"/>
            <a:r>
              <a:rPr lang="en-US" dirty="0"/>
              <a:t>The system development process had minimal impact ongoing business operations.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Failed Project</a:t>
            </a:r>
            <a:endParaRPr lang="en-US" dirty="0"/>
          </a:p>
        </p:txBody>
      </p:sp>
      <p:sp>
        <p:nvSpPr>
          <p:cNvPr id="3" name="Content Placeholder 2"/>
          <p:cNvSpPr>
            <a:spLocks noGrp="1"/>
          </p:cNvSpPr>
          <p:nvPr>
            <p:ph sz="quarter" idx="1"/>
          </p:nvPr>
        </p:nvSpPr>
        <p:spPr/>
        <p:txBody>
          <a:bodyPr>
            <a:normAutofit fontScale="85000" lnSpcReduction="10000"/>
          </a:bodyPr>
          <a:lstStyle/>
          <a:p>
            <a:pPr lvl="0"/>
            <a:r>
              <a:rPr lang="en-US" dirty="0"/>
              <a:t>Failure to establish upper management commitment to the project.</a:t>
            </a:r>
          </a:p>
          <a:p>
            <a:pPr lvl="0"/>
            <a:r>
              <a:rPr lang="en-US" dirty="0"/>
              <a:t>Lack of organization’s commitment to the system development method.</a:t>
            </a:r>
          </a:p>
          <a:p>
            <a:pPr lvl="0"/>
            <a:r>
              <a:rPr lang="en-US" dirty="0"/>
              <a:t>Taking shortcuts through or a around the system development method</a:t>
            </a:r>
          </a:p>
          <a:p>
            <a:pPr lvl="0"/>
            <a:r>
              <a:rPr lang="en-US" dirty="0"/>
              <a:t>The project gets behind schedule.</a:t>
            </a:r>
          </a:p>
          <a:p>
            <a:pPr lvl="0"/>
            <a:r>
              <a:rPr lang="en-US" dirty="0"/>
              <a:t>The project is over budget.</a:t>
            </a:r>
          </a:p>
          <a:p>
            <a:pPr lvl="0"/>
            <a:r>
              <a:rPr lang="en-US" dirty="0"/>
              <a:t>The team is not trained or skilled.</a:t>
            </a:r>
          </a:p>
          <a:p>
            <a:pPr lvl="0"/>
            <a:r>
              <a:rPr lang="en-US" dirty="0"/>
              <a:t>Poor planning</a:t>
            </a:r>
          </a:p>
          <a:p>
            <a:pPr lvl="0"/>
            <a:r>
              <a:rPr lang="en-US" dirty="0"/>
              <a:t>Lack of quality standards.</a:t>
            </a:r>
          </a:p>
          <a:p>
            <a:pPr lvl="0"/>
            <a:r>
              <a:rPr lang="en-US" dirty="0"/>
              <a:t>Lack of communication between end users and developers.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Software project </a:t>
            </a:r>
            <a:r>
              <a:rPr lang="en-GB" b="1" dirty="0" smtClean="0"/>
              <a:t>management</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pPr lvl="0"/>
            <a:r>
              <a:rPr lang="en-GB" dirty="0"/>
              <a:t>It is concerned with activities involved in ensuring that software is delivered on time and on </a:t>
            </a:r>
            <a:br>
              <a:rPr lang="en-GB" dirty="0"/>
            </a:br>
            <a:r>
              <a:rPr lang="en-GB" dirty="0"/>
              <a:t>schedule and in accordance with the requirements of the organisations developing </a:t>
            </a:r>
            <a:br>
              <a:rPr lang="en-GB" dirty="0"/>
            </a:br>
            <a:r>
              <a:rPr lang="en-GB" dirty="0"/>
              <a:t>and procuring the software.</a:t>
            </a:r>
            <a:endParaRPr lang="en-US" dirty="0"/>
          </a:p>
          <a:p>
            <a:pPr lvl="0"/>
            <a:r>
              <a:rPr lang="en-GB" dirty="0"/>
              <a:t>Project management is needed because software development is always subject to budget and schedule constraints that are set by the organisation developing the software.</a:t>
            </a:r>
            <a:endParaRPr lang="en-US" dirty="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229600" cy="1173162"/>
          </a:xfrm>
        </p:spPr>
        <p:txBody>
          <a:bodyPr>
            <a:normAutofit fontScale="90000"/>
          </a:bodyPr>
          <a:lstStyle/>
          <a:p>
            <a:r>
              <a:rPr lang="en-GB" b="1" dirty="0" smtClean="0"/>
              <a:t>Software Project </a:t>
            </a:r>
            <a:r>
              <a:rPr lang="en-GB" b="1" dirty="0"/>
              <a:t>management </a:t>
            </a:r>
            <a:r>
              <a:rPr lang="en-GB" b="1" dirty="0" smtClean="0"/>
              <a:t>Characteristics</a:t>
            </a:r>
            <a:r>
              <a:rPr lang="en-US" dirty="0"/>
              <a:t/>
            </a:r>
            <a:br>
              <a:rPr lang="en-US" dirty="0"/>
            </a:br>
            <a:endParaRPr lang="en-US" dirty="0"/>
          </a:p>
        </p:txBody>
      </p:sp>
      <p:sp>
        <p:nvSpPr>
          <p:cNvPr id="3" name="Content Placeholder 2"/>
          <p:cNvSpPr>
            <a:spLocks noGrp="1"/>
          </p:cNvSpPr>
          <p:nvPr>
            <p:ph sz="quarter" idx="1"/>
          </p:nvPr>
        </p:nvSpPr>
        <p:spPr>
          <a:xfrm>
            <a:off x="533400" y="1981200"/>
            <a:ext cx="8153400" cy="3962400"/>
          </a:xfrm>
        </p:spPr>
        <p:txBody>
          <a:bodyPr>
            <a:normAutofit fontScale="70000" lnSpcReduction="20000"/>
          </a:bodyPr>
          <a:lstStyle/>
          <a:p>
            <a:pPr lvl="0"/>
            <a:r>
              <a:rPr lang="en-US" i="1" dirty="0"/>
              <a:t>Software engineering is different from other types of engineering in a number of ways. These distinctions make software management particularly difficult. some of differences are:</a:t>
            </a:r>
            <a:endParaRPr lang="en-US" dirty="0"/>
          </a:p>
          <a:p>
            <a:pPr lvl="0"/>
            <a:r>
              <a:rPr lang="en-GB" dirty="0"/>
              <a:t>The product is intangible: it cannot be seen or touched. Software mangers cannot see progress.</a:t>
            </a:r>
            <a:endParaRPr lang="en-US" dirty="0"/>
          </a:p>
          <a:p>
            <a:pPr lvl="0"/>
            <a:r>
              <a:rPr lang="en-GB" dirty="0"/>
              <a:t>The product is uniquely flexible.</a:t>
            </a:r>
            <a:endParaRPr lang="en-US" dirty="0"/>
          </a:p>
          <a:p>
            <a:pPr lvl="0"/>
            <a:r>
              <a:rPr lang="en-GB" dirty="0"/>
              <a:t>Software engineering is not recognized as an engineering discipline with the same status as </a:t>
            </a:r>
            <a:br>
              <a:rPr lang="en-GB" dirty="0"/>
            </a:br>
            <a:r>
              <a:rPr lang="en-GB" dirty="0"/>
              <a:t>mechanical, electrical engineering, etc.</a:t>
            </a:r>
            <a:endParaRPr lang="en-US" dirty="0"/>
          </a:p>
          <a:p>
            <a:pPr lvl="0"/>
            <a:r>
              <a:rPr lang="en-GB" dirty="0"/>
              <a:t>The software development process is not standardised: process may vary dramatically from one organization to another.</a:t>
            </a:r>
            <a:endParaRPr lang="en-US" dirty="0"/>
          </a:p>
          <a:p>
            <a:pPr lvl="0"/>
            <a:r>
              <a:rPr lang="en-GB" dirty="0"/>
              <a:t>Many software projects are 'one-off' projects: rapid technological changes in computers and communications can make a manager’s experience obsolete (out dated). Lessons learned from previous projects may not be transferable to new projects.</a:t>
            </a:r>
            <a:endParaRPr lang="en-US" dirty="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Manager</a:t>
            </a:r>
            <a:endParaRPr lang="en-US" dirty="0"/>
          </a:p>
        </p:txBody>
      </p:sp>
      <p:sp>
        <p:nvSpPr>
          <p:cNvPr id="3" name="Content Placeholder 2"/>
          <p:cNvSpPr>
            <a:spLocks noGrp="1"/>
          </p:cNvSpPr>
          <p:nvPr>
            <p:ph sz="quarter" idx="1"/>
          </p:nvPr>
        </p:nvSpPr>
        <p:spPr/>
        <p:txBody>
          <a:bodyPr>
            <a:normAutofit/>
          </a:bodyPr>
          <a:lstStyle/>
          <a:p>
            <a:pPr lvl="0"/>
            <a:r>
              <a:rPr lang="en-US" dirty="0"/>
              <a:t>Software managers are responsible for planning and scheduling project development. They supervise the work to ensure that it is carried out to the required standards and monitor progress to check that the development is on time and within budget.</a:t>
            </a:r>
          </a:p>
          <a:p>
            <a:pPr lvl="0"/>
            <a:r>
              <a:rPr lang="en-US" dirty="0"/>
              <a:t>The software project manager’s job is to ensure that the software project meets constraints (Budget and schedule constraints) and delivers software that contributes to the goals of the company developing the software.</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534400" cy="758952"/>
          </a:xfrm>
        </p:spPr>
        <p:txBody>
          <a:bodyPr>
            <a:normAutofit fontScale="90000"/>
          </a:bodyPr>
          <a:lstStyle/>
          <a:p>
            <a:r>
              <a:rPr lang="en-US" b="1" i="1" dirty="0" smtClean="0"/>
              <a:t>Common activities software managers include: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Management</a:t>
            </a:r>
          </a:p>
          <a:p>
            <a:pPr lvl="0"/>
            <a:r>
              <a:rPr lang="en-US" dirty="0" smtClean="0"/>
              <a:t>Leadership</a:t>
            </a:r>
          </a:p>
          <a:p>
            <a:pPr lvl="0"/>
            <a:r>
              <a:rPr lang="en-US" dirty="0" smtClean="0"/>
              <a:t>Technical problem solving </a:t>
            </a:r>
          </a:p>
          <a:p>
            <a:pPr lvl="0"/>
            <a:r>
              <a:rPr lang="en-US" dirty="0" smtClean="0"/>
              <a:t>Problem solving</a:t>
            </a:r>
          </a:p>
          <a:p>
            <a:pPr lvl="0"/>
            <a:r>
              <a:rPr lang="en-US" dirty="0" smtClean="0"/>
              <a:t>Conflict management</a:t>
            </a:r>
          </a:p>
          <a:p>
            <a:pPr lvl="0"/>
            <a:r>
              <a:rPr lang="en-US" dirty="0" smtClean="0"/>
              <a:t>Customer relations</a:t>
            </a:r>
          </a:p>
          <a:p>
            <a:pPr lvl="0"/>
            <a:r>
              <a:rPr lang="en-US" dirty="0" smtClean="0"/>
              <a:t>Team management</a:t>
            </a:r>
          </a:p>
          <a:p>
            <a:pPr lvl="0"/>
            <a:r>
              <a:rPr lang="en-US" dirty="0" smtClean="0"/>
              <a:t>Risk and change management</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240</TotalTime>
  <Words>668</Words>
  <Application>Microsoft Office PowerPoint</Application>
  <PresentationFormat>On-screen Show (4:3)</PresentationFormat>
  <Paragraphs>70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Project Management</vt:lpstr>
      <vt:lpstr>Project</vt:lpstr>
      <vt:lpstr>Project management</vt:lpstr>
      <vt:lpstr>Attributes of Successful project</vt:lpstr>
      <vt:lpstr>Attributes of Failed Project</vt:lpstr>
      <vt:lpstr>Software project management </vt:lpstr>
      <vt:lpstr>Software Project management Characteristics </vt:lpstr>
      <vt:lpstr>Project Manager</vt:lpstr>
      <vt:lpstr>Common activities software managers include: </vt:lpstr>
      <vt:lpstr>Management activities: </vt:lpstr>
      <vt:lpstr> Project staffing </vt:lpstr>
      <vt:lpstr>Project planning </vt:lpstr>
      <vt:lpstr>Types of plan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Shankar</cp:lastModifiedBy>
  <cp:revision>8</cp:revision>
  <dcterms:created xsi:type="dcterms:W3CDTF">2014-08-29T02:20:41Z</dcterms:created>
  <dcterms:modified xsi:type="dcterms:W3CDTF">2014-08-29T09:58:14Z</dcterms:modified>
</cp:coreProperties>
</file>