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3A48B15-657E-445E-B3E7-7BCB3CED39B3}" type="datetimeFigureOut">
              <a:rPr lang="en-US" smtClean="0"/>
              <a:pPr/>
              <a:t>9/2/2014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5E3C-E50D-4E96-AD6C-16E8850129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43B5E3C-E50D-4E96-AD6C-16E88501294C}"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43B5E3C-E50D-4E96-AD6C-16E88501294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3A48B15-657E-445E-B3E7-7BCB3CED39B3}" type="datetimeFigureOut">
              <a:rPr lang="en-US" smtClean="0"/>
              <a:pPr/>
              <a:t>9/2/2014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3A48B15-657E-445E-B3E7-7BCB3CED39B3}" type="datetimeFigureOut">
              <a:rPr lang="en-US" smtClean="0"/>
              <a:pPr/>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5E3C-E50D-4E96-AD6C-16E88501294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3A48B15-657E-445E-B3E7-7BCB3CED39B3}" type="datetimeFigureOut">
              <a:rPr lang="en-US" smtClean="0"/>
              <a:pPr/>
              <a:t>9/2/2014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43B5E3C-E50D-4E96-AD6C-16E88501294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A48B15-657E-445E-B3E7-7BCB3CED39B3}" type="datetimeFigureOut">
              <a:rPr lang="en-US" smtClean="0"/>
              <a:pPr/>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43B5E3C-E50D-4E96-AD6C-16E885012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3A48B15-657E-445E-B3E7-7BCB3CED39B3}" type="datetimeFigureOut">
              <a:rPr lang="en-US" smtClean="0"/>
              <a:pPr/>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43B5E3C-E50D-4E96-AD6C-16E8850129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3A48B15-657E-445E-B3E7-7BCB3CED39B3}" type="datetimeFigureOut">
              <a:rPr lang="en-US" smtClean="0"/>
              <a:pPr/>
              <a:t>9/2/2014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43B5E3C-E50D-4E96-AD6C-16E88501294C}"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3A48B15-657E-445E-B3E7-7BCB3CED39B3}" type="datetimeFigureOut">
              <a:rPr lang="en-US" smtClean="0"/>
              <a:pPr/>
              <a:t>9/2/2014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3A48B15-657E-445E-B3E7-7BCB3CED39B3}" type="datetimeFigureOut">
              <a:rPr lang="en-US" smtClean="0"/>
              <a:pPr/>
              <a:t>9/2/2014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43B5E3C-E50D-4E96-AD6C-16E88501294C}"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Sanket</a:t>
            </a:r>
            <a:r>
              <a:rPr lang="en-US" dirty="0" smtClean="0"/>
              <a:t> </a:t>
            </a:r>
            <a:r>
              <a:rPr lang="en-US" dirty="0" err="1" smtClean="0"/>
              <a:t>Shrestha</a:t>
            </a:r>
            <a:endParaRPr lang="en-US" dirty="0"/>
          </a:p>
        </p:txBody>
      </p:sp>
      <p:sp>
        <p:nvSpPr>
          <p:cNvPr id="2" name="Title 1"/>
          <p:cNvSpPr>
            <a:spLocks noGrp="1"/>
          </p:cNvSpPr>
          <p:nvPr>
            <p:ph type="ctrTitle"/>
          </p:nvPr>
        </p:nvSpPr>
        <p:spPr/>
        <p:txBody>
          <a:bodyPr/>
          <a:lstStyle/>
          <a:p>
            <a:r>
              <a:rPr lang="en-US" b="1" dirty="0"/>
              <a:t>Project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GB" b="1" dirty="0" smtClean="0"/>
              <a:t>Management activities: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Proposal writing:</a:t>
            </a:r>
            <a:endParaRPr lang="en-US" dirty="0" smtClean="0"/>
          </a:p>
          <a:p>
            <a:pPr lvl="0"/>
            <a:r>
              <a:rPr lang="en-GB" dirty="0" smtClean="0"/>
              <a:t>Project planning and scheduling.</a:t>
            </a:r>
            <a:endParaRPr lang="en-US" dirty="0" smtClean="0"/>
          </a:p>
          <a:p>
            <a:pPr lvl="0"/>
            <a:r>
              <a:rPr lang="en-GB" dirty="0" smtClean="0"/>
              <a:t>Project costing.</a:t>
            </a:r>
            <a:endParaRPr lang="en-US" dirty="0" smtClean="0"/>
          </a:p>
          <a:p>
            <a:pPr lvl="0"/>
            <a:r>
              <a:rPr lang="en-GB" dirty="0" smtClean="0"/>
              <a:t>Project monitoring and reviews.</a:t>
            </a:r>
            <a:endParaRPr lang="en-US" dirty="0" smtClean="0"/>
          </a:p>
          <a:p>
            <a:pPr lvl="0"/>
            <a:r>
              <a:rPr lang="en-GB" dirty="0" smtClean="0"/>
              <a:t>Personnel selection and evaluation.</a:t>
            </a:r>
            <a:endParaRPr lang="en-US" dirty="0" smtClean="0"/>
          </a:p>
          <a:p>
            <a:pPr lvl="0"/>
            <a:r>
              <a:rPr lang="en-GB" dirty="0" smtClean="0"/>
              <a:t>Report writing and presentations.</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GB" b="1" dirty="0" smtClean="0"/>
              <a:t/>
            </a:r>
            <a:br>
              <a:rPr lang="en-GB" b="1" dirty="0" smtClean="0"/>
            </a:br>
            <a:r>
              <a:rPr lang="en-GB" b="1" dirty="0" smtClean="0"/>
              <a:t>Project staffing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sz="2800" dirty="0" smtClean="0"/>
              <a:t>May not be possible to appoint the ideal people to work on a project</a:t>
            </a:r>
            <a:endParaRPr lang="en-US" sz="2800" dirty="0" smtClean="0"/>
          </a:p>
          <a:p>
            <a:pPr lvl="1"/>
            <a:r>
              <a:rPr lang="en-GB" sz="2400" dirty="0" smtClean="0"/>
              <a:t>Project budget may not allow for the use of highly-paid staff;</a:t>
            </a:r>
            <a:endParaRPr lang="en-US" sz="2400" dirty="0" smtClean="0"/>
          </a:p>
          <a:p>
            <a:pPr lvl="1"/>
            <a:r>
              <a:rPr lang="en-GB" sz="2400" dirty="0" smtClean="0"/>
              <a:t>Staff with the appropriate experience may not be available;</a:t>
            </a:r>
            <a:endParaRPr lang="en-US" sz="2400" dirty="0" smtClean="0"/>
          </a:p>
          <a:p>
            <a:pPr lvl="1"/>
            <a:r>
              <a:rPr lang="en-GB" sz="2400" dirty="0" smtClean="0"/>
              <a:t>An organisation may wish to develop employee skills on a software project.</a:t>
            </a:r>
            <a:endParaRPr lang="en-US" sz="2400" dirty="0" smtClean="0"/>
          </a:p>
          <a:p>
            <a:pPr lvl="0"/>
            <a:r>
              <a:rPr lang="en-GB" sz="2800" dirty="0" smtClean="0"/>
              <a:t>Managers have to work within these constraints especially when there are shortages of trained staff.</a:t>
            </a:r>
            <a:endParaRPr lang="en-US" sz="28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534400" cy="758952"/>
          </a:xfrm>
        </p:spPr>
        <p:txBody>
          <a:bodyPr>
            <a:normAutofit fontScale="90000"/>
          </a:bodyPr>
          <a:lstStyle/>
          <a:p>
            <a:r>
              <a:rPr lang="en-GB" b="1" dirty="0" smtClean="0"/>
              <a:t>Project planning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It involves making detailed plan to achieve the objectives.</a:t>
            </a:r>
          </a:p>
          <a:p>
            <a:pPr lvl="0"/>
            <a:r>
              <a:rPr lang="en-GB" dirty="0" smtClean="0"/>
              <a:t>Probably the most time-consuming project management activity.</a:t>
            </a:r>
            <a:endParaRPr lang="en-US" dirty="0" smtClean="0"/>
          </a:p>
          <a:p>
            <a:pPr lvl="0"/>
            <a:r>
              <a:rPr lang="en-GB" dirty="0" smtClean="0"/>
              <a:t>Continuous activity from initial concept through to system delivery. Plans must be regularly revised as new information becomes available.</a:t>
            </a:r>
            <a:endParaRPr lang="en-US" dirty="0" smtClean="0"/>
          </a:p>
          <a:p>
            <a:pPr lvl="0"/>
            <a:r>
              <a:rPr lang="en-GB" dirty="0" smtClean="0"/>
              <a:t>Various different types of plan may be developed to support the main software project plan that is concerned with schedule and budget. </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plan</a:t>
            </a:r>
            <a:endParaRPr lang="en-US" dirty="0"/>
          </a:p>
        </p:txBody>
      </p:sp>
      <p:sp>
        <p:nvSpPr>
          <p:cNvPr id="3" name="Content Placeholder 2"/>
          <p:cNvSpPr>
            <a:spLocks noGrp="1"/>
          </p:cNvSpPr>
          <p:nvPr>
            <p:ph sz="quarter" idx="1"/>
          </p:nvPr>
        </p:nvSpPr>
        <p:spPr/>
        <p:txBody>
          <a:bodyPr>
            <a:normAutofit lnSpcReduction="10000"/>
          </a:bodyPr>
          <a:lstStyle/>
          <a:p>
            <a:pPr lvl="0"/>
            <a:r>
              <a:rPr lang="en-US" b="1" dirty="0" smtClean="0"/>
              <a:t>Quality Plan: </a:t>
            </a:r>
            <a:r>
              <a:rPr lang="en-US" dirty="0" smtClean="0"/>
              <a:t>It describes quality procedures and standards that will be used in a project</a:t>
            </a:r>
            <a:r>
              <a:rPr lang="en-US" b="1" dirty="0" smtClean="0"/>
              <a:t>.</a:t>
            </a:r>
            <a:endParaRPr lang="en-US" dirty="0" smtClean="0"/>
          </a:p>
          <a:p>
            <a:pPr lvl="0"/>
            <a:r>
              <a:rPr lang="en-US" b="1" dirty="0" smtClean="0"/>
              <a:t>Configuration management plan: </a:t>
            </a:r>
            <a:r>
              <a:rPr lang="en-US" dirty="0" smtClean="0"/>
              <a:t>it describes the configuration management procedures and structures to be used.</a:t>
            </a:r>
          </a:p>
          <a:p>
            <a:pPr lvl="0"/>
            <a:r>
              <a:rPr lang="en-US" b="1" dirty="0" smtClean="0"/>
              <a:t>Maintenance plan: </a:t>
            </a:r>
            <a:r>
              <a:rPr lang="en-US" dirty="0" smtClean="0"/>
              <a:t>It predicts the maintenance requirements of the system maintenance costs and effort required.</a:t>
            </a:r>
          </a:p>
          <a:p>
            <a:pPr lvl="0"/>
            <a:r>
              <a:rPr lang="en-US" b="1" dirty="0" smtClean="0"/>
              <a:t>Staff development plan: </a:t>
            </a:r>
            <a:r>
              <a:rPr lang="en-US" dirty="0" smtClean="0"/>
              <a:t>It describes how the skills and experience of the project team members will be developed.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GB" b="1" dirty="0" smtClean="0"/>
              <a:t>Project planning process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0000" lnSpcReduction="20000"/>
          </a:bodyPr>
          <a:lstStyle/>
          <a:p>
            <a:pPr>
              <a:buNone/>
            </a:pPr>
            <a:endParaRPr lang="en-US" dirty="0" smtClean="0"/>
          </a:p>
          <a:p>
            <a:r>
              <a:rPr lang="en-US" dirty="0" smtClean="0"/>
              <a:t>Make initial assessments of the project </a:t>
            </a:r>
            <a:r>
              <a:rPr lang="en-US" dirty="0" smtClean="0"/>
              <a:t>objectives </a:t>
            </a:r>
            <a:endParaRPr lang="en-US" dirty="0" smtClean="0"/>
          </a:p>
          <a:p>
            <a:r>
              <a:rPr lang="en-US" dirty="0" smtClean="0"/>
              <a:t>Define project milestones and deliverables</a:t>
            </a:r>
          </a:p>
          <a:p>
            <a:r>
              <a:rPr lang="en-US" dirty="0" smtClean="0"/>
              <a:t>While project has not been completed or cancelled loop</a:t>
            </a:r>
          </a:p>
          <a:p>
            <a:r>
              <a:rPr lang="en-US" dirty="0" smtClean="0"/>
              <a:t>	Draw up project schedule</a:t>
            </a:r>
          </a:p>
          <a:p>
            <a:r>
              <a:rPr lang="en-US" dirty="0" smtClean="0"/>
              <a:t>	Initiate activities according to schedule</a:t>
            </a:r>
          </a:p>
          <a:p>
            <a:r>
              <a:rPr lang="en-US" dirty="0" smtClean="0"/>
              <a:t> 	Wait ( for a while )</a:t>
            </a:r>
          </a:p>
          <a:p>
            <a:r>
              <a:rPr lang="en-US" dirty="0" smtClean="0"/>
              <a:t> 	Review project progress</a:t>
            </a:r>
          </a:p>
          <a:p>
            <a:r>
              <a:rPr lang="en-US" dirty="0" smtClean="0"/>
              <a:t> 	Revise estimates of project parameters</a:t>
            </a:r>
          </a:p>
          <a:p>
            <a:r>
              <a:rPr lang="en-US" dirty="0" smtClean="0"/>
              <a:t> 	Update the project schedule</a:t>
            </a:r>
          </a:p>
          <a:p>
            <a:r>
              <a:rPr lang="en-US" dirty="0" smtClean="0"/>
              <a:t> 	Re-negotiate project constraints and deliverables</a:t>
            </a:r>
          </a:p>
          <a:p>
            <a:r>
              <a:rPr lang="en-US" dirty="0" smtClean="0"/>
              <a:t> 	if ( problems arise ) then</a:t>
            </a:r>
          </a:p>
          <a:p>
            <a:r>
              <a:rPr lang="en-US" dirty="0" smtClean="0"/>
              <a:t> 		Initiate technical review and possible revision</a:t>
            </a:r>
          </a:p>
          <a:p>
            <a:r>
              <a:rPr lang="en-US" dirty="0" smtClean="0"/>
              <a:t> 	end if</a:t>
            </a:r>
          </a:p>
          <a:p>
            <a:r>
              <a:rPr lang="en-US" dirty="0" smtClean="0"/>
              <a:t>end loop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US" b="1" dirty="0" smtClean="0"/>
              <a:t>The project plan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sz="2800" i="1" dirty="0" smtClean="0"/>
              <a:t>The project plan sets out:</a:t>
            </a:r>
            <a:endParaRPr lang="en-US" sz="2800" dirty="0" smtClean="0"/>
          </a:p>
          <a:p>
            <a:pPr lvl="1"/>
            <a:r>
              <a:rPr lang="en-US" sz="2400" dirty="0" smtClean="0"/>
              <a:t>The resources available to the project;</a:t>
            </a:r>
          </a:p>
          <a:p>
            <a:pPr lvl="1"/>
            <a:r>
              <a:rPr lang="en-US" sz="2400" dirty="0" smtClean="0"/>
              <a:t>The work breakdown;</a:t>
            </a:r>
          </a:p>
          <a:p>
            <a:pPr lvl="1"/>
            <a:r>
              <a:rPr lang="en-US" sz="2400" dirty="0" smtClean="0"/>
              <a:t>A schedule for the work.</a:t>
            </a:r>
          </a:p>
          <a:p>
            <a:pPr lvl="0"/>
            <a:r>
              <a:rPr lang="en-US" sz="2800" dirty="0" smtClean="0"/>
              <a:t>The details of the project plan vary depending on the type of project and organization. However, most plans should include the following sections: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62500" lnSpcReduction="20000"/>
          </a:bodyPr>
          <a:lstStyle/>
          <a:p>
            <a:pPr lvl="0"/>
            <a:r>
              <a:rPr lang="en-US" b="1" dirty="0" smtClean="0"/>
              <a:t>Introduction: </a:t>
            </a:r>
            <a:r>
              <a:rPr lang="en-US" dirty="0" smtClean="0"/>
              <a:t>This briefly describes the objectives of the project and sets out the constraints(</a:t>
            </a:r>
            <a:r>
              <a:rPr lang="en-US" dirty="0" err="1" smtClean="0"/>
              <a:t>eg.budget,time</a:t>
            </a:r>
            <a:r>
              <a:rPr lang="en-US" dirty="0" smtClean="0"/>
              <a:t> etc)that affect the project management</a:t>
            </a:r>
          </a:p>
          <a:p>
            <a:pPr lvl="0"/>
            <a:r>
              <a:rPr lang="en-GB" b="1" dirty="0" smtClean="0"/>
              <a:t>Project organization: </a:t>
            </a:r>
            <a:r>
              <a:rPr lang="en-GB" dirty="0" smtClean="0"/>
              <a:t>This describes the way in which the development team is organized, the people involved and their roles in the team.</a:t>
            </a:r>
            <a:endParaRPr lang="en-US" dirty="0" smtClean="0"/>
          </a:p>
          <a:p>
            <a:pPr lvl="0"/>
            <a:r>
              <a:rPr lang="en-GB" b="1" dirty="0" smtClean="0"/>
              <a:t>Risk analysis: </a:t>
            </a:r>
            <a:r>
              <a:rPr lang="en-GB" dirty="0" smtClean="0"/>
              <a:t>This describes possible project risks, the likelihood of these risks arising and the risk reduction strategies that proposed</a:t>
            </a:r>
            <a:r>
              <a:rPr lang="en-GB" b="1" dirty="0" smtClean="0"/>
              <a:t>.</a:t>
            </a:r>
            <a:endParaRPr lang="en-US" dirty="0" smtClean="0"/>
          </a:p>
          <a:p>
            <a:pPr lvl="0"/>
            <a:r>
              <a:rPr lang="en-GB" b="1" dirty="0" smtClean="0"/>
              <a:t>Hardware and software resource requirements: </a:t>
            </a:r>
            <a:r>
              <a:rPr lang="en-GB" dirty="0" smtClean="0"/>
              <a:t>This specifies the hardware and the support software required to carry out the development. If hardware has to be bought, estimate of the prices and delivery schedule may be included.</a:t>
            </a:r>
            <a:endParaRPr lang="en-US" dirty="0" smtClean="0"/>
          </a:p>
          <a:p>
            <a:pPr lvl="0"/>
            <a:r>
              <a:rPr lang="en-GB" b="1" dirty="0" smtClean="0"/>
              <a:t>Work breakdown: </a:t>
            </a:r>
            <a:r>
              <a:rPr lang="en-GB" dirty="0" smtClean="0"/>
              <a:t>This sets out the breakdown of the project into activities and identifies the milestones and deliverables associated with each activity.</a:t>
            </a:r>
            <a:endParaRPr lang="en-US" dirty="0" smtClean="0"/>
          </a:p>
          <a:p>
            <a:pPr lvl="0"/>
            <a:r>
              <a:rPr lang="en-GB" b="1" dirty="0" smtClean="0"/>
              <a:t>Project schedule: </a:t>
            </a:r>
            <a:r>
              <a:rPr lang="en-GB" dirty="0" smtClean="0"/>
              <a:t>This shows the dependencies between activities, the estimated time required to reach each milestone and the allocation of people to activities.</a:t>
            </a:r>
            <a:endParaRPr lang="en-US" dirty="0" smtClean="0"/>
          </a:p>
          <a:p>
            <a:pPr lvl="0"/>
            <a:r>
              <a:rPr lang="en-GB" b="1" dirty="0" smtClean="0"/>
              <a:t>Monitoring and reporting mechanisms: </a:t>
            </a:r>
            <a:r>
              <a:rPr lang="en-GB" dirty="0" smtClean="0"/>
              <a:t>This defines the management reports that should be produced, when these should be produced and the project monitoring mechanisms used.</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dirty="0" smtClean="0"/>
              <a:t/>
            </a:r>
            <a:br>
              <a:rPr lang="en-US" dirty="0" smtClean="0"/>
            </a:br>
            <a:r>
              <a:rPr lang="en-GB" b="1" dirty="0" smtClean="0"/>
              <a:t> Milestones and Deliverables</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GB" dirty="0" smtClean="0"/>
              <a:t>Activities in a project should be organised to produce tangible outputs for management to judge progress.</a:t>
            </a:r>
            <a:endParaRPr lang="en-US" dirty="0" smtClean="0"/>
          </a:p>
          <a:p>
            <a:pPr lvl="0"/>
            <a:r>
              <a:rPr lang="en-GB" i="1" dirty="0" smtClean="0"/>
              <a:t>Milestones</a:t>
            </a:r>
            <a:r>
              <a:rPr lang="en-GB" dirty="0" smtClean="0"/>
              <a:t> are the end-point of a process activity.</a:t>
            </a:r>
            <a:endParaRPr lang="en-US" dirty="0" smtClean="0"/>
          </a:p>
          <a:p>
            <a:pPr lvl="0"/>
            <a:r>
              <a:rPr lang="en-GB" i="1" dirty="0" smtClean="0"/>
              <a:t>A project milestone is a predictable state where a formal report of progress is presented to management. </a:t>
            </a:r>
            <a:endParaRPr lang="en-US" dirty="0" smtClean="0"/>
          </a:p>
          <a:p>
            <a:pPr lvl="0"/>
            <a:r>
              <a:rPr lang="en-GB" i="1" dirty="0" smtClean="0"/>
              <a:t>Deliverables are project results delivered to customers. It is usually delivered at the end of some major phase such as specification or design. Deliverables are usually milestones, but milestones need not be deliverables.</a:t>
            </a:r>
            <a:endParaRPr lang="en-US" dirty="0" smtClean="0"/>
          </a:p>
          <a:p>
            <a:pPr lvl="0"/>
            <a:r>
              <a:rPr lang="en-GB" i="1" dirty="0" smtClean="0"/>
              <a:t>Milestones may be internal project results that are used by the project manager to check project delivered to the customer</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pPr lvl="0"/>
            <a:r>
              <a:rPr lang="en-GB" dirty="0" smtClean="0"/>
              <a:t>To establish milestones, the software process must be broken down into basis activities with associated outputs. The fig (below) shows possible activities involved in requirement specification when prototyping is used to help validate requirements. The milestones in this case are completion of the outputs for each activity. The project deliverables, which are delivered to the customer, are the requirements definition and the requirements specification.</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GB" b="1" dirty="0" smtClean="0"/>
              <a:t>Milestones in the RE process</a:t>
            </a:r>
          </a:p>
          <a:p>
            <a:endParaRPr lang="en-US" dirty="0" smtClean="0"/>
          </a:p>
          <a:p>
            <a:pPr>
              <a:buNone/>
            </a:pPr>
            <a:endParaRPr lang="en-US" dirty="0"/>
          </a:p>
        </p:txBody>
      </p:sp>
      <p:pic>
        <p:nvPicPr>
          <p:cNvPr id="4" name="Picture 3" descr="Untitled.png"/>
          <p:cNvPicPr>
            <a:picLocks noChangeAspect="1"/>
          </p:cNvPicPr>
          <p:nvPr/>
        </p:nvPicPr>
        <p:blipFill>
          <a:blip r:embed="rId2"/>
          <a:stretch>
            <a:fillRect/>
          </a:stretch>
        </p:blipFill>
        <p:spPr>
          <a:xfrm>
            <a:off x="228600" y="2133600"/>
            <a:ext cx="8686800" cy="43821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sz="quarter" idx="1"/>
          </p:nvPr>
        </p:nvSpPr>
        <p:spPr/>
        <p:txBody>
          <a:bodyPr>
            <a:normAutofit/>
          </a:bodyPr>
          <a:lstStyle/>
          <a:p>
            <a:pPr lvl="0"/>
            <a:r>
              <a:rPr lang="en-US" dirty="0"/>
              <a:t>A project is a temporary endeavor undertaken to provide a unique product or service</a:t>
            </a:r>
          </a:p>
          <a:p>
            <a:pPr lvl="0"/>
            <a:r>
              <a:rPr lang="en-US" dirty="0"/>
              <a:t>A project is a (temporary) sequence of unique complex and connected activities that have one goal or purpose and that must be completed by a specific time, within budget and according to specification.</a:t>
            </a:r>
          </a:p>
          <a:p>
            <a:r>
              <a:rPr lang="en-US" i="1" dirty="0"/>
              <a:t>OR</a:t>
            </a:r>
            <a:endParaRPr lang="en-US" dirty="0"/>
          </a:p>
          <a:p>
            <a:pPr lvl="0"/>
            <a:r>
              <a:rPr lang="en-US" dirty="0"/>
              <a:t>A project is a sequence of activities that must be completed on time, within budget and according to specification.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758952"/>
          </a:xfrm>
        </p:spPr>
        <p:txBody>
          <a:bodyPr>
            <a:normAutofit fontScale="90000"/>
          </a:bodyPr>
          <a:lstStyle/>
          <a:p>
            <a:r>
              <a:rPr lang="en-GB" b="1" dirty="0" smtClean="0"/>
              <a:t>Project scheduling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lvl="0"/>
            <a:r>
              <a:rPr lang="en-US" dirty="0" smtClean="0"/>
              <a:t>It is the one of the most difficult job for a project manager. managers estimate time and resources required to complete activities and organize them into coherent sequence.</a:t>
            </a:r>
          </a:p>
          <a:p>
            <a:r>
              <a:rPr lang="en-US" dirty="0" smtClean="0"/>
              <a:t>It involves:</a:t>
            </a:r>
          </a:p>
          <a:p>
            <a:pPr lvl="0"/>
            <a:r>
              <a:rPr lang="en-GB" dirty="0" smtClean="0"/>
              <a:t>Split project into tasks and estimate time and resources required to complete each task.</a:t>
            </a:r>
            <a:endParaRPr lang="en-US" dirty="0" smtClean="0"/>
          </a:p>
          <a:p>
            <a:pPr lvl="0"/>
            <a:r>
              <a:rPr lang="en-GB" dirty="0" smtClean="0"/>
              <a:t>Organize tasks concurrently to make optimal use of workforce.</a:t>
            </a:r>
            <a:endParaRPr lang="en-US" dirty="0" smtClean="0"/>
          </a:p>
          <a:p>
            <a:pPr lvl="0"/>
            <a:r>
              <a:rPr lang="en-GB" dirty="0" smtClean="0"/>
              <a:t>Minimize task dependencies to avoid delays caused by one task waiting for another to complete.</a:t>
            </a:r>
            <a:endParaRPr lang="en-US" dirty="0" smtClean="0"/>
          </a:p>
          <a:p>
            <a:r>
              <a:rPr lang="en-GB" dirty="0" smtClean="0"/>
              <a:t>It‘s Dependent on project managers intuition and experience.</a:t>
            </a:r>
            <a:endParaRPr lang="en-US" dirty="0" smtClean="0"/>
          </a:p>
          <a:p>
            <a:pPr lvl="0"/>
            <a:r>
              <a:rPr lang="en-GB" i="1" dirty="0" smtClean="0"/>
              <a:t>Project scheduling involves preparing various graphical representations showing project activities, their durations and staffing. </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758952"/>
          </a:xfrm>
        </p:spPr>
        <p:txBody>
          <a:bodyPr>
            <a:normAutofit fontScale="90000"/>
          </a:bodyPr>
          <a:lstStyle/>
          <a:p>
            <a:r>
              <a:rPr lang="en-GB" b="1" dirty="0" smtClean="0"/>
              <a:t>The project scheduling process</a:t>
            </a:r>
            <a:r>
              <a:rPr lang="en-US" dirty="0" smtClean="0"/>
              <a:t/>
            </a:r>
            <a:br>
              <a:rPr lang="en-US" dirty="0" smtClean="0"/>
            </a:br>
            <a:endParaRPr lang="en-US" dirty="0"/>
          </a:p>
        </p:txBody>
      </p:sp>
      <p:pic>
        <p:nvPicPr>
          <p:cNvPr id="6" name="Content Placeholder 5" descr="project schedule process.png"/>
          <p:cNvPicPr>
            <a:picLocks noGrp="1" noChangeAspect="1"/>
          </p:cNvPicPr>
          <p:nvPr>
            <p:ph sz="quarter" idx="1"/>
          </p:nvPr>
        </p:nvPicPr>
        <p:blipFill>
          <a:blip r:embed="rId2"/>
          <a:stretch>
            <a:fillRect/>
          </a:stretch>
        </p:blipFill>
        <p:spPr>
          <a:xfrm>
            <a:off x="457200" y="1447800"/>
            <a:ext cx="8686800" cy="3505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GB" b="1" dirty="0" smtClean="0"/>
              <a:t>Scheduling problems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Estimating the difficulty of problems and hence the cost of developing a solution is hard.</a:t>
            </a:r>
            <a:endParaRPr lang="en-US" dirty="0" smtClean="0"/>
          </a:p>
          <a:p>
            <a:pPr lvl="0"/>
            <a:r>
              <a:rPr lang="en-GB" dirty="0" smtClean="0"/>
              <a:t>Productivity is not proportional to the number of people working on a task.</a:t>
            </a:r>
            <a:endParaRPr lang="en-US" dirty="0" smtClean="0"/>
          </a:p>
          <a:p>
            <a:pPr lvl="0"/>
            <a:r>
              <a:rPr lang="en-GB" dirty="0" smtClean="0"/>
              <a:t>Adding people to a late project makes it later because of communication overheads.</a:t>
            </a:r>
            <a:endParaRPr lang="en-US" dirty="0" smtClean="0"/>
          </a:p>
          <a:p>
            <a:pPr lvl="0"/>
            <a:r>
              <a:rPr lang="en-GB" dirty="0" smtClean="0"/>
              <a:t>The unexpected always happens. Always allow contingency in planning.</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GB" b="1" dirty="0" smtClean="0"/>
              <a:t>Bar charts and activity networks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Graphical notations used to illustrate the project schedule.</a:t>
            </a:r>
            <a:endParaRPr lang="en-US" dirty="0" smtClean="0"/>
          </a:p>
          <a:p>
            <a:pPr lvl="0"/>
            <a:r>
              <a:rPr lang="en-GB" dirty="0" smtClean="0"/>
              <a:t>Show project breakdown into tasks. Tasks should not be too small. They should take about a week or two.</a:t>
            </a:r>
            <a:endParaRPr lang="en-US" dirty="0" smtClean="0"/>
          </a:p>
          <a:p>
            <a:pPr lvl="0"/>
            <a:r>
              <a:rPr lang="en-GB" dirty="0" smtClean="0"/>
              <a:t>Activity charts show task dependencies and the critical path.</a:t>
            </a:r>
            <a:endParaRPr lang="en-US" dirty="0" smtClean="0"/>
          </a:p>
          <a:p>
            <a:pPr lvl="0"/>
            <a:r>
              <a:rPr lang="en-GB" dirty="0" smtClean="0"/>
              <a:t>Bar charts show schedule against calendar time.</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GB" b="1" dirty="0" smtClean="0"/>
              <a:t>Task durations and dependencies</a:t>
            </a:r>
            <a:r>
              <a:rPr lang="en-US" dirty="0" smtClean="0"/>
              <a:t/>
            </a:r>
            <a:br>
              <a:rPr lang="en-US" dirty="0" smtClean="0"/>
            </a:br>
            <a:endParaRPr lang="en-US" dirty="0"/>
          </a:p>
        </p:txBody>
      </p:sp>
      <p:pic>
        <p:nvPicPr>
          <p:cNvPr id="4" name="Content Placeholder 3" descr="tasks.png"/>
          <p:cNvPicPr>
            <a:picLocks noGrp="1" noChangeAspect="1"/>
          </p:cNvPicPr>
          <p:nvPr>
            <p:ph sz="quarter" idx="1"/>
          </p:nvPr>
        </p:nvPicPr>
        <p:blipFill>
          <a:blip r:embed="rId2"/>
          <a:stretch>
            <a:fillRect/>
          </a:stretch>
        </p:blipFill>
        <p:spPr>
          <a:xfrm>
            <a:off x="301625" y="1615147"/>
            <a:ext cx="8504238" cy="439605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758952"/>
          </a:xfrm>
        </p:spPr>
        <p:txBody>
          <a:bodyPr>
            <a:normAutofit fontScale="90000"/>
          </a:bodyPr>
          <a:lstStyle/>
          <a:p>
            <a:r>
              <a:rPr lang="en-GB" b="1" dirty="0" smtClean="0"/>
              <a:t>An Activity Network</a:t>
            </a:r>
            <a:r>
              <a:rPr lang="en-US" dirty="0" smtClean="0"/>
              <a:t/>
            </a:r>
            <a:br>
              <a:rPr lang="en-US" dirty="0" smtClean="0"/>
            </a:br>
            <a:endParaRPr lang="en-US" dirty="0"/>
          </a:p>
        </p:txBody>
      </p:sp>
      <p:pic>
        <p:nvPicPr>
          <p:cNvPr id="4" name="Content Placeholder 3" descr="activity network.png"/>
          <p:cNvPicPr>
            <a:picLocks noGrp="1" noChangeAspect="1"/>
          </p:cNvPicPr>
          <p:nvPr>
            <p:ph sz="quarter" idx="1"/>
          </p:nvPr>
        </p:nvPicPr>
        <p:blipFill>
          <a:blip r:embed="rId2"/>
          <a:stretch>
            <a:fillRect/>
          </a:stretch>
        </p:blipFill>
        <p:spPr>
          <a:xfrm>
            <a:off x="1295739" y="1655461"/>
            <a:ext cx="6516010" cy="431542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four types of </a:t>
            </a:r>
            <a:r>
              <a:rPr lang="en-US" dirty="0" err="1" smtClean="0"/>
              <a:t>intertask</a:t>
            </a:r>
            <a:r>
              <a:rPr lang="en-US" dirty="0" smtClean="0"/>
              <a:t> dependencies: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Finish-to-start (FS) - the finish of one task triggers the start of another task.</a:t>
            </a:r>
          </a:p>
          <a:p>
            <a:r>
              <a:rPr lang="en-US" dirty="0" smtClean="0"/>
              <a:t>Start-to-start (SS) - the start of one task triggers the start of another task.</a:t>
            </a:r>
          </a:p>
          <a:p>
            <a:r>
              <a:rPr lang="en-US" dirty="0" smtClean="0"/>
              <a:t>Finish-to-finish (FF) – two tasks must finish at the same time.</a:t>
            </a:r>
          </a:p>
          <a:p>
            <a:r>
              <a:rPr lang="en-US" dirty="0" smtClean="0"/>
              <a:t>Start-to-finish (SF) – the start of one task signifies the finish of another task.</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Staff allocation </a:t>
            </a:r>
            <a:r>
              <a:rPr lang="en-GB" b="1" dirty="0" err="1" smtClean="0"/>
              <a:t>vs.Timechart</a:t>
            </a:r>
            <a:endParaRPr lang="en-US" dirty="0"/>
          </a:p>
        </p:txBody>
      </p:sp>
      <p:pic>
        <p:nvPicPr>
          <p:cNvPr id="4" name="Content Placeholder 3" descr="staff allocation.png"/>
          <p:cNvPicPr>
            <a:picLocks noGrp="1" noChangeAspect="1"/>
          </p:cNvPicPr>
          <p:nvPr>
            <p:ph sz="quarter" idx="1"/>
          </p:nvPr>
        </p:nvPicPr>
        <p:blipFill>
          <a:blip r:embed="rId2"/>
          <a:stretch>
            <a:fillRect/>
          </a:stretch>
        </p:blipFill>
        <p:spPr>
          <a:xfrm>
            <a:off x="1295739" y="2250857"/>
            <a:ext cx="6516010" cy="3124636"/>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techniques</a:t>
            </a:r>
            <a:endParaRPr lang="en-US" dirty="0"/>
          </a:p>
        </p:txBody>
      </p:sp>
      <p:sp>
        <p:nvSpPr>
          <p:cNvPr id="3" name="Content Placeholder 2"/>
          <p:cNvSpPr>
            <a:spLocks noGrp="1"/>
          </p:cNvSpPr>
          <p:nvPr>
            <p:ph sz="quarter" idx="1"/>
          </p:nvPr>
        </p:nvSpPr>
        <p:spPr/>
        <p:txBody>
          <a:bodyPr/>
          <a:lstStyle/>
          <a:p>
            <a:r>
              <a:rPr lang="en-US" dirty="0" smtClean="0"/>
              <a:t>Presentations:</a:t>
            </a:r>
          </a:p>
          <a:p>
            <a:r>
              <a:rPr lang="en-US" dirty="0" smtClean="0"/>
              <a:t>A) Work breakdown Structure</a:t>
            </a:r>
          </a:p>
          <a:p>
            <a:r>
              <a:rPr lang="en-US" dirty="0" smtClean="0"/>
              <a:t>B) Gantt Chart</a:t>
            </a:r>
          </a:p>
          <a:p>
            <a:r>
              <a:rPr lang="en-US" dirty="0" smtClean="0"/>
              <a:t>C) Critical Path Analysis</a:t>
            </a:r>
          </a:p>
          <a:p>
            <a:r>
              <a:rPr lang="en-US" dirty="0" smtClean="0"/>
              <a:t>D) PERT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management</a:t>
            </a:r>
            <a:endParaRPr lang="en-US" dirty="0"/>
          </a:p>
        </p:txBody>
      </p:sp>
      <p:sp>
        <p:nvSpPr>
          <p:cNvPr id="3" name="Content Placeholder 2"/>
          <p:cNvSpPr>
            <a:spLocks noGrp="1"/>
          </p:cNvSpPr>
          <p:nvPr>
            <p:ph sz="quarter" idx="1"/>
          </p:nvPr>
        </p:nvSpPr>
        <p:spPr/>
        <p:txBody>
          <a:bodyPr/>
          <a:lstStyle/>
          <a:p>
            <a:pPr lvl="0"/>
            <a:r>
              <a:rPr lang="en-US" dirty="0"/>
              <a:t>Project management is the process of scoping, planning, staffing, organizing, directing and controlling the development of an acceptable system at a minimum cost within a specified time frame.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Attributes of Successful project</a:t>
            </a:r>
            <a:endParaRPr lang="en-US" dirty="0"/>
          </a:p>
        </p:txBody>
      </p:sp>
      <p:sp>
        <p:nvSpPr>
          <p:cNvPr id="3" name="Content Placeholder 2"/>
          <p:cNvSpPr>
            <a:spLocks noGrp="1"/>
          </p:cNvSpPr>
          <p:nvPr>
            <p:ph sz="quarter" idx="1"/>
          </p:nvPr>
        </p:nvSpPr>
        <p:spPr/>
        <p:txBody>
          <a:bodyPr/>
          <a:lstStyle/>
          <a:p>
            <a:pPr lvl="0"/>
            <a:r>
              <a:rPr lang="en-US" dirty="0"/>
              <a:t>The resulting information system is acceptable to the customer.</a:t>
            </a:r>
          </a:p>
          <a:p>
            <a:pPr lvl="0"/>
            <a:r>
              <a:rPr lang="en-US" dirty="0"/>
              <a:t>The system is delivered “on time”.</a:t>
            </a:r>
          </a:p>
          <a:p>
            <a:pPr lvl="0"/>
            <a:r>
              <a:rPr lang="en-US" dirty="0"/>
              <a:t>The system is delivered “within budget”.</a:t>
            </a:r>
          </a:p>
          <a:p>
            <a:pPr lvl="0"/>
            <a:r>
              <a:rPr lang="en-US" dirty="0"/>
              <a:t>The system development process had minimal impact ongoing business operations.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Failed Project</a:t>
            </a:r>
            <a:endParaRPr lang="en-US" dirty="0"/>
          </a:p>
        </p:txBody>
      </p:sp>
      <p:sp>
        <p:nvSpPr>
          <p:cNvPr id="3" name="Content Placeholder 2"/>
          <p:cNvSpPr>
            <a:spLocks noGrp="1"/>
          </p:cNvSpPr>
          <p:nvPr>
            <p:ph sz="quarter" idx="1"/>
          </p:nvPr>
        </p:nvSpPr>
        <p:spPr/>
        <p:txBody>
          <a:bodyPr>
            <a:normAutofit fontScale="85000" lnSpcReduction="10000"/>
          </a:bodyPr>
          <a:lstStyle/>
          <a:p>
            <a:pPr lvl="0"/>
            <a:r>
              <a:rPr lang="en-US" dirty="0"/>
              <a:t>Failure to establish upper management commitment to the project.</a:t>
            </a:r>
          </a:p>
          <a:p>
            <a:pPr lvl="0"/>
            <a:r>
              <a:rPr lang="en-US" dirty="0"/>
              <a:t>Lack of organization’s commitment to the system development method.</a:t>
            </a:r>
          </a:p>
          <a:p>
            <a:pPr lvl="0"/>
            <a:r>
              <a:rPr lang="en-US" dirty="0"/>
              <a:t>Taking shortcuts through or a around the system development method</a:t>
            </a:r>
          </a:p>
          <a:p>
            <a:pPr lvl="0"/>
            <a:r>
              <a:rPr lang="en-US" dirty="0"/>
              <a:t>The project gets behind schedule.</a:t>
            </a:r>
          </a:p>
          <a:p>
            <a:pPr lvl="0"/>
            <a:r>
              <a:rPr lang="en-US" dirty="0"/>
              <a:t>The project is over budget.</a:t>
            </a:r>
          </a:p>
          <a:p>
            <a:pPr lvl="0"/>
            <a:r>
              <a:rPr lang="en-US" dirty="0"/>
              <a:t>The team is not trained or skilled.</a:t>
            </a:r>
          </a:p>
          <a:p>
            <a:pPr lvl="0"/>
            <a:r>
              <a:rPr lang="en-US" dirty="0"/>
              <a:t>Poor planning</a:t>
            </a:r>
          </a:p>
          <a:p>
            <a:pPr lvl="0"/>
            <a:r>
              <a:rPr lang="en-US" dirty="0"/>
              <a:t>Lack of quality standards.</a:t>
            </a:r>
          </a:p>
          <a:p>
            <a:pPr lvl="0"/>
            <a:r>
              <a:rPr lang="en-US" dirty="0"/>
              <a:t>Lack of communication between end users and developers.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Software project </a:t>
            </a:r>
            <a:r>
              <a:rPr lang="en-GB" b="1" dirty="0" smtClean="0"/>
              <a:t>management</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lvl="0"/>
            <a:r>
              <a:rPr lang="en-GB" dirty="0"/>
              <a:t>It is concerned with activities involved in ensuring that software is delivered on time and on </a:t>
            </a:r>
            <a:br>
              <a:rPr lang="en-GB" dirty="0"/>
            </a:br>
            <a:r>
              <a:rPr lang="en-GB" dirty="0"/>
              <a:t>schedule and in accordance with the requirements of the organisations developing </a:t>
            </a:r>
            <a:br>
              <a:rPr lang="en-GB" dirty="0"/>
            </a:br>
            <a:r>
              <a:rPr lang="en-GB" dirty="0"/>
              <a:t>and procuring the software.</a:t>
            </a:r>
            <a:endParaRPr lang="en-US" dirty="0"/>
          </a:p>
          <a:p>
            <a:pPr lvl="0"/>
            <a:r>
              <a:rPr lang="en-GB" dirty="0"/>
              <a:t>Project management is needed because software development is always subject to budget and schedule constraints that are set by the organisation developing the software.</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73162"/>
          </a:xfrm>
        </p:spPr>
        <p:txBody>
          <a:bodyPr>
            <a:normAutofit fontScale="90000"/>
          </a:bodyPr>
          <a:lstStyle/>
          <a:p>
            <a:r>
              <a:rPr lang="en-GB" b="1" dirty="0" smtClean="0"/>
              <a:t>Software Project </a:t>
            </a:r>
            <a:r>
              <a:rPr lang="en-GB" b="1" dirty="0"/>
              <a:t>management </a:t>
            </a:r>
            <a:r>
              <a:rPr lang="en-GB" b="1" dirty="0" smtClean="0"/>
              <a:t>Characteristics</a:t>
            </a:r>
            <a:r>
              <a:rPr lang="en-US" dirty="0"/>
              <a:t/>
            </a:r>
            <a:br>
              <a:rPr lang="en-US" dirty="0"/>
            </a:br>
            <a:endParaRPr lang="en-US" dirty="0"/>
          </a:p>
        </p:txBody>
      </p:sp>
      <p:sp>
        <p:nvSpPr>
          <p:cNvPr id="3" name="Content Placeholder 2"/>
          <p:cNvSpPr>
            <a:spLocks noGrp="1"/>
          </p:cNvSpPr>
          <p:nvPr>
            <p:ph sz="quarter" idx="1"/>
          </p:nvPr>
        </p:nvSpPr>
        <p:spPr>
          <a:xfrm>
            <a:off x="533400" y="1981200"/>
            <a:ext cx="8153400" cy="3962400"/>
          </a:xfrm>
        </p:spPr>
        <p:txBody>
          <a:bodyPr>
            <a:normAutofit fontScale="70000" lnSpcReduction="20000"/>
          </a:bodyPr>
          <a:lstStyle/>
          <a:p>
            <a:pPr lvl="0"/>
            <a:r>
              <a:rPr lang="en-US" i="1" dirty="0"/>
              <a:t>Software engineering is different from other types of engineering in a number of ways. These distinctions make software management particularly difficult. some of differences are:</a:t>
            </a:r>
            <a:endParaRPr lang="en-US" dirty="0"/>
          </a:p>
          <a:p>
            <a:pPr lvl="0"/>
            <a:r>
              <a:rPr lang="en-GB" dirty="0"/>
              <a:t>The product is intangible: it cannot be seen or touched. Software mangers cannot see progress.</a:t>
            </a:r>
            <a:endParaRPr lang="en-US" dirty="0"/>
          </a:p>
          <a:p>
            <a:pPr lvl="0"/>
            <a:r>
              <a:rPr lang="en-GB" dirty="0"/>
              <a:t>The product is uniquely flexible.</a:t>
            </a:r>
            <a:endParaRPr lang="en-US" dirty="0"/>
          </a:p>
          <a:p>
            <a:pPr lvl="0"/>
            <a:r>
              <a:rPr lang="en-GB" dirty="0"/>
              <a:t>Software engineering is not recognized as an engineering discipline with the same status as </a:t>
            </a:r>
            <a:br>
              <a:rPr lang="en-GB" dirty="0"/>
            </a:br>
            <a:r>
              <a:rPr lang="en-GB" dirty="0"/>
              <a:t>mechanical, electrical engineering, etc.</a:t>
            </a:r>
            <a:endParaRPr lang="en-US" dirty="0"/>
          </a:p>
          <a:p>
            <a:pPr lvl="0"/>
            <a:r>
              <a:rPr lang="en-GB" dirty="0"/>
              <a:t>The software development process is not standardised: process may vary dramatically from one organization to another.</a:t>
            </a:r>
            <a:endParaRPr lang="en-US" dirty="0"/>
          </a:p>
          <a:p>
            <a:pPr lvl="0"/>
            <a:r>
              <a:rPr lang="en-GB" dirty="0"/>
              <a:t>Many software projects are 'one-off' projects: rapid technological changes in computers and communications can make a manager’s experience obsolete (out dated). Lessons learned from previous projects may not be transferable to new projects.</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a:t>
            </a:r>
            <a:endParaRPr lang="en-US" dirty="0"/>
          </a:p>
        </p:txBody>
      </p:sp>
      <p:sp>
        <p:nvSpPr>
          <p:cNvPr id="3" name="Content Placeholder 2"/>
          <p:cNvSpPr>
            <a:spLocks noGrp="1"/>
          </p:cNvSpPr>
          <p:nvPr>
            <p:ph sz="quarter" idx="1"/>
          </p:nvPr>
        </p:nvSpPr>
        <p:spPr/>
        <p:txBody>
          <a:bodyPr>
            <a:normAutofit/>
          </a:bodyPr>
          <a:lstStyle/>
          <a:p>
            <a:pPr lvl="0"/>
            <a:r>
              <a:rPr lang="en-US" dirty="0"/>
              <a:t>Software managers are responsible for planning and scheduling project development. They supervise the work to ensure that it is carried out to the required standards and monitor progress to check that the development is on time and within budget.</a:t>
            </a:r>
          </a:p>
          <a:p>
            <a:pPr lvl="0"/>
            <a:r>
              <a:rPr lang="en-US" dirty="0"/>
              <a:t>The software project manager’s job is to ensure that the software project meets constraints (Budget and schedule constraints) and delivers software that contributes to the goals of the company developing the software.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758952"/>
          </a:xfrm>
        </p:spPr>
        <p:txBody>
          <a:bodyPr>
            <a:normAutofit fontScale="90000"/>
          </a:bodyPr>
          <a:lstStyle/>
          <a:p>
            <a:r>
              <a:rPr lang="en-US" b="1" i="1" dirty="0" smtClean="0"/>
              <a:t>Common activities software managers include: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Management</a:t>
            </a:r>
          </a:p>
          <a:p>
            <a:pPr lvl="0"/>
            <a:r>
              <a:rPr lang="en-US" dirty="0" smtClean="0"/>
              <a:t>Leadership</a:t>
            </a:r>
          </a:p>
          <a:p>
            <a:pPr lvl="0"/>
            <a:r>
              <a:rPr lang="en-US" dirty="0" smtClean="0"/>
              <a:t>Technical problem solving </a:t>
            </a:r>
          </a:p>
          <a:p>
            <a:pPr lvl="0"/>
            <a:r>
              <a:rPr lang="en-US" dirty="0" smtClean="0"/>
              <a:t>Problem solving</a:t>
            </a:r>
          </a:p>
          <a:p>
            <a:pPr lvl="0"/>
            <a:r>
              <a:rPr lang="en-US" dirty="0" smtClean="0"/>
              <a:t>Conflict management</a:t>
            </a:r>
          </a:p>
          <a:p>
            <a:pPr lvl="0"/>
            <a:r>
              <a:rPr lang="en-US" dirty="0" smtClean="0"/>
              <a:t>Customer relations</a:t>
            </a:r>
          </a:p>
          <a:p>
            <a:pPr lvl="0"/>
            <a:r>
              <a:rPr lang="en-US" dirty="0" smtClean="0"/>
              <a:t>Team management</a:t>
            </a:r>
          </a:p>
          <a:p>
            <a:pPr lvl="0"/>
            <a:r>
              <a:rPr lang="en-US" dirty="0" smtClean="0"/>
              <a:t>Risk and change management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239</TotalTime>
  <Words>1410</Words>
  <Application>Microsoft Office PowerPoint</Application>
  <PresentationFormat>On-screen Show (4:3)</PresentationFormat>
  <Paragraphs>142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Civic</vt:lpstr>
      <vt:lpstr>Project Management</vt:lpstr>
      <vt:lpstr>Project</vt:lpstr>
      <vt:lpstr>Project management</vt:lpstr>
      <vt:lpstr>Attributes of Successful project</vt:lpstr>
      <vt:lpstr>Attributes of Failed Project</vt:lpstr>
      <vt:lpstr>Software project management </vt:lpstr>
      <vt:lpstr>Software Project management Characteristics </vt:lpstr>
      <vt:lpstr>Project Manager</vt:lpstr>
      <vt:lpstr>Common activities software managers include: </vt:lpstr>
      <vt:lpstr>Management activities: </vt:lpstr>
      <vt:lpstr> Project staffing </vt:lpstr>
      <vt:lpstr>Project planning </vt:lpstr>
      <vt:lpstr>Types of plan</vt:lpstr>
      <vt:lpstr>Project planning process </vt:lpstr>
      <vt:lpstr>The project plan </vt:lpstr>
      <vt:lpstr>Contd…</vt:lpstr>
      <vt:lpstr>   Milestones and Deliverables</vt:lpstr>
      <vt:lpstr>Contd…</vt:lpstr>
      <vt:lpstr>Contd…</vt:lpstr>
      <vt:lpstr>Project scheduling </vt:lpstr>
      <vt:lpstr>The project scheduling process </vt:lpstr>
      <vt:lpstr>Scheduling problems </vt:lpstr>
      <vt:lpstr>Bar charts and activity networks </vt:lpstr>
      <vt:lpstr>Task durations and dependencies </vt:lpstr>
      <vt:lpstr>An Activity Network </vt:lpstr>
      <vt:lpstr>There are four types of intertask dependencies: </vt:lpstr>
      <vt:lpstr>Staff allocation vs.Timechart</vt:lpstr>
      <vt:lpstr>Planning techniques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17</cp:revision>
  <dcterms:created xsi:type="dcterms:W3CDTF">2014-08-29T02:20:41Z</dcterms:created>
  <dcterms:modified xsi:type="dcterms:W3CDTF">2014-09-02T09:04:52Z</dcterms:modified>
</cp:coreProperties>
</file>