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4" r:id="rId28"/>
    <p:sldId id="293" r:id="rId29"/>
    <p:sldId id="285" r:id="rId30"/>
    <p:sldId id="286" r:id="rId31"/>
    <p:sldId id="287" r:id="rId32"/>
    <p:sldId id="292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8F08-C0A1-4A83-ACF0-6510729A935F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E3AF-3FA4-4128-9FE8-08DCC89277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8F08-C0A1-4A83-ACF0-6510729A935F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E3AF-3FA4-4128-9FE8-08DCC89277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8F08-C0A1-4A83-ACF0-6510729A935F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E3AF-3FA4-4128-9FE8-08DCC89277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8F08-C0A1-4A83-ACF0-6510729A935F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E3AF-3FA4-4128-9FE8-08DCC89277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8F08-C0A1-4A83-ACF0-6510729A935F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E3AF-3FA4-4128-9FE8-08DCC89277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8F08-C0A1-4A83-ACF0-6510729A935F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E3AF-3FA4-4128-9FE8-08DCC89277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8F08-C0A1-4A83-ACF0-6510729A935F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E3AF-3FA4-4128-9FE8-08DCC89277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8F08-C0A1-4A83-ACF0-6510729A935F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E3AF-3FA4-4128-9FE8-08DCC89277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8F08-C0A1-4A83-ACF0-6510729A935F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E3AF-3FA4-4128-9FE8-08DCC89277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8F08-C0A1-4A83-ACF0-6510729A935F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E3AF-3FA4-4128-9FE8-08DCC89277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8F08-C0A1-4A83-ACF0-6510729A935F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E3AF-3FA4-4128-9FE8-08DCC89277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58F08-C0A1-4A83-ACF0-6510729A935F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AE3AF-3FA4-4128-9FE8-08DCC89277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Requirement Engineering process and Feasibility study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b="1" dirty="0" smtClean="0"/>
              <a:t>3) Schedule </a:t>
            </a:r>
            <a:r>
              <a:rPr lang="en-US" b="1" dirty="0"/>
              <a:t>feasibility</a:t>
            </a:r>
            <a:r>
              <a:rPr lang="en-US" dirty="0"/>
              <a:t>: schedule feasibility is a measure of how reasonable project time table is? </a:t>
            </a:r>
          </a:p>
          <a:p>
            <a:pPr lvl="0">
              <a:buNone/>
            </a:pPr>
            <a:r>
              <a:rPr lang="en-US" b="1" dirty="0" smtClean="0"/>
              <a:t>4) Economic </a:t>
            </a:r>
            <a:r>
              <a:rPr lang="en-US" b="1" dirty="0"/>
              <a:t>feasibility</a:t>
            </a:r>
            <a:r>
              <a:rPr lang="en-US" dirty="0"/>
              <a:t>: Economic feasibility is the measure of the cost-effectiveness of a project </a:t>
            </a:r>
            <a:r>
              <a:rPr lang="en-US" dirty="0" smtClean="0"/>
              <a:t>or solution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Steps in feasibility analysis: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dirty="0" smtClean="0"/>
              <a:t>1) Identify </a:t>
            </a:r>
            <a:r>
              <a:rPr lang="en-US" dirty="0"/>
              <a:t>deficiency by pinpointing</a:t>
            </a:r>
          </a:p>
          <a:p>
            <a:pPr lvl="0"/>
            <a:r>
              <a:rPr lang="en-US" dirty="0"/>
              <a:t>Missing functions.</a:t>
            </a:r>
          </a:p>
          <a:p>
            <a:pPr lvl="0"/>
            <a:r>
              <a:rPr lang="en-US" dirty="0"/>
              <a:t>Unsatisfactory performance and</a:t>
            </a:r>
          </a:p>
          <a:p>
            <a:pPr lvl="0"/>
            <a:r>
              <a:rPr lang="en-US" dirty="0"/>
              <a:t>Excessive cost of operations.</a:t>
            </a:r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dirty="0" smtClean="0"/>
              <a:t>2) Set </a:t>
            </a:r>
            <a:r>
              <a:rPr lang="en-US" dirty="0"/>
              <a:t>goals to overcome these deficiencies.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3.    Goals must </a:t>
            </a:r>
            <a:r>
              <a:rPr lang="en-US" dirty="0" smtClean="0"/>
              <a:t>be:</a:t>
            </a:r>
            <a:endParaRPr lang="en-US" dirty="0"/>
          </a:p>
          <a:p>
            <a:pPr lvl="0"/>
            <a:r>
              <a:rPr lang="en-US" dirty="0"/>
              <a:t>quantified</a:t>
            </a:r>
          </a:p>
          <a:p>
            <a:pPr lvl="0"/>
            <a:r>
              <a:rPr lang="en-US" dirty="0"/>
              <a:t>Realizable within the constraints of an organization.</a:t>
            </a:r>
          </a:p>
          <a:p>
            <a:pPr lvl="0"/>
            <a:r>
              <a:rPr lang="en-US" dirty="0"/>
              <a:t>Broken down into sub-goals and</a:t>
            </a:r>
          </a:p>
          <a:p>
            <a:pPr lvl="0"/>
            <a:r>
              <a:rPr lang="en-US" dirty="0"/>
              <a:t>Agreeable to all </a:t>
            </a:r>
            <a:r>
              <a:rPr lang="en-US" dirty="0" smtClean="0"/>
              <a:t>concerned</a:t>
            </a:r>
          </a:p>
          <a:p>
            <a:pPr lvl="0"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4 .Set goals not only to remove deficiencies but also to effectively meet composition. For instance, goals may be based on want competitors do.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b="1" dirty="0"/>
              <a:t>Questions for people in the organisation while feasibility analysis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/>
              <a:t>What if the system wasn’t implemented?</a:t>
            </a:r>
            <a:endParaRPr lang="en-US" dirty="0"/>
          </a:p>
          <a:p>
            <a:pPr lvl="1"/>
            <a:r>
              <a:rPr lang="en-GB" dirty="0"/>
              <a:t>What are current process problems?</a:t>
            </a:r>
            <a:endParaRPr lang="en-US" dirty="0"/>
          </a:p>
          <a:p>
            <a:pPr lvl="1"/>
            <a:r>
              <a:rPr lang="en-GB" dirty="0"/>
              <a:t>How will the proposed system help?</a:t>
            </a:r>
            <a:endParaRPr lang="en-US" dirty="0"/>
          </a:p>
          <a:p>
            <a:pPr lvl="1"/>
            <a:r>
              <a:rPr lang="en-GB" dirty="0"/>
              <a:t>What will be the integration problems?</a:t>
            </a:r>
            <a:endParaRPr lang="en-US" dirty="0"/>
          </a:p>
          <a:p>
            <a:pPr lvl="1"/>
            <a:r>
              <a:rPr lang="en-GB" dirty="0"/>
              <a:t>Is new technology needed? What skills?</a:t>
            </a:r>
            <a:endParaRPr lang="en-US" dirty="0"/>
          </a:p>
          <a:p>
            <a:pPr lvl="1"/>
            <a:r>
              <a:rPr lang="en-GB" dirty="0"/>
              <a:t>What facilities must be supported by the proposed system?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Requirement elicitation and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Sometimes called requirements elicitation or requirements discovery.</a:t>
            </a:r>
          </a:p>
          <a:p>
            <a:r>
              <a:rPr lang="en-GB" dirty="0" smtClean="0"/>
              <a:t>Involves technical staff working with customers to find out about the application domain, the services that the system should provide and the system’s operational constraints.</a:t>
            </a:r>
          </a:p>
          <a:p>
            <a:r>
              <a:rPr lang="en-GB" dirty="0" smtClean="0"/>
              <a:t>May involve end-users, managers, engineers involved in maintenance, domain experts, trade unions, etc. These are called </a:t>
            </a:r>
            <a:r>
              <a:rPr lang="en-GB" i="1" dirty="0" smtClean="0"/>
              <a:t>stakeholders.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Problems of requirements analysis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GB" dirty="0"/>
              <a:t>Stakeholders don’t know what they really want</a:t>
            </a:r>
            <a:endParaRPr lang="en-US" dirty="0"/>
          </a:p>
          <a:p>
            <a:pPr lvl="0"/>
            <a:r>
              <a:rPr lang="en-GB" dirty="0"/>
              <a:t>Stakeholders express requirements in their own terms</a:t>
            </a:r>
            <a:endParaRPr lang="en-US" dirty="0"/>
          </a:p>
          <a:p>
            <a:pPr lvl="0"/>
            <a:r>
              <a:rPr lang="en-GB" dirty="0"/>
              <a:t>Different stakeholders may have conflicting requirements</a:t>
            </a:r>
            <a:endParaRPr lang="en-US" dirty="0"/>
          </a:p>
          <a:p>
            <a:pPr lvl="0"/>
            <a:r>
              <a:rPr lang="en-GB" dirty="0"/>
              <a:t>Organisational and political factors may influence the system requirements</a:t>
            </a:r>
            <a:endParaRPr lang="en-US" dirty="0"/>
          </a:p>
          <a:p>
            <a:pPr lvl="0"/>
            <a:r>
              <a:rPr lang="en-GB" dirty="0"/>
              <a:t>The requirements change during the analysis process. New stakeholders may emerge and the business environment change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Requirements </a:t>
            </a:r>
            <a:r>
              <a:rPr lang="en-GB" dirty="0"/>
              <a:t>analysis process </a:t>
            </a:r>
            <a:r>
              <a:rPr lang="en-GB" sz="3600" dirty="0" smtClean="0"/>
              <a:t>activities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5" descr="7.3*.eps                                                       001BEA14Macintosh HD                   B8AA5F2E: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143000"/>
            <a:ext cx="7010400" cy="49236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400" dirty="0" smtClean="0"/>
              <a:t>Requirements discovery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/>
              <a:t>Interacting with stakeholders to discover their requirements. Domain requirements are also discovered at this stage.</a:t>
            </a:r>
          </a:p>
          <a:p>
            <a:pPr>
              <a:lnSpc>
                <a:spcPct val="90000"/>
              </a:lnSpc>
            </a:pPr>
            <a:r>
              <a:rPr lang="en-GB" sz="2400" dirty="0" smtClean="0"/>
              <a:t>Requirements classification and organisation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/>
              <a:t>Groups related requirements and organises them into coherent clusters.</a:t>
            </a:r>
          </a:p>
          <a:p>
            <a:pPr>
              <a:lnSpc>
                <a:spcPct val="90000"/>
              </a:lnSpc>
            </a:pPr>
            <a:r>
              <a:rPr lang="en-GB" sz="2400" dirty="0" smtClean="0"/>
              <a:t>Prioritisation and negotiation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/>
              <a:t>Prioritising requirements and resolving requirements conflicts.</a:t>
            </a:r>
          </a:p>
          <a:p>
            <a:pPr>
              <a:lnSpc>
                <a:spcPct val="90000"/>
              </a:lnSpc>
            </a:pPr>
            <a:r>
              <a:rPr lang="en-GB" sz="2400" dirty="0" smtClean="0"/>
              <a:t>Requirements documentation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/>
              <a:t>Requirements are documented and input into the next round of the spiral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point oriented elicitation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View point:</a:t>
            </a:r>
          </a:p>
          <a:p>
            <a:r>
              <a:rPr lang="en-GB" dirty="0" smtClean="0"/>
              <a:t>Viewpoints are a way of structuring the requirements to represent the perspectives of different stakeholders. Stakeholders may be classified under different viewpoints.</a:t>
            </a:r>
          </a:p>
          <a:p>
            <a:r>
              <a:rPr lang="en-GB" dirty="0" smtClean="0"/>
              <a:t>This multi-perspective analysis is important as there is no single correct way to analyse system requirements.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Banking ATM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The example used here is an auto-teller system which provides some automated banking services</a:t>
            </a:r>
          </a:p>
          <a:p>
            <a:r>
              <a:rPr lang="en-GB" dirty="0" smtClean="0"/>
              <a:t>A very </a:t>
            </a:r>
            <a:r>
              <a:rPr lang="en-GB" dirty="0" smtClean="0"/>
              <a:t>simplified system which offers some services to customers of the bank who own the system and a narrower range of services to other customers</a:t>
            </a:r>
          </a:p>
          <a:p>
            <a:r>
              <a:rPr lang="en-GB" dirty="0" smtClean="0"/>
              <a:t>Services include cash withdrawal, message passing (send a message to request a service), ordering a statement and transferring funds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Requirements Engineering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Processes used to discover, analyse and validate system requirements </a:t>
            </a:r>
          </a:p>
          <a:p>
            <a:r>
              <a:rPr lang="en-US" dirty="0" smtClean="0"/>
              <a:t>Systematic </a:t>
            </a:r>
            <a:r>
              <a:rPr lang="en-US" dirty="0"/>
              <a:t>use of proven principles, techniques, tools and languages for the cost effective analysis, documentation and ongoing evolution of user </a:t>
            </a:r>
            <a:r>
              <a:rPr lang="en-US" dirty="0" smtClean="0"/>
              <a:t>needs</a:t>
            </a:r>
          </a:p>
          <a:p>
            <a:pPr lvl="0"/>
            <a:r>
              <a:rPr lang="en-US" dirty="0"/>
              <a:t>An input to this activity of requirements engineering are requirements which are informal and fuzzy (unclear) and output is clear, well defined, complete and consistent</a:t>
            </a:r>
            <a:r>
              <a:rPr lang="en-US" dirty="0" smtClean="0"/>
              <a:t>.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ATM stakeholders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GB" dirty="0" smtClean="0"/>
              <a:t>Bank customers</a:t>
            </a:r>
          </a:p>
          <a:p>
            <a:pPr>
              <a:lnSpc>
                <a:spcPct val="90000"/>
              </a:lnSpc>
            </a:pPr>
            <a:r>
              <a:rPr lang="en-GB" dirty="0" smtClean="0"/>
              <a:t>Representatives of other banks</a:t>
            </a:r>
          </a:p>
          <a:p>
            <a:pPr>
              <a:lnSpc>
                <a:spcPct val="90000"/>
              </a:lnSpc>
            </a:pPr>
            <a:r>
              <a:rPr lang="en-GB" dirty="0" smtClean="0"/>
              <a:t>Bank managers</a:t>
            </a:r>
          </a:p>
          <a:p>
            <a:pPr>
              <a:lnSpc>
                <a:spcPct val="90000"/>
              </a:lnSpc>
            </a:pPr>
            <a:r>
              <a:rPr lang="en-GB" dirty="0" smtClean="0"/>
              <a:t>Counter staff</a:t>
            </a:r>
          </a:p>
          <a:p>
            <a:pPr>
              <a:lnSpc>
                <a:spcPct val="90000"/>
              </a:lnSpc>
            </a:pPr>
            <a:r>
              <a:rPr lang="en-GB" dirty="0" smtClean="0"/>
              <a:t>Database administrators </a:t>
            </a:r>
          </a:p>
          <a:p>
            <a:pPr>
              <a:lnSpc>
                <a:spcPct val="90000"/>
              </a:lnSpc>
            </a:pPr>
            <a:r>
              <a:rPr lang="en-GB" dirty="0" smtClean="0"/>
              <a:t>Security managers</a:t>
            </a:r>
          </a:p>
          <a:p>
            <a:pPr>
              <a:lnSpc>
                <a:spcPct val="90000"/>
              </a:lnSpc>
            </a:pPr>
            <a:r>
              <a:rPr lang="en-GB" dirty="0" smtClean="0"/>
              <a:t>Marketing department</a:t>
            </a:r>
          </a:p>
          <a:p>
            <a:pPr>
              <a:lnSpc>
                <a:spcPct val="90000"/>
              </a:lnSpc>
            </a:pPr>
            <a:r>
              <a:rPr lang="en-GB" dirty="0" smtClean="0"/>
              <a:t>Hardware and software maintenance engineers</a:t>
            </a:r>
          </a:p>
          <a:p>
            <a:pPr>
              <a:lnSpc>
                <a:spcPct val="90000"/>
              </a:lnSpc>
            </a:pPr>
            <a:r>
              <a:rPr lang="en-GB" dirty="0" smtClean="0"/>
              <a:t>Banking regulators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 of viewpoint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400" dirty="0" err="1" smtClean="0"/>
              <a:t>Interactor</a:t>
            </a:r>
            <a:r>
              <a:rPr lang="en-GB" sz="2400" dirty="0" smtClean="0"/>
              <a:t> viewpoints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/>
              <a:t>People or other systems that interact directly with the system. In an ATM, the customer’s </a:t>
            </a:r>
            <a:r>
              <a:rPr lang="en-GB" sz="2000" dirty="0" smtClean="0"/>
              <a:t> are </a:t>
            </a:r>
            <a:r>
              <a:rPr lang="en-GB" sz="2000" dirty="0" err="1" smtClean="0"/>
              <a:t>interactor</a:t>
            </a:r>
            <a:r>
              <a:rPr lang="en-GB" sz="2000" dirty="0" smtClean="0"/>
              <a:t> VPs.</a:t>
            </a:r>
          </a:p>
          <a:p>
            <a:pPr>
              <a:lnSpc>
                <a:spcPct val="90000"/>
              </a:lnSpc>
            </a:pPr>
            <a:r>
              <a:rPr lang="en-GB" sz="2400" dirty="0" smtClean="0"/>
              <a:t>Indirect viewpoints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/>
              <a:t>Stakeholders who do not use the system themselves but who influence the requirements. In an ATM, management and security staff are indirect viewpoints.</a:t>
            </a:r>
          </a:p>
          <a:p>
            <a:pPr>
              <a:lnSpc>
                <a:spcPct val="90000"/>
              </a:lnSpc>
            </a:pPr>
            <a:r>
              <a:rPr lang="en-GB" sz="2400" dirty="0" smtClean="0"/>
              <a:t>Domain viewpoints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/>
              <a:t>Domain characteristics and constraints that influence the requirements. In an ATM, an example would be standards for inter-bank communications.</a:t>
            </a:r>
            <a:endParaRPr lang="en-GB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Data sources or sinks</a:t>
            </a:r>
          </a:p>
          <a:p>
            <a:pPr lvl="1"/>
            <a:r>
              <a:rPr lang="en-GB" dirty="0" smtClean="0"/>
              <a:t>Viewpoints are responsible for producing or consuming data. Analysis involves checking that data is produced and consumed and that assumptions about the source and sink of data are valid</a:t>
            </a:r>
          </a:p>
          <a:p>
            <a:r>
              <a:rPr lang="en-GB" dirty="0" smtClean="0"/>
              <a:t>Representation frameworks</a:t>
            </a:r>
          </a:p>
          <a:p>
            <a:pPr lvl="1"/>
            <a:r>
              <a:rPr lang="en-GB" dirty="0" smtClean="0"/>
              <a:t>Viewpoints represent particular types of system model. These may be compared to discover requirements that would be missed using a single representation. Particularly suitable for real-time systems</a:t>
            </a:r>
          </a:p>
          <a:p>
            <a:r>
              <a:rPr lang="en-GB" dirty="0" smtClean="0"/>
              <a:t>Receivers of services</a:t>
            </a:r>
          </a:p>
          <a:p>
            <a:pPr lvl="1"/>
            <a:r>
              <a:rPr lang="en-GB" dirty="0" smtClean="0"/>
              <a:t>Viewpoints are external to the system and receive services from it. Most suited to interactive systems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External viewpoints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Natural to think of end-users as receivers of system services</a:t>
            </a:r>
          </a:p>
          <a:p>
            <a:r>
              <a:rPr lang="en-GB" dirty="0" smtClean="0"/>
              <a:t>Viewpoints are a natural way to structure requirements elicitation</a:t>
            </a:r>
          </a:p>
          <a:p>
            <a:r>
              <a:rPr lang="en-GB" dirty="0" smtClean="0"/>
              <a:t>It is relatively easy to decide if a viewpoint is valid</a:t>
            </a:r>
          </a:p>
          <a:p>
            <a:r>
              <a:rPr lang="en-GB" dirty="0" smtClean="0"/>
              <a:t>Viewpoints and services may be sued to structure non-functional requirements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The </a:t>
            </a:r>
            <a:r>
              <a:rPr lang="en-GB" dirty="0" smtClean="0"/>
              <a:t>VORD(</a:t>
            </a:r>
            <a:r>
              <a:rPr lang="en-US" dirty="0" smtClean="0"/>
              <a:t>Viewpoint-Oriented Requirements </a:t>
            </a:r>
            <a:r>
              <a:rPr lang="en-US" dirty="0" smtClean="0"/>
              <a:t>Definition)</a:t>
            </a:r>
            <a:r>
              <a:rPr lang="en-GB" dirty="0" smtClean="0"/>
              <a:t> method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0"/>
            <a:ext cx="8001000" cy="2133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VORD process model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Viewpoint identification</a:t>
            </a:r>
          </a:p>
          <a:p>
            <a:pPr lvl="1"/>
            <a:r>
              <a:rPr lang="en-GB" dirty="0" smtClean="0"/>
              <a:t>Discover viewpoints which receive system services and identify the services provided to each viewpoint</a:t>
            </a:r>
          </a:p>
          <a:p>
            <a:r>
              <a:rPr lang="en-GB" dirty="0" smtClean="0"/>
              <a:t>Viewpoint structuring</a:t>
            </a:r>
          </a:p>
          <a:p>
            <a:pPr lvl="1"/>
            <a:r>
              <a:rPr lang="en-GB" dirty="0" smtClean="0"/>
              <a:t>Group related viewpoints into a hierarchy. Common services are provided at higher-levels in the hierarchy</a:t>
            </a:r>
          </a:p>
          <a:p>
            <a:r>
              <a:rPr lang="en-GB" dirty="0" smtClean="0"/>
              <a:t>Viewpoint documentation</a:t>
            </a:r>
          </a:p>
          <a:p>
            <a:pPr lvl="1"/>
            <a:r>
              <a:rPr lang="en-GB" dirty="0" smtClean="0"/>
              <a:t>Refine the description of the identified viewpoints and services</a:t>
            </a:r>
          </a:p>
          <a:p>
            <a:r>
              <a:rPr lang="en-GB" dirty="0" smtClean="0"/>
              <a:t>Viewpoint-system mapping</a:t>
            </a:r>
          </a:p>
          <a:p>
            <a:pPr lvl="1"/>
            <a:r>
              <a:rPr lang="en-GB" dirty="0" smtClean="0"/>
              <a:t>Transform the analysis to an object-oriented design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Viewpoint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Identify viewpoints using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Providers and receivers of system services;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Systems that interact directly with the system being specified;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Regulations and standards;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Sources of business and non-functional requirements.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Engineers who have to develop and maintain the system;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Marketing and other business viewpoints.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Requirements validation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Concerned with demonstrating that the requirements define the system that the customer really wants.</a:t>
            </a:r>
          </a:p>
          <a:p>
            <a:r>
              <a:rPr lang="en-GB" dirty="0" smtClean="0"/>
              <a:t>Requirements error costs are high so validation is very important</a:t>
            </a:r>
          </a:p>
          <a:p>
            <a:pPr lvl="1"/>
            <a:r>
              <a:rPr lang="en-GB" dirty="0" smtClean="0"/>
              <a:t>Fixing a requirements error after delivery may cost up to 100 times the cost of fixing an implementation error.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Requirements checking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GB" b="1" dirty="0" smtClean="0"/>
              <a:t>Validity</a:t>
            </a:r>
            <a:r>
              <a:rPr lang="en-GB" dirty="0" smtClean="0"/>
              <a:t>. Does the system provide the functions which best support the customer’s needs?</a:t>
            </a:r>
            <a:endParaRPr lang="en-US" dirty="0" smtClean="0"/>
          </a:p>
          <a:p>
            <a:pPr lvl="0"/>
            <a:r>
              <a:rPr lang="en-GB" b="1" dirty="0" smtClean="0"/>
              <a:t>Consistency.</a:t>
            </a:r>
            <a:r>
              <a:rPr lang="en-GB" dirty="0" smtClean="0"/>
              <a:t> Are there any requirements conflicts?</a:t>
            </a:r>
            <a:endParaRPr lang="en-US" dirty="0" smtClean="0"/>
          </a:p>
          <a:p>
            <a:pPr lvl="0"/>
            <a:r>
              <a:rPr lang="en-GB" b="1" dirty="0" smtClean="0"/>
              <a:t>Completeness.</a:t>
            </a:r>
            <a:r>
              <a:rPr lang="en-GB" dirty="0" smtClean="0"/>
              <a:t> Are all functions required by the customer included?</a:t>
            </a:r>
            <a:endParaRPr lang="en-US" dirty="0" smtClean="0"/>
          </a:p>
          <a:p>
            <a:pPr lvl="0"/>
            <a:r>
              <a:rPr lang="en-GB" b="1" dirty="0" smtClean="0"/>
              <a:t>Realism</a:t>
            </a:r>
            <a:r>
              <a:rPr lang="en-GB" dirty="0" smtClean="0"/>
              <a:t>. Can the requirements be implemented given available budget and technology</a:t>
            </a:r>
            <a:endParaRPr lang="en-US" dirty="0" smtClean="0"/>
          </a:p>
          <a:p>
            <a:pPr lvl="0"/>
            <a:r>
              <a:rPr lang="en-GB" b="1" dirty="0" smtClean="0"/>
              <a:t>Verifiability</a:t>
            </a:r>
            <a:r>
              <a:rPr lang="en-GB" dirty="0" smtClean="0"/>
              <a:t>. Can the requirements be checked?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Requirements validation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dirty="0" smtClean="0"/>
              <a:t>Requirements reviews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Systematic manual analysis of the requirements.</a:t>
            </a:r>
          </a:p>
          <a:p>
            <a:pPr>
              <a:lnSpc>
                <a:spcPct val="90000"/>
              </a:lnSpc>
            </a:pPr>
            <a:r>
              <a:rPr lang="en-GB" dirty="0" smtClean="0"/>
              <a:t>Prototyping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Using an executable model of the system to check requirements. </a:t>
            </a:r>
          </a:p>
          <a:p>
            <a:pPr>
              <a:lnSpc>
                <a:spcPct val="90000"/>
              </a:lnSpc>
            </a:pPr>
            <a:r>
              <a:rPr lang="en-GB" dirty="0" smtClean="0"/>
              <a:t>Test-case generation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Developing tests for requirements to check testability.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GB" dirty="0"/>
              <a:t>The processes used for Requirement Engineering  vary widely depending on the application domain, the people involved and the organisation developing the requirements</a:t>
            </a:r>
            <a:endParaRPr lang="en-US" dirty="0"/>
          </a:p>
          <a:p>
            <a:pPr lvl="0"/>
            <a:r>
              <a:rPr lang="en-GB" dirty="0"/>
              <a:t>However, there are a number of generic activities common to all processes</a:t>
            </a:r>
            <a:endParaRPr lang="en-US" dirty="0"/>
          </a:p>
          <a:p>
            <a:pPr lvl="1"/>
            <a:r>
              <a:rPr lang="en-US" dirty="0"/>
              <a:t>Feasibility study</a:t>
            </a:r>
          </a:p>
          <a:p>
            <a:pPr lvl="1"/>
            <a:r>
              <a:rPr lang="en-GB" dirty="0"/>
              <a:t>Requirements elicitation </a:t>
            </a:r>
            <a:r>
              <a:rPr lang="en-GB" dirty="0" smtClean="0"/>
              <a:t>and analysis</a:t>
            </a:r>
            <a:endParaRPr lang="en-US" dirty="0"/>
          </a:p>
          <a:p>
            <a:pPr lvl="1"/>
            <a:r>
              <a:rPr lang="en-GB" dirty="0" smtClean="0"/>
              <a:t>Requirements </a:t>
            </a:r>
            <a:r>
              <a:rPr lang="en-GB" dirty="0"/>
              <a:t>validation</a:t>
            </a:r>
            <a:endParaRPr lang="en-US" dirty="0"/>
          </a:p>
          <a:p>
            <a:pPr lvl="1"/>
            <a:r>
              <a:rPr lang="en-GB" dirty="0"/>
              <a:t>Requirements management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Review checks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dirty="0" smtClean="0">
                <a:solidFill>
                  <a:srgbClr val="FF0000"/>
                </a:solidFill>
              </a:rPr>
              <a:t>Verifiability</a:t>
            </a:r>
            <a:r>
              <a:rPr lang="en-GB" dirty="0" smtClean="0"/>
              <a:t>. Is the requirement realistically testable?</a:t>
            </a:r>
          </a:p>
          <a:p>
            <a:pPr>
              <a:lnSpc>
                <a:spcPct val="90000"/>
              </a:lnSpc>
            </a:pPr>
            <a:r>
              <a:rPr lang="en-GB" dirty="0" smtClean="0">
                <a:solidFill>
                  <a:srgbClr val="FF0000"/>
                </a:solidFill>
              </a:rPr>
              <a:t>Comprehensibility</a:t>
            </a:r>
            <a:r>
              <a:rPr lang="en-GB" dirty="0" smtClean="0"/>
              <a:t>. Is the requirement properly understood?</a:t>
            </a:r>
          </a:p>
          <a:p>
            <a:pPr>
              <a:lnSpc>
                <a:spcPct val="90000"/>
              </a:lnSpc>
            </a:pPr>
            <a:r>
              <a:rPr lang="en-GB" dirty="0" smtClean="0">
                <a:solidFill>
                  <a:srgbClr val="FF0000"/>
                </a:solidFill>
              </a:rPr>
              <a:t>Traceability</a:t>
            </a:r>
            <a:r>
              <a:rPr lang="en-GB" dirty="0" smtClean="0"/>
              <a:t>. Is the origin of the requirement clearly stated?</a:t>
            </a:r>
          </a:p>
          <a:p>
            <a:pPr>
              <a:lnSpc>
                <a:spcPct val="90000"/>
              </a:lnSpc>
            </a:pPr>
            <a:r>
              <a:rPr lang="en-GB" dirty="0" smtClean="0">
                <a:solidFill>
                  <a:srgbClr val="FF0000"/>
                </a:solidFill>
              </a:rPr>
              <a:t>Adaptability</a:t>
            </a:r>
            <a:r>
              <a:rPr lang="en-GB" dirty="0" smtClean="0"/>
              <a:t>. Can the requirement be changed without a large impact on other requirements?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Requirements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Requirements management is the process of managing changing requirements during the requirements engineering process and system development.</a:t>
            </a:r>
          </a:p>
          <a:p>
            <a:r>
              <a:rPr lang="en-GB" sz="2400" dirty="0" smtClean="0"/>
              <a:t>Requirements are inevitably incomplete and inconsistent</a:t>
            </a:r>
          </a:p>
          <a:p>
            <a:pPr lvl="1"/>
            <a:r>
              <a:rPr lang="en-GB" sz="2000" dirty="0" smtClean="0"/>
              <a:t>New requirements emerge during the process as business needs change and a better understanding of the system is developed;</a:t>
            </a:r>
          </a:p>
          <a:p>
            <a:pPr lvl="1"/>
            <a:r>
              <a:rPr lang="en-GB" sz="2000" dirty="0" smtClean="0"/>
              <a:t>Different viewpoints have different requirements and these are often contradictory.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Requirements management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400" dirty="0" smtClean="0"/>
              <a:t>During the requirements engineering process, you have to plan: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/>
              <a:t>Requirements identification</a:t>
            </a:r>
          </a:p>
          <a:p>
            <a:pPr lvl="2">
              <a:lnSpc>
                <a:spcPct val="90000"/>
              </a:lnSpc>
            </a:pPr>
            <a:r>
              <a:rPr lang="en-GB" sz="1800" dirty="0" smtClean="0"/>
              <a:t> How requirements are individually identified;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/>
              <a:t>A change management process</a:t>
            </a:r>
          </a:p>
          <a:p>
            <a:pPr lvl="2">
              <a:lnSpc>
                <a:spcPct val="90000"/>
              </a:lnSpc>
            </a:pPr>
            <a:r>
              <a:rPr lang="en-GB" sz="1800" dirty="0" smtClean="0"/>
              <a:t>The process followed when analysing a requirements change;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/>
              <a:t>Traceability policies</a:t>
            </a:r>
          </a:p>
          <a:p>
            <a:pPr lvl="2">
              <a:lnSpc>
                <a:spcPct val="90000"/>
              </a:lnSpc>
            </a:pPr>
            <a:r>
              <a:rPr lang="en-GB" sz="1800" dirty="0" smtClean="0"/>
              <a:t>The amount of information about requirements relationships that is maintained;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/>
              <a:t>CASE tool support</a:t>
            </a:r>
          </a:p>
          <a:p>
            <a:pPr lvl="2">
              <a:lnSpc>
                <a:spcPct val="90000"/>
              </a:lnSpc>
            </a:pPr>
            <a:r>
              <a:rPr lang="en-GB" sz="1800" dirty="0" smtClean="0"/>
              <a:t>The tool support required to help manage requirements change;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A) Requirement change and evolution</a:t>
            </a:r>
          </a:p>
          <a:p>
            <a:r>
              <a:rPr lang="en-US" dirty="0" smtClean="0"/>
              <a:t>B) Requirement change management</a:t>
            </a:r>
          </a:p>
          <a:p>
            <a:r>
              <a:rPr lang="en-US" dirty="0" smtClean="0"/>
              <a:t>C) Requirement classification: mutable requirement, emergent requirement, consequential requirement and compatibility requirement</a:t>
            </a:r>
          </a:p>
          <a:p>
            <a:r>
              <a:rPr lang="en-US" dirty="0" smtClean="0"/>
              <a:t>D) Requirement traceability matrix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Picture 7" descr="7.1 RE-process.eps                                             001057BBMacintosh HD                   B8AA5F2E: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409283"/>
            <a:ext cx="7696200" cy="49568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Feasibility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A feasibility study decides whether or not the proposed system is worthwhile.</a:t>
            </a:r>
          </a:p>
          <a:p>
            <a:pPr lvl="0"/>
            <a:r>
              <a:rPr lang="en-GB" dirty="0"/>
              <a:t>Feasibility study involves information assessment (what is required), information collection and report writing.</a:t>
            </a:r>
            <a:endParaRPr lang="en-US" dirty="0"/>
          </a:p>
          <a:p>
            <a:r>
              <a:rPr lang="en-GB" dirty="0" smtClean="0"/>
              <a:t>A short focused study that checks</a:t>
            </a:r>
          </a:p>
          <a:p>
            <a:pPr lvl="1"/>
            <a:r>
              <a:rPr lang="en-GB" dirty="0" smtClean="0"/>
              <a:t>If the system contributes to organisational objectives;</a:t>
            </a:r>
          </a:p>
          <a:p>
            <a:pPr lvl="1"/>
            <a:r>
              <a:rPr lang="en-GB" dirty="0" smtClean="0"/>
              <a:t>If the system can be engineered using current technology and within budget;</a:t>
            </a:r>
          </a:p>
          <a:p>
            <a:pPr lvl="1"/>
            <a:r>
              <a:rPr lang="en-GB" dirty="0" smtClean="0"/>
              <a:t>If the system can be integrated with other systems that are used.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Feasibility</a:t>
            </a:r>
            <a:r>
              <a:rPr lang="en-US" dirty="0"/>
              <a:t>: The measure of how beneficial or practical an information system will be to an organization.</a:t>
            </a:r>
          </a:p>
          <a:p>
            <a:r>
              <a:rPr lang="en-US" b="1" dirty="0"/>
              <a:t>Feasibility analysis</a:t>
            </a:r>
            <a:r>
              <a:rPr lang="en-US" b="1" u="sng" dirty="0"/>
              <a:t>: </a:t>
            </a:r>
            <a:r>
              <a:rPr lang="en-US" dirty="0"/>
              <a:t> A feasibility analysis is the process by which feasibility is measured.</a:t>
            </a:r>
          </a:p>
          <a:p>
            <a:r>
              <a:rPr lang="en-US" dirty="0"/>
              <a:t>Feasibility should be measured throughout the life cycle.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Four tests for feasibility: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b="1" dirty="0"/>
              <a:t>Operational feasibility</a:t>
            </a:r>
            <a:r>
              <a:rPr lang="en-US" dirty="0"/>
              <a:t>: </a:t>
            </a:r>
            <a:r>
              <a:rPr lang="en-US" dirty="0" smtClean="0"/>
              <a:t>This </a:t>
            </a:r>
            <a:r>
              <a:rPr lang="en-US" dirty="0"/>
              <a:t>is the measure of how well the solution will work in an organization. It is also measure of how people feel about the system/project. There are two aspects of operational feasibility to be considered:</a:t>
            </a:r>
          </a:p>
          <a:p>
            <a:pPr lvl="0">
              <a:buNone/>
            </a:pPr>
            <a:r>
              <a:rPr lang="en-US" dirty="0" smtClean="0"/>
              <a:t>a) Is </a:t>
            </a:r>
            <a:r>
              <a:rPr lang="en-US" dirty="0"/>
              <a:t>the problem worth solving, or will the solution to the problem?</a:t>
            </a:r>
          </a:p>
          <a:p>
            <a:r>
              <a:rPr lang="en-US" b="1" dirty="0"/>
              <a:t>     PIECES</a:t>
            </a:r>
            <a:r>
              <a:rPr lang="en-US" dirty="0"/>
              <a:t> can be used as the basis for analyzing the urgency of a problem or the effectiveness of the    solution.</a:t>
            </a:r>
          </a:p>
          <a:p>
            <a:r>
              <a:rPr lang="en-US" dirty="0"/>
              <a:t>P - Performance.</a:t>
            </a:r>
          </a:p>
          <a:p>
            <a:r>
              <a:rPr lang="en-US" dirty="0"/>
              <a:t>I - Information.</a:t>
            </a:r>
          </a:p>
          <a:p>
            <a:r>
              <a:rPr lang="en-US" dirty="0"/>
              <a:t>E - Economy.</a:t>
            </a:r>
          </a:p>
          <a:p>
            <a:r>
              <a:rPr lang="en-US" dirty="0"/>
              <a:t>C - Control.</a:t>
            </a:r>
          </a:p>
          <a:p>
            <a:r>
              <a:rPr lang="en-US" dirty="0"/>
              <a:t>E - Efficiency.</a:t>
            </a:r>
          </a:p>
          <a:p>
            <a:r>
              <a:rPr lang="en-US" dirty="0"/>
              <a:t>S - Services.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b) How </a:t>
            </a:r>
            <a:r>
              <a:rPr lang="en-US" dirty="0"/>
              <a:t>does the end users and management feel about the problem (solution</a:t>
            </a:r>
            <a:r>
              <a:rPr lang="en-US" dirty="0" smtClean="0"/>
              <a:t>)?</a:t>
            </a:r>
          </a:p>
          <a:p>
            <a:pPr>
              <a:buNone/>
            </a:pPr>
            <a:r>
              <a:rPr lang="en-US" dirty="0"/>
              <a:t>-  Does management support the system?</a:t>
            </a:r>
          </a:p>
          <a:p>
            <a:pPr>
              <a:buNone/>
            </a:pPr>
            <a:r>
              <a:rPr lang="en-US" dirty="0"/>
              <a:t>-  How do the end users feel about their role in the new system?</a:t>
            </a:r>
          </a:p>
          <a:p>
            <a:pPr>
              <a:buNone/>
            </a:pPr>
            <a:r>
              <a:rPr lang="en-US" dirty="0"/>
              <a:t>-  How will the working environment of the end users change?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2.  </a:t>
            </a:r>
            <a:r>
              <a:rPr lang="en-US" b="1" dirty="0"/>
              <a:t>Technical </a:t>
            </a:r>
            <a:r>
              <a:rPr lang="en-US" b="1" dirty="0" smtClean="0"/>
              <a:t>Feasibility</a:t>
            </a:r>
            <a:r>
              <a:rPr lang="en-US" dirty="0" smtClean="0"/>
              <a:t>: Technical </a:t>
            </a:r>
            <a:r>
              <a:rPr lang="en-US" dirty="0"/>
              <a:t>feasibility is a measure of the practically of a specific technical solution and the availability of technical resources and expertise.</a:t>
            </a:r>
          </a:p>
          <a:p>
            <a:pPr>
              <a:buNone/>
            </a:pPr>
            <a:r>
              <a:rPr lang="en-US" dirty="0"/>
              <a:t>Technical feasibility addresses three major issues.</a:t>
            </a:r>
          </a:p>
          <a:p>
            <a:r>
              <a:rPr lang="en-US" dirty="0"/>
              <a:t>Is the proposed technology or solution practical?</a:t>
            </a:r>
          </a:p>
          <a:p>
            <a:r>
              <a:rPr lang="en-US" dirty="0"/>
              <a:t>Do we currently posses the necessary technology?</a:t>
            </a:r>
          </a:p>
          <a:p>
            <a:r>
              <a:rPr lang="en-US" dirty="0"/>
              <a:t>Do we posses the necessary technical expertise?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1603</Words>
  <Application>Microsoft Office PowerPoint</Application>
  <PresentationFormat>On-screen Show (4:3)</PresentationFormat>
  <Paragraphs>188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Requirement Engineering process and Feasibility study</vt:lpstr>
      <vt:lpstr>Requirements Engineering Processes</vt:lpstr>
      <vt:lpstr>Generic Activity</vt:lpstr>
      <vt:lpstr>Contd…</vt:lpstr>
      <vt:lpstr>Feasibility Study</vt:lpstr>
      <vt:lpstr>Contd…</vt:lpstr>
      <vt:lpstr>Four tests for feasibility: </vt:lpstr>
      <vt:lpstr>Contd…</vt:lpstr>
      <vt:lpstr>Contd..</vt:lpstr>
      <vt:lpstr>Contd…</vt:lpstr>
      <vt:lpstr>Steps in feasibility analysis: </vt:lpstr>
      <vt:lpstr>Contd…</vt:lpstr>
      <vt:lpstr>Questions for people in the organisation while feasibility analysis </vt:lpstr>
      <vt:lpstr>Requirement elicitation and analysis</vt:lpstr>
      <vt:lpstr>Problems of requirements analysis </vt:lpstr>
      <vt:lpstr>Requirements analysis process activities </vt:lpstr>
      <vt:lpstr>Contd…</vt:lpstr>
      <vt:lpstr>View point oriented elicitation</vt:lpstr>
      <vt:lpstr>Banking ATM system</vt:lpstr>
      <vt:lpstr>ATM stakeholders</vt:lpstr>
      <vt:lpstr>Types of viewpoint</vt:lpstr>
      <vt:lpstr>Contd…</vt:lpstr>
      <vt:lpstr>External viewpoints</vt:lpstr>
      <vt:lpstr>The VORD(Viewpoint-Oriented Requirements Definition) method</vt:lpstr>
      <vt:lpstr>VORD process model </vt:lpstr>
      <vt:lpstr>Viewpoint identification</vt:lpstr>
      <vt:lpstr>Requirements validation</vt:lpstr>
      <vt:lpstr>Requirements checking </vt:lpstr>
      <vt:lpstr>Requirements validation techniques</vt:lpstr>
      <vt:lpstr>Review checks</vt:lpstr>
      <vt:lpstr>Requirements management</vt:lpstr>
      <vt:lpstr>Requirements management planning</vt:lpstr>
      <vt:lpstr>Presentation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 Engineering process and Feasibility study</dc:title>
  <dc:creator>Administrator</dc:creator>
  <cp:lastModifiedBy>Administrator</cp:lastModifiedBy>
  <cp:revision>35</cp:revision>
  <dcterms:created xsi:type="dcterms:W3CDTF">2014-09-09T01:15:51Z</dcterms:created>
  <dcterms:modified xsi:type="dcterms:W3CDTF">2014-09-10T01:38:41Z</dcterms:modified>
</cp:coreProperties>
</file>