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00" autoAdjust="0"/>
    <p:restoredTop sz="94660"/>
  </p:normalViewPr>
  <p:slideViewPr>
    <p:cSldViewPr>
      <p:cViewPr varScale="1">
        <p:scale>
          <a:sx n="68" d="100"/>
          <a:sy n="68" d="100"/>
        </p:scale>
        <p:origin x="-157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3A48B15-657E-445E-B3E7-7BCB3CED39B3}" type="datetimeFigureOut">
              <a:rPr lang="en-US" smtClean="0"/>
              <a:pPr/>
              <a:t>9/3/2014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43B5E3C-E50D-4E96-AD6C-16E88501294C}"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A48B15-657E-445E-B3E7-7BCB3CED39B3}" type="datetimeFigureOut">
              <a:rPr lang="en-US" smtClean="0"/>
              <a:pPr/>
              <a:t>9/3/2014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B5E3C-E50D-4E96-AD6C-16E88501294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43B5E3C-E50D-4E96-AD6C-16E88501294C}"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A48B15-657E-445E-B3E7-7BCB3CED39B3}" type="datetimeFigureOut">
              <a:rPr lang="en-US" smtClean="0"/>
              <a:pPr/>
              <a:t>9/3/2014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3A48B15-657E-445E-B3E7-7BCB3CED39B3}" type="datetimeFigureOut">
              <a:rPr lang="en-US" smtClean="0"/>
              <a:pPr/>
              <a:t>9/3/2014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43B5E3C-E50D-4E96-AD6C-16E88501294C}"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3A48B15-657E-445E-B3E7-7BCB3CED39B3}" type="datetimeFigureOut">
              <a:rPr lang="en-US" smtClean="0"/>
              <a:pPr/>
              <a:t>9/3/2014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43B5E3C-E50D-4E96-AD6C-16E88501294C}"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3A48B15-657E-445E-B3E7-7BCB3CED39B3}" type="datetimeFigureOut">
              <a:rPr lang="en-US" smtClean="0"/>
              <a:pPr/>
              <a:t>9/3/2014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B5E3C-E50D-4E96-AD6C-16E88501294C}"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3A48B15-657E-445E-B3E7-7BCB3CED39B3}" type="datetimeFigureOut">
              <a:rPr lang="en-US" smtClean="0"/>
              <a:pPr/>
              <a:t>9/3/2014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43B5E3C-E50D-4E96-AD6C-16E88501294C}"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3A48B15-657E-445E-B3E7-7BCB3CED39B3}" type="datetimeFigureOut">
              <a:rPr lang="en-US" smtClean="0"/>
              <a:pPr/>
              <a:t>9/3/2014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43B5E3C-E50D-4E96-AD6C-16E8850129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3A48B15-657E-445E-B3E7-7BCB3CED39B3}" type="datetimeFigureOut">
              <a:rPr lang="en-US" smtClean="0"/>
              <a:pPr/>
              <a:t>9/3/2014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43B5E3C-E50D-4E96-AD6C-16E8850129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43B5E3C-E50D-4E96-AD6C-16E88501294C}"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3A48B15-657E-445E-B3E7-7BCB3CED39B3}" type="datetimeFigureOut">
              <a:rPr lang="en-US" smtClean="0"/>
              <a:pPr/>
              <a:t>9/3/2014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43B5E3C-E50D-4E96-AD6C-16E88501294C}"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3A48B15-657E-445E-B3E7-7BCB3CED39B3}" type="datetimeFigureOut">
              <a:rPr lang="en-US" smtClean="0"/>
              <a:pPr/>
              <a:t>9/3/2014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3A48B15-657E-445E-B3E7-7BCB3CED39B3}" type="datetimeFigureOut">
              <a:rPr lang="en-US" smtClean="0"/>
              <a:pPr/>
              <a:t>9/3/2014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43B5E3C-E50D-4E96-AD6C-16E88501294C}"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Sanket</a:t>
            </a:r>
            <a:r>
              <a:rPr lang="en-US" dirty="0" smtClean="0"/>
              <a:t> </a:t>
            </a:r>
            <a:r>
              <a:rPr lang="en-US" dirty="0" err="1" smtClean="0"/>
              <a:t>Shrestha</a:t>
            </a:r>
            <a:endParaRPr lang="en-US" dirty="0"/>
          </a:p>
        </p:txBody>
      </p:sp>
      <p:sp>
        <p:nvSpPr>
          <p:cNvPr id="2" name="Title 1"/>
          <p:cNvSpPr>
            <a:spLocks noGrp="1"/>
          </p:cNvSpPr>
          <p:nvPr>
            <p:ph type="ctrTitle"/>
          </p:nvPr>
        </p:nvSpPr>
        <p:spPr/>
        <p:txBody>
          <a:bodyPr/>
          <a:lstStyle/>
          <a:p>
            <a:r>
              <a:rPr lang="en-US" b="1" dirty="0" smtClean="0"/>
              <a:t>Risk </a:t>
            </a:r>
            <a:r>
              <a:rPr lang="en-US" b="1" dirty="0"/>
              <a:t>Management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descr="Risk analysis-2.png"/>
          <p:cNvPicPr>
            <a:picLocks noGrp="1" noChangeAspect="1"/>
          </p:cNvPicPr>
          <p:nvPr>
            <p:ph sz="quarter" idx="1"/>
          </p:nvPr>
        </p:nvPicPr>
        <p:blipFill>
          <a:blip r:embed="rId2"/>
          <a:stretch>
            <a:fillRect/>
          </a:stretch>
        </p:blipFill>
        <p:spPr>
          <a:xfrm>
            <a:off x="381000" y="2667000"/>
            <a:ext cx="8534400" cy="3581400"/>
          </a:xfrm>
        </p:spPr>
      </p:pic>
      <p:sp>
        <p:nvSpPr>
          <p:cNvPr id="6" name="Rectangle 5"/>
          <p:cNvSpPr/>
          <p:nvPr/>
        </p:nvSpPr>
        <p:spPr>
          <a:xfrm>
            <a:off x="457200" y="1447800"/>
            <a:ext cx="8305800" cy="1200329"/>
          </a:xfrm>
          <a:prstGeom prst="rect">
            <a:avLst/>
          </a:prstGeom>
        </p:spPr>
        <p:txBody>
          <a:bodyPr wrap="square">
            <a:spAutoFit/>
          </a:bodyPr>
          <a:lstStyle/>
          <a:p>
            <a:pPr lvl="0"/>
            <a:r>
              <a:rPr lang="en-GB" dirty="0" smtClean="0"/>
              <a:t>The risks should be prioritized based on the risk factor.</a:t>
            </a:r>
            <a:endParaRPr lang="en-US" dirty="0" smtClean="0"/>
          </a:p>
          <a:p>
            <a:pPr lvl="0"/>
            <a:r>
              <a:rPr lang="en-GB" dirty="0" smtClean="0"/>
              <a:t>There may be other risks which are not conceived during the initial planning but may later surface during the project execution. These risks also should be considered as and when they are identified.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Planning</a:t>
            </a:r>
            <a:endParaRPr lang="en-US" dirty="0"/>
          </a:p>
        </p:txBody>
      </p:sp>
      <p:sp>
        <p:nvSpPr>
          <p:cNvPr id="3" name="Content Placeholder 2"/>
          <p:cNvSpPr>
            <a:spLocks noGrp="1"/>
          </p:cNvSpPr>
          <p:nvPr>
            <p:ph sz="quarter" idx="1"/>
          </p:nvPr>
        </p:nvSpPr>
        <p:spPr/>
        <p:txBody>
          <a:bodyPr/>
          <a:lstStyle/>
          <a:p>
            <a:pPr lvl="0"/>
            <a:r>
              <a:rPr lang="en-GB" dirty="0" smtClean="0"/>
              <a:t>After risks have been identified, the project manager needs to decide which risks are important enough to be included in management planning; as not all risks will warrant planning. Risk management planning depends on availability of resources and risk factors. For each risk that needs to be included in management planning, the following need to be formulated:</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lstStyle/>
          <a:p>
            <a:endParaRPr lang="en-US" dirty="0" smtClean="0"/>
          </a:p>
          <a:p>
            <a:pPr lvl="1"/>
            <a:r>
              <a:rPr lang="en-GB" sz="2400" b="1" dirty="0" smtClean="0"/>
              <a:t>Mitigation plan</a:t>
            </a:r>
            <a:endParaRPr lang="en-US" sz="2400" dirty="0" smtClean="0"/>
          </a:p>
          <a:p>
            <a:pPr lvl="2"/>
            <a:r>
              <a:rPr lang="en-GB" dirty="0" smtClean="0"/>
              <a:t>The mitigation plan should be the first recommended course of action with regards to minimizing the occurrence of the risk and should be focused on preventing the situation from ever arising.</a:t>
            </a:r>
            <a:endParaRPr lang="en-US" dirty="0" smtClean="0"/>
          </a:p>
          <a:p>
            <a:pPr lvl="1"/>
            <a:r>
              <a:rPr lang="en-GB" sz="2400" b="1" dirty="0" smtClean="0"/>
              <a:t>Contingency plan</a:t>
            </a:r>
            <a:endParaRPr lang="en-US" sz="2400" dirty="0" smtClean="0"/>
          </a:p>
          <a:p>
            <a:pPr lvl="2"/>
            <a:r>
              <a:rPr lang="en-GB" dirty="0" smtClean="0"/>
              <a:t>The contingency plan should serve as the backup plan that comes into play when the risk has occurred and the impact to the project needs to be minimized.</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758952"/>
          </a:xfrm>
        </p:spPr>
        <p:txBody>
          <a:bodyPr>
            <a:normAutofit fontScale="90000"/>
          </a:bodyPr>
          <a:lstStyle/>
          <a:p>
            <a:r>
              <a:rPr lang="en-GB" b="1" dirty="0" smtClean="0"/>
              <a:t>Risk Score Assignment</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pPr lvl="0"/>
            <a:r>
              <a:rPr lang="en-GB" sz="2800" dirty="0" smtClean="0"/>
              <a:t>Once all risks are identified and planned for, the project needs to be assigned a risk score using the following equation:</a:t>
            </a:r>
            <a:endParaRPr lang="en-US" sz="2800" dirty="0" smtClean="0"/>
          </a:p>
          <a:p>
            <a:pPr lvl="1"/>
            <a:r>
              <a:rPr lang="en-GB" sz="2400" b="1" dirty="0" smtClean="0"/>
              <a:t>Risk Score</a:t>
            </a:r>
            <a:r>
              <a:rPr lang="en-GB" sz="2400" dirty="0" smtClean="0"/>
              <a:t> = </a:t>
            </a:r>
            <a:r>
              <a:rPr lang="en-GB" sz="2400" b="1" dirty="0" smtClean="0"/>
              <a:t>1</a:t>
            </a:r>
            <a:r>
              <a:rPr lang="en-GB" sz="2400" dirty="0" smtClean="0"/>
              <a:t> x (Number of </a:t>
            </a:r>
            <a:r>
              <a:rPr lang="en-GB" sz="2400" b="1" dirty="0" smtClean="0"/>
              <a:t>Low</a:t>
            </a:r>
            <a:r>
              <a:rPr lang="en-GB" sz="2400" dirty="0" smtClean="0"/>
              <a:t> risk factor risks) + </a:t>
            </a:r>
            <a:r>
              <a:rPr lang="en-GB" sz="2400" b="1" dirty="0" smtClean="0"/>
              <a:t>4</a:t>
            </a:r>
            <a:r>
              <a:rPr lang="en-GB" sz="2400" dirty="0" smtClean="0"/>
              <a:t> x (Number of </a:t>
            </a:r>
            <a:r>
              <a:rPr lang="en-GB" sz="2400" b="1" dirty="0" smtClean="0"/>
              <a:t>Medium</a:t>
            </a:r>
            <a:r>
              <a:rPr lang="en-GB" sz="2400" dirty="0" smtClean="0"/>
              <a:t> risk factor risks) + </a:t>
            </a:r>
            <a:r>
              <a:rPr lang="en-GB" sz="2400" b="1" dirty="0" smtClean="0"/>
              <a:t>10</a:t>
            </a:r>
            <a:r>
              <a:rPr lang="en-GB" sz="2400" dirty="0" smtClean="0"/>
              <a:t> x (Number of </a:t>
            </a:r>
            <a:r>
              <a:rPr lang="en-GB" sz="2400" b="1" dirty="0" smtClean="0"/>
              <a:t>High</a:t>
            </a:r>
            <a:r>
              <a:rPr lang="en-GB" sz="2400" dirty="0" smtClean="0"/>
              <a:t> risk factor risks)</a:t>
            </a:r>
            <a:endParaRPr lang="en-US" sz="2400"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534400" cy="758952"/>
          </a:xfrm>
        </p:spPr>
        <p:txBody>
          <a:bodyPr>
            <a:normAutofit fontScale="90000"/>
          </a:bodyPr>
          <a:lstStyle/>
          <a:p>
            <a:r>
              <a:rPr lang="en-US" b="1" dirty="0" smtClean="0"/>
              <a:t>Risk Monitoring and Control</a:t>
            </a:r>
            <a:br>
              <a:rPr lang="en-US" b="1" dirty="0" smtClean="0"/>
            </a:br>
            <a:endParaRPr lang="en-US" dirty="0"/>
          </a:p>
        </p:txBody>
      </p:sp>
      <p:sp>
        <p:nvSpPr>
          <p:cNvPr id="3" name="Content Placeholder 2"/>
          <p:cNvSpPr>
            <a:spLocks noGrp="1"/>
          </p:cNvSpPr>
          <p:nvPr>
            <p:ph sz="quarter" idx="1"/>
          </p:nvPr>
        </p:nvSpPr>
        <p:spPr/>
        <p:txBody>
          <a:bodyPr>
            <a:normAutofit fontScale="77500" lnSpcReduction="20000"/>
          </a:bodyPr>
          <a:lstStyle/>
          <a:p>
            <a:r>
              <a:rPr lang="en-US" sz="2800" dirty="0" smtClean="0"/>
              <a:t>Monitoring involves the status of identified risks, the change in risk factor and the change in the overall risk score of the project.</a:t>
            </a:r>
          </a:p>
          <a:p>
            <a:endParaRPr lang="en-US" sz="2800" dirty="0" smtClean="0"/>
          </a:p>
          <a:p>
            <a:r>
              <a:rPr lang="en-US" sz="2800" dirty="0" smtClean="0"/>
              <a:t>Any escalation in the risk factor or risk score of the project must be communicated immediately to higher management.</a:t>
            </a:r>
          </a:p>
          <a:p>
            <a:endParaRPr lang="en-US" sz="2800" dirty="0" smtClean="0"/>
          </a:p>
          <a:p>
            <a:r>
              <a:rPr lang="en-US" sz="2800" dirty="0" smtClean="0"/>
              <a:t>The risk status of the project must be a part of the status reporting. This is dictated by the organizational Project Status Report template.</a:t>
            </a:r>
          </a:p>
          <a:p>
            <a:endParaRPr lang="en-US" sz="2800" dirty="0" smtClean="0"/>
          </a:p>
          <a:p>
            <a:r>
              <a:rPr lang="en-US" sz="2800" dirty="0" smtClean="0"/>
              <a:t>Control involves the execution of the identified mitigation plans for risk prevention and the execution of contingency plans when risks do occur.</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534400" cy="758952"/>
          </a:xfrm>
        </p:spPr>
        <p:txBody>
          <a:bodyPr>
            <a:normAutofit fontScale="90000"/>
          </a:bodyPr>
          <a:lstStyle/>
          <a:p>
            <a:r>
              <a:rPr lang="en-GB" b="1" dirty="0" smtClean="0"/>
              <a:t>Risk Knowledge Base</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rmAutofit fontScale="92500" lnSpcReduction="20000"/>
          </a:bodyPr>
          <a:lstStyle/>
          <a:p>
            <a:r>
              <a:rPr lang="en-US" sz="2800" dirty="0" smtClean="0"/>
              <a:t>The organizational Risk Register serves as the risk knowledge base that documents all organizational level risks and recommended mitigation and contingency plans.</a:t>
            </a:r>
          </a:p>
          <a:p>
            <a:endParaRPr lang="en-US" sz="2800" dirty="0" smtClean="0"/>
          </a:p>
          <a:p>
            <a:r>
              <a:rPr lang="en-US" sz="2800" dirty="0" smtClean="0"/>
              <a:t>The Risk Register refers to the comprehensive risk management plan drafted by the </a:t>
            </a:r>
            <a:r>
              <a:rPr lang="en-US" sz="2800" dirty="0" smtClean="0"/>
              <a:t>management for </a:t>
            </a:r>
            <a:r>
              <a:rPr lang="en-US" sz="2800" dirty="0" smtClean="0"/>
              <a:t>risks related to IT resources, facility and infrastructure.</a:t>
            </a:r>
          </a:p>
          <a:p>
            <a:endParaRPr lang="en-US" sz="2800" dirty="0" smtClean="0"/>
          </a:p>
          <a:p>
            <a:r>
              <a:rPr lang="en-US" sz="2800" dirty="0" smtClean="0"/>
              <a:t>Project managers are responsible for communicating information that they deem useful for the Risk Register to the </a:t>
            </a:r>
            <a:r>
              <a:rPr lang="en-US" sz="2800" dirty="0" smtClean="0"/>
              <a:t>management.</a:t>
            </a:r>
            <a:endParaRPr lang="en-US" sz="2800" dirty="0" smtClean="0"/>
          </a:p>
          <a:p>
            <a:endParaRPr lang="en-US" sz="2800"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Key points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77500" lnSpcReduction="20000"/>
          </a:bodyPr>
          <a:lstStyle/>
          <a:p>
            <a:pPr lvl="0"/>
            <a:r>
              <a:rPr lang="en-GB" dirty="0" smtClean="0"/>
              <a:t>Good project management is essential for project success.</a:t>
            </a:r>
            <a:endParaRPr lang="en-US" dirty="0" smtClean="0"/>
          </a:p>
          <a:p>
            <a:pPr lvl="0"/>
            <a:r>
              <a:rPr lang="en-GB" dirty="0" smtClean="0"/>
              <a:t>The intangible nature of software causes problems for management.</a:t>
            </a:r>
            <a:endParaRPr lang="en-US" dirty="0" smtClean="0"/>
          </a:p>
          <a:p>
            <a:pPr lvl="0"/>
            <a:r>
              <a:rPr lang="en-GB" dirty="0" smtClean="0"/>
              <a:t>Managers have diverse roles but their most significant activities are planning, estimating and scheduling.</a:t>
            </a:r>
            <a:endParaRPr lang="en-US" dirty="0" smtClean="0"/>
          </a:p>
          <a:p>
            <a:pPr lvl="0"/>
            <a:r>
              <a:rPr lang="en-GB" dirty="0" smtClean="0"/>
              <a:t>Planning and estimating are iterative processes which continue throughout the course of a </a:t>
            </a:r>
            <a:br>
              <a:rPr lang="en-GB" dirty="0" smtClean="0"/>
            </a:br>
            <a:r>
              <a:rPr lang="en-GB" dirty="0" smtClean="0"/>
              <a:t>project.</a:t>
            </a:r>
            <a:endParaRPr lang="en-US" dirty="0" smtClean="0"/>
          </a:p>
          <a:p>
            <a:pPr lvl="0"/>
            <a:r>
              <a:rPr lang="en-GB" dirty="0" smtClean="0"/>
              <a:t>A project milestone is a predictable state where a formal report of progress is presented to management. </a:t>
            </a:r>
            <a:endParaRPr lang="en-US" dirty="0" smtClean="0"/>
          </a:p>
          <a:p>
            <a:pPr lvl="0"/>
            <a:r>
              <a:rPr lang="en-GB" dirty="0" smtClean="0"/>
              <a:t>Project scheduling involves preparing various graphical representations showing project activities, their durations and staffing. </a:t>
            </a:r>
            <a:endParaRPr lang="en-US" dirty="0" smtClean="0"/>
          </a:p>
          <a:p>
            <a:pPr lvl="0"/>
            <a:r>
              <a:rPr lang="en-GB" dirty="0" smtClean="0"/>
              <a:t>Risk management is concerned with identifying risks which may affect the project and planning to ensure that these risks do not develop into major threats</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pPr algn="ctr">
              <a:buNone/>
            </a:pPr>
            <a:r>
              <a:rPr lang="en-US" sz="4800" dirty="0" smtClean="0"/>
              <a:t>Thank You</a:t>
            </a: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sz="quarter" idx="1"/>
          </p:nvPr>
        </p:nvSpPr>
        <p:spPr/>
        <p:txBody>
          <a:bodyPr/>
          <a:lstStyle/>
          <a:p>
            <a:pPr lvl="0"/>
            <a:r>
              <a:rPr lang="en-GB" dirty="0" smtClean="0"/>
              <a:t>Risk management implies proactively identifying, analyzing, planning, tracking and controlling the risks so as to reduce the probability and the impact associated with the risk. </a:t>
            </a:r>
            <a:endParaRPr lang="en-US" dirty="0" smtClean="0"/>
          </a:p>
          <a:p>
            <a:pPr lvl="0"/>
            <a:r>
              <a:rPr lang="en-GB" dirty="0" smtClean="0"/>
              <a:t>Risk management is concerned with identifying risks which may affect the project and planning to ensure that these risks do not develop into major threats</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lstStyle/>
          <a:p>
            <a:pPr lvl="0"/>
            <a:r>
              <a:rPr lang="en-GB" dirty="0" smtClean="0"/>
              <a:t>A risk is a probability that some adverse circumstance will occur </a:t>
            </a:r>
            <a:endParaRPr lang="en-US" dirty="0" smtClean="0"/>
          </a:p>
          <a:p>
            <a:pPr lvl="1"/>
            <a:r>
              <a:rPr lang="en-GB" sz="2400" b="1" dirty="0" smtClean="0"/>
              <a:t>Project risks</a:t>
            </a:r>
            <a:r>
              <a:rPr lang="en-GB" sz="2400" dirty="0" smtClean="0"/>
              <a:t> affect schedule or </a:t>
            </a:r>
            <a:r>
              <a:rPr lang="en-GB" sz="2400" dirty="0" err="1" smtClean="0"/>
              <a:t>resources.eg.loss</a:t>
            </a:r>
            <a:r>
              <a:rPr lang="en-GB" sz="2400" dirty="0" smtClean="0"/>
              <a:t> of experienced designer</a:t>
            </a:r>
            <a:endParaRPr lang="en-US" sz="2400" dirty="0" smtClean="0"/>
          </a:p>
          <a:p>
            <a:pPr lvl="1"/>
            <a:r>
              <a:rPr lang="en-GB" sz="2400" b="1" dirty="0" smtClean="0"/>
              <a:t>Product risks</a:t>
            </a:r>
            <a:r>
              <a:rPr lang="en-GB" sz="2400" dirty="0" smtClean="0"/>
              <a:t> affect the quality or performance of the software being developed. e.g. failure of purchased component to perform an expected.</a:t>
            </a:r>
            <a:endParaRPr lang="en-US" sz="2400" dirty="0" smtClean="0"/>
          </a:p>
          <a:p>
            <a:pPr lvl="1"/>
            <a:r>
              <a:rPr lang="en-GB" sz="2400" b="1" dirty="0" smtClean="0"/>
              <a:t>Business risks</a:t>
            </a:r>
            <a:r>
              <a:rPr lang="en-GB" sz="2400" dirty="0" smtClean="0"/>
              <a:t> affect the organisation developing or procuring the </a:t>
            </a:r>
            <a:r>
              <a:rPr lang="en-GB" sz="2400" dirty="0" err="1" smtClean="0"/>
              <a:t>software.e.g,a</a:t>
            </a:r>
            <a:r>
              <a:rPr lang="en-GB" sz="2400" dirty="0" smtClean="0"/>
              <a:t> competitor introducing a new product is a business risk.</a:t>
            </a:r>
            <a:endParaRPr lang="en-US"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some risks</a:t>
            </a:r>
            <a:endParaRPr lang="en-US" dirty="0"/>
          </a:p>
        </p:txBody>
      </p:sp>
      <p:pic>
        <p:nvPicPr>
          <p:cNvPr id="4" name="Content Placeholder 3" descr="Risk Types.png"/>
          <p:cNvPicPr>
            <a:picLocks noGrp="1" noChangeAspect="1"/>
          </p:cNvPicPr>
          <p:nvPr>
            <p:ph sz="quarter" idx="1"/>
          </p:nvPr>
        </p:nvPicPr>
        <p:blipFill>
          <a:blip r:embed="rId2"/>
          <a:stretch>
            <a:fillRect/>
          </a:stretch>
        </p:blipFill>
        <p:spPr>
          <a:xfrm>
            <a:off x="1177498" y="1527175"/>
            <a:ext cx="6752492" cy="4572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534400" cy="758952"/>
          </a:xfrm>
        </p:spPr>
        <p:txBody>
          <a:bodyPr>
            <a:normAutofit fontScale="90000"/>
          </a:bodyPr>
          <a:lstStyle/>
          <a:p>
            <a:r>
              <a:rPr lang="en-GB" b="1" dirty="0" smtClean="0"/>
              <a:t>Risk management </a:t>
            </a:r>
            <a:r>
              <a:rPr lang="en-GB" b="1" dirty="0" smtClean="0"/>
              <a:t>process: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77500" lnSpcReduction="20000"/>
          </a:bodyPr>
          <a:lstStyle/>
          <a:p>
            <a:pPr lvl="0"/>
            <a:r>
              <a:rPr lang="en-GB" sz="2800" b="1" dirty="0" smtClean="0"/>
              <a:t>Risk identification</a:t>
            </a:r>
            <a:endParaRPr lang="en-US" sz="2800" dirty="0" smtClean="0"/>
          </a:p>
          <a:p>
            <a:pPr lvl="1"/>
            <a:r>
              <a:rPr lang="en-GB" sz="2400" dirty="0" smtClean="0"/>
              <a:t>Identify project, product and business risks;</a:t>
            </a:r>
            <a:endParaRPr lang="en-US" sz="2400" dirty="0" smtClean="0"/>
          </a:p>
          <a:p>
            <a:pPr lvl="0"/>
            <a:r>
              <a:rPr lang="en-GB" sz="2800" b="1" dirty="0" smtClean="0"/>
              <a:t>Risk analysis</a:t>
            </a:r>
            <a:endParaRPr lang="en-US" sz="2800" dirty="0" smtClean="0"/>
          </a:p>
          <a:p>
            <a:pPr lvl="1"/>
            <a:r>
              <a:rPr lang="en-GB" sz="2400" dirty="0" smtClean="0"/>
              <a:t>Assess the likelihood and consequences of these risks;</a:t>
            </a:r>
            <a:endParaRPr lang="en-US" sz="2400" dirty="0" smtClean="0"/>
          </a:p>
          <a:p>
            <a:pPr lvl="0"/>
            <a:r>
              <a:rPr lang="en-GB" sz="2800" b="1" dirty="0" smtClean="0"/>
              <a:t>Risk planning</a:t>
            </a:r>
            <a:endParaRPr lang="en-US" sz="2800" dirty="0" smtClean="0"/>
          </a:p>
          <a:p>
            <a:pPr lvl="1"/>
            <a:r>
              <a:rPr lang="en-GB" sz="2400" dirty="0" smtClean="0"/>
              <a:t>Draw up plans to avoid or minimise the effects of the risk;</a:t>
            </a:r>
            <a:endParaRPr lang="en-US" sz="2400" dirty="0" smtClean="0"/>
          </a:p>
          <a:p>
            <a:pPr lvl="0"/>
            <a:r>
              <a:rPr lang="en-GB" sz="2800" b="1" dirty="0" smtClean="0"/>
              <a:t>Risk monitoring</a:t>
            </a:r>
            <a:endParaRPr lang="en-US" sz="2800" dirty="0" smtClean="0"/>
          </a:p>
          <a:p>
            <a:pPr lvl="1"/>
            <a:r>
              <a:rPr lang="en-GB" sz="2400" dirty="0" smtClean="0"/>
              <a:t>Monitor the risks throughout the project;</a:t>
            </a:r>
            <a:endParaRPr lang="en-US" sz="2400" dirty="0" smtClean="0"/>
          </a:p>
          <a:p>
            <a:r>
              <a:rPr lang="en-US" dirty="0" smtClean="0"/>
              <a:t>The risk management process, like other project planning is an iterative process which continues throughout the project. Once an initial set of plans are drawn up, the situation is monitored. As more information about the risks becomes available, the risks have to be reanalyzed and new priorities established. The risk avoidance and contingency plans may be modified as new risk information emerges.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descr="Risk analysis.png"/>
          <p:cNvPicPr>
            <a:picLocks noGrp="1" noChangeAspect="1"/>
          </p:cNvPicPr>
          <p:nvPr>
            <p:ph sz="quarter" idx="1"/>
          </p:nvPr>
        </p:nvPicPr>
        <p:blipFill>
          <a:blip r:embed="rId2"/>
          <a:stretch>
            <a:fillRect/>
          </a:stretch>
        </p:blipFill>
        <p:spPr>
          <a:xfrm>
            <a:off x="685800" y="1524000"/>
            <a:ext cx="8077200" cy="39624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758952"/>
          </a:xfrm>
        </p:spPr>
        <p:txBody>
          <a:bodyPr>
            <a:normAutofit fontScale="90000"/>
          </a:bodyPr>
          <a:lstStyle/>
          <a:p>
            <a:r>
              <a:rPr lang="en-GB" b="1" dirty="0" smtClean="0"/>
              <a:t>Risk identification: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a:bodyPr>
          <a:lstStyle/>
          <a:p>
            <a:r>
              <a:rPr lang="en-GB" dirty="0" smtClean="0"/>
              <a:t>It is the first stage of risk management. It is concerned with discovering possible risks to the project. Risk identification may be carried out as a team process using a brainstorming approach or may simply be based on experience. There are </a:t>
            </a:r>
            <a:r>
              <a:rPr lang="en-GB" dirty="0" err="1" smtClean="0"/>
              <a:t>si</a:t>
            </a:r>
            <a:r>
              <a:rPr lang="en-GB" dirty="0" smtClean="0"/>
              <a:t> x types of risk that can arise:</a:t>
            </a:r>
            <a:endParaRPr lang="en-US" dirty="0" smtClean="0"/>
          </a:p>
          <a:p>
            <a:pPr lvl="0"/>
            <a:r>
              <a:rPr lang="en-GB" b="1" dirty="0" smtClean="0"/>
              <a:t>Technology risks.</a:t>
            </a:r>
            <a:endParaRPr lang="en-US" dirty="0" smtClean="0"/>
          </a:p>
          <a:p>
            <a:pPr lvl="0"/>
            <a:r>
              <a:rPr lang="en-GB" b="1" dirty="0" smtClean="0"/>
              <a:t>People risks.</a:t>
            </a:r>
            <a:endParaRPr lang="en-US" dirty="0" smtClean="0"/>
          </a:p>
          <a:p>
            <a:pPr lvl="0"/>
            <a:r>
              <a:rPr lang="en-GB" b="1" dirty="0" smtClean="0"/>
              <a:t>Organisational risks.</a:t>
            </a:r>
            <a:endParaRPr lang="en-US" dirty="0" smtClean="0"/>
          </a:p>
          <a:p>
            <a:pPr lvl="0"/>
            <a:r>
              <a:rPr lang="en-GB" b="1" dirty="0" smtClean="0"/>
              <a:t>Requirements risks.</a:t>
            </a:r>
            <a:endParaRPr lang="en-US" dirty="0" smtClean="0"/>
          </a:p>
          <a:p>
            <a:pPr lvl="0"/>
            <a:r>
              <a:rPr lang="en-GB" b="1" dirty="0" smtClean="0"/>
              <a:t>Estimation risks.</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descr="Risk Types-2.png"/>
          <p:cNvPicPr>
            <a:picLocks noGrp="1" noChangeAspect="1"/>
          </p:cNvPicPr>
          <p:nvPr>
            <p:ph sz="quarter" idx="1"/>
          </p:nvPr>
        </p:nvPicPr>
        <p:blipFill>
          <a:blip r:embed="rId2"/>
          <a:stretch>
            <a:fillRect/>
          </a:stretch>
        </p:blipFill>
        <p:spPr>
          <a:xfrm>
            <a:off x="1018882" y="1527175"/>
            <a:ext cx="7069723" cy="4572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en-US" dirty="0"/>
          </a:p>
        </p:txBody>
      </p:sp>
      <p:sp>
        <p:nvSpPr>
          <p:cNvPr id="3" name="Content Placeholder 2"/>
          <p:cNvSpPr>
            <a:spLocks noGrp="1"/>
          </p:cNvSpPr>
          <p:nvPr>
            <p:ph sz="quarter" idx="1"/>
          </p:nvPr>
        </p:nvSpPr>
        <p:spPr/>
        <p:txBody>
          <a:bodyPr/>
          <a:lstStyle/>
          <a:p>
            <a:pPr lvl="0"/>
            <a:r>
              <a:rPr lang="en-GB" sz="2800" dirty="0" smtClean="0"/>
              <a:t>Once risks are identified, analysis should be performed to determine the following attributes for each risk:</a:t>
            </a:r>
            <a:endParaRPr lang="en-US" sz="2800" dirty="0" smtClean="0"/>
          </a:p>
          <a:p>
            <a:pPr lvl="1"/>
            <a:r>
              <a:rPr lang="en-GB" sz="2400" dirty="0" smtClean="0"/>
              <a:t>Probability: The likelihood that the risk will occur (High, Medium or Low).</a:t>
            </a:r>
            <a:endParaRPr lang="en-US" sz="2400" dirty="0" smtClean="0"/>
          </a:p>
          <a:p>
            <a:pPr lvl="1"/>
            <a:r>
              <a:rPr lang="en-GB" sz="2400" dirty="0" smtClean="0"/>
              <a:t>Impact: The impact to the project should the risk occur (High, Medium or Low).</a:t>
            </a:r>
            <a:endParaRPr lang="en-US" sz="2400" dirty="0" smtClean="0"/>
          </a:p>
          <a:p>
            <a:pPr lvl="0"/>
            <a:r>
              <a:rPr lang="en-GB" sz="2800" dirty="0" smtClean="0"/>
              <a:t>Once these values are identified, each risk should be assigned a </a:t>
            </a:r>
            <a:r>
              <a:rPr lang="en-GB" sz="2800" b="1" dirty="0" smtClean="0"/>
              <a:t>Risk Factor</a:t>
            </a:r>
            <a:r>
              <a:rPr lang="en-GB" sz="2800" dirty="0" smtClean="0"/>
              <a:t> using the</a:t>
            </a:r>
            <a:r>
              <a:rPr lang="en-GB" sz="2800" b="1" dirty="0" smtClean="0"/>
              <a:t> Ordinal Value Method</a:t>
            </a:r>
            <a:r>
              <a:rPr lang="en-GB" sz="2800" dirty="0" smtClean="0"/>
              <a:t> which is illustrated </a:t>
            </a:r>
            <a:r>
              <a:rPr lang="en-GB" sz="2800" dirty="0" smtClean="0"/>
              <a:t>in figure:</a:t>
            </a:r>
            <a:endParaRPr lang="en-US" sz="2800"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262</TotalTime>
  <Words>863</Words>
  <Application>Microsoft Office PowerPoint</Application>
  <PresentationFormat>On-screen Show (4:3)</PresentationFormat>
  <Paragraphs>75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Civic</vt:lpstr>
      <vt:lpstr>Risk Management</vt:lpstr>
      <vt:lpstr>Risk Management</vt:lpstr>
      <vt:lpstr>Contd…</vt:lpstr>
      <vt:lpstr>Example of some risks</vt:lpstr>
      <vt:lpstr>Risk management process: </vt:lpstr>
      <vt:lpstr>Contd..</vt:lpstr>
      <vt:lpstr>Risk identification: </vt:lpstr>
      <vt:lpstr>Contd..</vt:lpstr>
      <vt:lpstr>Risk Analysis</vt:lpstr>
      <vt:lpstr>contd..</vt:lpstr>
      <vt:lpstr>Risk Planning</vt:lpstr>
      <vt:lpstr>Contd…</vt:lpstr>
      <vt:lpstr>Risk Score Assignment </vt:lpstr>
      <vt:lpstr>Risk Monitoring and Control </vt:lpstr>
      <vt:lpstr>Risk Knowledge Base </vt:lpstr>
      <vt:lpstr>Key points </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Administrator</cp:lastModifiedBy>
  <cp:revision>25</cp:revision>
  <dcterms:created xsi:type="dcterms:W3CDTF">2014-08-29T02:20:41Z</dcterms:created>
  <dcterms:modified xsi:type="dcterms:W3CDTF">2014-09-03T01:49:50Z</dcterms:modified>
</cp:coreProperties>
</file>