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75" r:id="rId16"/>
    <p:sldId id="269" r:id="rId17"/>
    <p:sldId id="270" r:id="rId18"/>
    <p:sldId id="271" r:id="rId19"/>
    <p:sldId id="272" r:id="rId20"/>
    <p:sldId id="273" r:id="rId21"/>
    <p:sldId id="274"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CCA0EE-225C-4F8F-BAE8-1908D630129B}"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CA0EE-225C-4F8F-BAE8-1908D630129B}"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CA0EE-225C-4F8F-BAE8-1908D630129B}"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CA0EE-225C-4F8F-BAE8-1908D630129B}"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CCA0EE-225C-4F8F-BAE8-1908D630129B}"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CCA0EE-225C-4F8F-BAE8-1908D630129B}" type="datetimeFigureOut">
              <a:rPr lang="en-US" smtClean="0"/>
              <a:pPr/>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CCA0EE-225C-4F8F-BAE8-1908D630129B}" type="datetimeFigureOut">
              <a:rPr lang="en-US" smtClean="0"/>
              <a:pPr/>
              <a:t>9/16/2014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CCA0EE-225C-4F8F-BAE8-1908D630129B}" type="datetimeFigureOut">
              <a:rPr lang="en-US" smtClean="0"/>
              <a:pPr/>
              <a:t>9/16/2014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CA0EE-225C-4F8F-BAE8-1908D630129B}" type="datetimeFigureOut">
              <a:rPr lang="en-US" smtClean="0"/>
              <a:pPr/>
              <a:t>9/16/2014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CCA0EE-225C-4F8F-BAE8-1908D630129B}" type="datetimeFigureOut">
              <a:rPr lang="en-US" smtClean="0"/>
              <a:pPr/>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CCA0EE-225C-4F8F-BAE8-1908D630129B}" type="datetimeFigureOut">
              <a:rPr lang="en-US" smtClean="0"/>
              <a:pPr/>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CA0EE-225C-4F8F-BAE8-1908D630129B}" type="datetimeFigureOut">
              <a:rPr lang="en-US" smtClean="0"/>
              <a:pPr/>
              <a:t>9/16/2014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C00BE-2046-4CE3-B214-F529AB25AB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Prototyping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prototyping problems</a:t>
            </a:r>
          </a:p>
        </p:txBody>
      </p:sp>
      <p:sp>
        <p:nvSpPr>
          <p:cNvPr id="3" name="Content Placeholder 2"/>
          <p:cNvSpPr>
            <a:spLocks noGrp="1"/>
          </p:cNvSpPr>
          <p:nvPr>
            <p:ph idx="1"/>
          </p:nvPr>
        </p:nvSpPr>
        <p:spPr/>
        <p:txBody>
          <a:bodyPr>
            <a:normAutofit/>
          </a:bodyPr>
          <a:lstStyle/>
          <a:p>
            <a:r>
              <a:rPr lang="en-US" dirty="0"/>
              <a:t>Management problems</a:t>
            </a:r>
          </a:p>
          <a:p>
            <a:pPr>
              <a:buNone/>
            </a:pPr>
            <a:r>
              <a:rPr lang="en-US" dirty="0" smtClean="0"/>
              <a:t>Specialist </a:t>
            </a:r>
            <a:r>
              <a:rPr lang="en-US" dirty="0"/>
              <a:t>skills are required which may not be</a:t>
            </a:r>
          </a:p>
          <a:p>
            <a:pPr>
              <a:buNone/>
            </a:pPr>
            <a:r>
              <a:rPr lang="en-US" dirty="0"/>
              <a:t>available in all development teams</a:t>
            </a:r>
          </a:p>
          <a:p>
            <a:r>
              <a:rPr lang="en-US" dirty="0" smtClean="0"/>
              <a:t>Maintenance </a:t>
            </a:r>
            <a:r>
              <a:rPr lang="en-US" dirty="0"/>
              <a:t>problems</a:t>
            </a:r>
          </a:p>
          <a:p>
            <a:pPr>
              <a:buNone/>
            </a:pPr>
            <a:r>
              <a:rPr lang="en-US" dirty="0" smtClean="0"/>
              <a:t> </a:t>
            </a:r>
            <a:r>
              <a:rPr lang="en-US" dirty="0"/>
              <a:t>Continual change tends to corrupt system structure </a:t>
            </a:r>
            <a:r>
              <a:rPr lang="en-US" dirty="0" smtClean="0"/>
              <a:t>so long-term </a:t>
            </a:r>
            <a:r>
              <a:rPr lang="en-US" dirty="0"/>
              <a:t>maintenance is </a:t>
            </a:r>
            <a:r>
              <a:rPr lang="en-US" dirty="0" smtClean="0"/>
              <a:t>expensive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Some parts of the requirements may be</a:t>
            </a:r>
          </a:p>
          <a:p>
            <a:pPr>
              <a:buNone/>
            </a:pPr>
            <a:r>
              <a:rPr lang="en-US" dirty="0"/>
              <a:t>impossible to prototype</a:t>
            </a:r>
          </a:p>
          <a:p>
            <a:pPr>
              <a:buNone/>
            </a:pPr>
            <a:r>
              <a:rPr lang="en-US" dirty="0" smtClean="0"/>
              <a:t>E.g</a:t>
            </a:r>
            <a:r>
              <a:rPr lang="en-US" dirty="0"/>
              <a:t>., safety-critical functions</a:t>
            </a:r>
          </a:p>
          <a:p>
            <a:r>
              <a:rPr lang="en-US" dirty="0" smtClean="0"/>
              <a:t>An </a:t>
            </a:r>
            <a:r>
              <a:rPr lang="en-US" dirty="0"/>
              <a:t>implementation has no legal standing as a</a:t>
            </a:r>
          </a:p>
          <a:p>
            <a:pPr>
              <a:buNone/>
            </a:pPr>
            <a:r>
              <a:rPr lang="en-US" dirty="0"/>
              <a:t>contract</a:t>
            </a:r>
          </a:p>
          <a:p>
            <a:r>
              <a:rPr lang="en-US" dirty="0" smtClean="0"/>
              <a:t>Non-functional </a:t>
            </a:r>
            <a:r>
              <a:rPr lang="en-US" dirty="0"/>
              <a:t>requirements cannot be</a:t>
            </a:r>
          </a:p>
          <a:p>
            <a:pPr>
              <a:buNone/>
            </a:pPr>
            <a:r>
              <a:rPr lang="en-US" dirty="0"/>
              <a:t>adequately tested in a system prototype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Throw-away prototyping</a:t>
            </a:r>
            <a:endParaRPr lang="en-US" dirty="0"/>
          </a:p>
        </p:txBody>
      </p:sp>
      <p:sp>
        <p:nvSpPr>
          <p:cNvPr id="3" name="Content Placeholder 2"/>
          <p:cNvSpPr>
            <a:spLocks noGrp="1"/>
          </p:cNvSpPr>
          <p:nvPr>
            <p:ph idx="1"/>
          </p:nvPr>
        </p:nvSpPr>
        <p:spPr/>
        <p:txBody>
          <a:bodyPr>
            <a:normAutofit lnSpcReduction="10000"/>
          </a:bodyPr>
          <a:lstStyle/>
          <a:p>
            <a:r>
              <a:rPr lang="en-US" dirty="0" smtClean="0"/>
              <a:t>With 'throw-away' prototyping a small part of the system is developed and then given to the end user to try out and evaluate. The user provides feedback which can quickly be incorporated into the development of the main system. </a:t>
            </a:r>
          </a:p>
          <a:p>
            <a:r>
              <a:rPr lang="en-US" dirty="0" smtClean="0"/>
              <a:t>The prototype is then discarded or thrown away. This is very different to the evolutionary approach.</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prototype is developed from an initial</a:t>
            </a:r>
          </a:p>
          <a:p>
            <a:pPr>
              <a:buNone/>
            </a:pPr>
            <a:r>
              <a:rPr lang="en-US" dirty="0"/>
              <a:t>specification, delivered for experiment then</a:t>
            </a:r>
          </a:p>
          <a:p>
            <a:pPr>
              <a:buNone/>
            </a:pPr>
            <a:r>
              <a:rPr lang="en-US" dirty="0"/>
              <a:t>discarded</a:t>
            </a:r>
          </a:p>
          <a:p>
            <a:r>
              <a:rPr lang="en-US" dirty="0" smtClean="0"/>
              <a:t>The </a:t>
            </a:r>
            <a:r>
              <a:rPr lang="en-US" dirty="0"/>
              <a:t>throw-away prototype should NOT be</a:t>
            </a:r>
          </a:p>
          <a:p>
            <a:pPr>
              <a:buNone/>
            </a:pPr>
            <a:r>
              <a:rPr lang="en-US" dirty="0"/>
              <a:t>considered as a final </a:t>
            </a:r>
            <a:r>
              <a:rPr lang="en-US" dirty="0" smtClean="0"/>
              <a:t>system because</a:t>
            </a:r>
            <a:endParaRPr lang="en-US" dirty="0"/>
          </a:p>
          <a:p>
            <a:r>
              <a:rPr lang="en-US" dirty="0" smtClean="0"/>
              <a:t>Some </a:t>
            </a:r>
            <a:r>
              <a:rPr lang="en-US" dirty="0"/>
              <a:t>system characteristics may have been left out</a:t>
            </a:r>
          </a:p>
          <a:p>
            <a:r>
              <a:rPr lang="en-US" dirty="0" smtClean="0"/>
              <a:t> </a:t>
            </a:r>
            <a:r>
              <a:rPr lang="en-US" dirty="0"/>
              <a:t>There is no specification for long-term maintenance</a:t>
            </a:r>
          </a:p>
          <a:p>
            <a:r>
              <a:rPr lang="en-US" dirty="0" smtClean="0"/>
              <a:t>The </a:t>
            </a:r>
            <a:r>
              <a:rPr lang="en-US" dirty="0"/>
              <a:t>system will be poorly structured and difficult to maintain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descr="throwawayprototype.gif"/>
          <p:cNvPicPr>
            <a:picLocks noGrp="1" noChangeAspect="1"/>
          </p:cNvPicPr>
          <p:nvPr>
            <p:ph idx="1"/>
          </p:nvPr>
        </p:nvPicPr>
        <p:blipFill>
          <a:blip r:embed="rId2"/>
          <a:stretch>
            <a:fillRect/>
          </a:stretch>
        </p:blipFill>
        <p:spPr>
          <a:xfrm>
            <a:off x="1219200" y="1109129"/>
            <a:ext cx="7162800" cy="475827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Throw-Away Prototype Problems</a:t>
            </a:r>
            <a:endParaRPr lang="en-US" dirty="0"/>
          </a:p>
        </p:txBody>
      </p:sp>
      <p:sp>
        <p:nvSpPr>
          <p:cNvPr id="3" name="Content Placeholder 2"/>
          <p:cNvSpPr>
            <a:spLocks noGrp="1"/>
          </p:cNvSpPr>
          <p:nvPr>
            <p:ph idx="1"/>
          </p:nvPr>
        </p:nvSpPr>
        <p:spPr/>
        <p:txBody>
          <a:bodyPr/>
          <a:lstStyle/>
          <a:p>
            <a:r>
              <a:rPr lang="en-US" dirty="0" smtClean="0"/>
              <a:t>Sometimes the cost of prototype development represents an unacceptably large fraction of the total cost</a:t>
            </a:r>
          </a:p>
          <a:p>
            <a:r>
              <a:rPr lang="en-US" dirty="0" smtClean="0"/>
              <a:t> Customers are likely to force the developer to convert the prototype to the working system using a few fixes </a:t>
            </a:r>
          </a:p>
          <a:p>
            <a:r>
              <a:rPr lang="en-US" dirty="0" smtClean="0"/>
              <a:t>The developer may become familiar with the prototype and reluctant to discard it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prototyping techniques</a:t>
            </a:r>
          </a:p>
        </p:txBody>
      </p:sp>
      <p:sp>
        <p:nvSpPr>
          <p:cNvPr id="3" name="Content Placeholder 2"/>
          <p:cNvSpPr>
            <a:spLocks noGrp="1"/>
          </p:cNvSpPr>
          <p:nvPr>
            <p:ph idx="1"/>
          </p:nvPr>
        </p:nvSpPr>
        <p:spPr/>
        <p:txBody>
          <a:bodyPr>
            <a:normAutofit fontScale="70000" lnSpcReduction="20000"/>
          </a:bodyPr>
          <a:lstStyle/>
          <a:p>
            <a:r>
              <a:rPr lang="en-US" dirty="0" smtClean="0"/>
              <a:t>Rapid Prototyping (RP) enables the quick fabrication of physical models using </a:t>
            </a:r>
            <a:r>
              <a:rPr lang="en-US" dirty="0" smtClean="0"/>
              <a:t>computer </a:t>
            </a:r>
            <a:r>
              <a:rPr lang="en-US" dirty="0" smtClean="0"/>
              <a:t>aided design </a:t>
            </a:r>
            <a:r>
              <a:rPr lang="en-US" dirty="0" smtClean="0"/>
              <a:t>. </a:t>
            </a:r>
            <a:r>
              <a:rPr lang="en-US" dirty="0" smtClean="0"/>
              <a:t>Used in a wide range of industries, Rapid prototyping allows companies to turn innovative ideas into successful end products rapidly and efficiently. </a:t>
            </a:r>
            <a:endParaRPr lang="en-US" dirty="0" smtClean="0"/>
          </a:p>
          <a:p>
            <a:r>
              <a:rPr lang="en-US" dirty="0" smtClean="0"/>
              <a:t>Various </a:t>
            </a:r>
            <a:r>
              <a:rPr lang="en-US" dirty="0"/>
              <a:t>techniques may be used for rapid</a:t>
            </a:r>
          </a:p>
          <a:p>
            <a:pPr>
              <a:buNone/>
            </a:pPr>
            <a:r>
              <a:rPr lang="en-US" dirty="0"/>
              <a:t>development</a:t>
            </a:r>
          </a:p>
          <a:p>
            <a:pPr marL="514350" indent="-514350">
              <a:buFont typeface="+mj-lt"/>
              <a:buAutoNum type="arabicPeriod"/>
            </a:pPr>
            <a:r>
              <a:rPr lang="en-US" dirty="0" smtClean="0"/>
              <a:t>Dynamic </a:t>
            </a:r>
            <a:r>
              <a:rPr lang="en-US" dirty="0"/>
              <a:t>high-level language development</a:t>
            </a:r>
          </a:p>
          <a:p>
            <a:pPr marL="514350" indent="-514350">
              <a:buFont typeface="+mj-lt"/>
              <a:buAutoNum type="arabicPeriod"/>
            </a:pPr>
            <a:r>
              <a:rPr lang="en-US" dirty="0" smtClean="0"/>
              <a:t>Database </a:t>
            </a:r>
            <a:r>
              <a:rPr lang="en-US" dirty="0"/>
              <a:t>programming</a:t>
            </a:r>
          </a:p>
          <a:p>
            <a:pPr marL="514350" indent="-514350">
              <a:buFont typeface="+mj-lt"/>
              <a:buAutoNum type="arabicPeriod"/>
            </a:pPr>
            <a:r>
              <a:rPr lang="en-US" dirty="0" smtClean="0"/>
              <a:t>Component </a:t>
            </a:r>
            <a:r>
              <a:rPr lang="en-US" dirty="0"/>
              <a:t>and application assembly</a:t>
            </a:r>
          </a:p>
          <a:p>
            <a:r>
              <a:rPr lang="en-US" dirty="0" smtClean="0"/>
              <a:t>These </a:t>
            </a:r>
            <a:r>
              <a:rPr lang="en-US" dirty="0"/>
              <a:t>techniques are often used together</a:t>
            </a:r>
          </a:p>
          <a:p>
            <a:r>
              <a:rPr lang="en-US" dirty="0" smtClean="0"/>
              <a:t> </a:t>
            </a:r>
            <a:r>
              <a:rPr lang="en-US" dirty="0"/>
              <a:t>Visual programming is an inherent part of most</a:t>
            </a:r>
          </a:p>
          <a:p>
            <a:pPr>
              <a:buNone/>
            </a:pPr>
            <a:r>
              <a:rPr lang="en-US" dirty="0"/>
              <a:t>prototype development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Rapid Prototyping?</a:t>
            </a:r>
            <a:endParaRPr lang="en-US" dirty="0"/>
          </a:p>
        </p:txBody>
      </p:sp>
      <p:sp>
        <p:nvSpPr>
          <p:cNvPr id="3" name="Content Placeholder 2"/>
          <p:cNvSpPr>
            <a:spLocks noGrp="1"/>
          </p:cNvSpPr>
          <p:nvPr>
            <p:ph idx="1"/>
          </p:nvPr>
        </p:nvSpPr>
        <p:spPr/>
        <p:txBody>
          <a:bodyPr/>
          <a:lstStyle/>
          <a:p>
            <a:r>
              <a:rPr lang="en-US" dirty="0" smtClean="0"/>
              <a:t>To increase effective communication.</a:t>
            </a:r>
          </a:p>
          <a:p>
            <a:r>
              <a:rPr lang="en-US" dirty="0" smtClean="0"/>
              <a:t>To decrease development time.</a:t>
            </a:r>
          </a:p>
          <a:p>
            <a:r>
              <a:rPr lang="en-US" dirty="0" smtClean="0"/>
              <a:t>To decrease costly mistakes.</a:t>
            </a:r>
          </a:p>
          <a:p>
            <a:r>
              <a:rPr lang="en-US" dirty="0" smtClean="0"/>
              <a:t>To minimize sustaining engineering changes.</a:t>
            </a:r>
          </a:p>
          <a:p>
            <a:r>
              <a:rPr lang="en-US" dirty="0" smtClean="0"/>
              <a:t>To extend product lifetime by adding necessary features and eliminating redundant features early in the design.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high-level languages</a:t>
            </a:r>
            <a:endParaRPr lang="en-US" dirty="0"/>
          </a:p>
        </p:txBody>
      </p:sp>
      <p:sp>
        <p:nvSpPr>
          <p:cNvPr id="3" name="Content Placeholder 2"/>
          <p:cNvSpPr>
            <a:spLocks noGrp="1"/>
          </p:cNvSpPr>
          <p:nvPr>
            <p:ph idx="1"/>
          </p:nvPr>
        </p:nvSpPr>
        <p:spPr/>
        <p:txBody>
          <a:bodyPr>
            <a:normAutofit/>
          </a:bodyPr>
          <a:lstStyle/>
          <a:p>
            <a:r>
              <a:rPr lang="en-US" dirty="0" smtClean="0"/>
              <a:t>Languages </a:t>
            </a:r>
            <a:r>
              <a:rPr lang="en-US" dirty="0" smtClean="0"/>
              <a:t>which include powerful data</a:t>
            </a:r>
          </a:p>
          <a:p>
            <a:pPr>
              <a:buNone/>
            </a:pPr>
            <a:r>
              <a:rPr lang="en-US" dirty="0" smtClean="0"/>
              <a:t>management facilities</a:t>
            </a:r>
          </a:p>
          <a:p>
            <a:r>
              <a:rPr lang="en-US" dirty="0" smtClean="0"/>
              <a:t>Use of language which offer </a:t>
            </a:r>
            <a:r>
              <a:rPr lang="en-US" dirty="0" smtClean="0"/>
              <a:t>excellent UI </a:t>
            </a:r>
            <a:r>
              <a:rPr lang="en-US" dirty="0" smtClean="0"/>
              <a:t>development facilities</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While choosing prototyping language, consider following points:</a:t>
            </a:r>
            <a:endParaRPr lang="en-US" dirty="0"/>
          </a:p>
        </p:txBody>
      </p:sp>
      <p:sp>
        <p:nvSpPr>
          <p:cNvPr id="3" name="Content Placeholder 2"/>
          <p:cNvSpPr>
            <a:spLocks noGrp="1"/>
          </p:cNvSpPr>
          <p:nvPr>
            <p:ph idx="1"/>
          </p:nvPr>
        </p:nvSpPr>
        <p:spPr>
          <a:xfrm>
            <a:off x="381000" y="1600200"/>
            <a:ext cx="8229600" cy="4525963"/>
          </a:xfrm>
        </p:spPr>
        <p:txBody>
          <a:bodyPr>
            <a:normAutofit/>
          </a:bodyPr>
          <a:lstStyle/>
          <a:p>
            <a:r>
              <a:rPr lang="en-GB" sz="2400" dirty="0" smtClean="0"/>
              <a:t>What is the application domain of the problem?</a:t>
            </a:r>
          </a:p>
          <a:p>
            <a:r>
              <a:rPr lang="en-GB" sz="2400" dirty="0" smtClean="0"/>
              <a:t>What user interaction is required?</a:t>
            </a:r>
          </a:p>
          <a:p>
            <a:r>
              <a:rPr lang="en-GB" sz="2400" dirty="0" smtClean="0"/>
              <a:t>What support environment comes with the language?</a:t>
            </a:r>
          </a:p>
          <a:p>
            <a:r>
              <a:rPr lang="en-GB" sz="2400" dirty="0" smtClean="0"/>
              <a:t>Different parts of the system may be programmed in different languages</a:t>
            </a:r>
          </a:p>
          <a:p>
            <a:r>
              <a:rPr lang="en-GB" sz="2400" dirty="0" smtClean="0"/>
              <a:t>Example languages</a:t>
            </a:r>
          </a:p>
          <a:p>
            <a:pPr lvl="1"/>
            <a:r>
              <a:rPr lang="en-GB" sz="2400" dirty="0" smtClean="0"/>
              <a:t>Java, </a:t>
            </a:r>
            <a:r>
              <a:rPr lang="en-GB" sz="2400" dirty="0" err="1" smtClean="0"/>
              <a:t>Prolog</a:t>
            </a:r>
            <a:r>
              <a:rPr lang="en-GB" sz="2400" dirty="0" smtClean="0"/>
              <a:t>, </a:t>
            </a:r>
            <a:r>
              <a:rPr lang="en-GB" sz="2400" dirty="0" smtClean="0"/>
              <a:t>Perl</a:t>
            </a:r>
          </a:p>
          <a:p>
            <a:pPr lvl="1"/>
            <a:r>
              <a:rPr lang="en-GB" sz="2400" dirty="0" smtClean="0"/>
              <a:t>Different languages can be used in different part of the system but there should be proper communication between these system</a:t>
            </a:r>
          </a:p>
          <a:p>
            <a:pPr lvl="1"/>
            <a:endParaRPr lang="en-GB"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Prototype</a:t>
            </a:r>
            <a:endParaRPr lang="en-US" dirty="0"/>
          </a:p>
        </p:txBody>
      </p:sp>
      <p:sp>
        <p:nvSpPr>
          <p:cNvPr id="3" name="Content Placeholder 2"/>
          <p:cNvSpPr>
            <a:spLocks noGrp="1"/>
          </p:cNvSpPr>
          <p:nvPr>
            <p:ph idx="1"/>
          </p:nvPr>
        </p:nvSpPr>
        <p:spPr/>
        <p:txBody>
          <a:bodyPr>
            <a:normAutofit lnSpcReduction="10000"/>
          </a:bodyPr>
          <a:lstStyle/>
          <a:p>
            <a:r>
              <a:rPr lang="en-US" dirty="0" smtClean="0"/>
              <a:t>A prototype is an initial version of a system used to demonstrate concepts and try out design options.</a:t>
            </a:r>
          </a:p>
          <a:p>
            <a:r>
              <a:rPr lang="en-US" dirty="0" smtClean="0"/>
              <a:t>A prototype can be used in:</a:t>
            </a:r>
          </a:p>
          <a:p>
            <a:pPr lvl="1"/>
            <a:r>
              <a:rPr lang="en-US" dirty="0" smtClean="0"/>
              <a:t>The requirements engineering process to help with requirements elicitation and validation;</a:t>
            </a:r>
          </a:p>
          <a:p>
            <a:pPr lvl="1"/>
            <a:r>
              <a:rPr lang="en-US" dirty="0" smtClean="0"/>
              <a:t>In design processes to explore options and develop a UI design;</a:t>
            </a:r>
          </a:p>
          <a:p>
            <a:pPr marL="342900" lvl="1" indent="-342900">
              <a:buFont typeface="Arial" pitchFamily="34" charset="0"/>
              <a:buChar char="•"/>
            </a:pPr>
            <a:r>
              <a:rPr lang="en-US" dirty="0" smtClean="0"/>
              <a:t>In the testing process to validate requirement.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programming</a:t>
            </a:r>
            <a:endParaRPr lang="en-US" dirty="0"/>
          </a:p>
        </p:txBody>
      </p:sp>
      <p:sp>
        <p:nvSpPr>
          <p:cNvPr id="3" name="Content Placeholder 2"/>
          <p:cNvSpPr>
            <a:spLocks noGrp="1"/>
          </p:cNvSpPr>
          <p:nvPr>
            <p:ph idx="1"/>
          </p:nvPr>
        </p:nvSpPr>
        <p:spPr/>
        <p:txBody>
          <a:bodyPr/>
          <a:lstStyle/>
          <a:p>
            <a:r>
              <a:rPr lang="en-US" dirty="0" smtClean="0"/>
              <a:t>Various database languages are used in managemen</a:t>
            </a:r>
            <a:r>
              <a:rPr lang="en-US" dirty="0" smtClean="0"/>
              <a:t>t of different databases</a:t>
            </a:r>
          </a:p>
          <a:p>
            <a:r>
              <a:rPr lang="en-GB" dirty="0" smtClean="0"/>
              <a:t>Normally include a database query language, a screen generator, a report generator and a spreadsheet</a:t>
            </a:r>
          </a:p>
          <a:p>
            <a:r>
              <a:rPr lang="en-US" dirty="0" smtClean="0"/>
              <a:t>Cost-effective for small to medium sized business </a:t>
            </a:r>
            <a:r>
              <a:rPr lang="en-US" dirty="0" smtClean="0"/>
              <a:t>systems</a:t>
            </a:r>
          </a:p>
          <a:p>
            <a:r>
              <a:rPr lang="en-US" dirty="0" smtClean="0"/>
              <a:t>Often called fourth generation language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Picture 4"/>
          <p:cNvPicPr>
            <a:picLocks noGrp="1" noChangeAspect="1" noChangeArrowheads="1"/>
          </p:cNvPicPr>
          <p:nvPr>
            <p:ph idx="1"/>
          </p:nvPr>
        </p:nvPicPr>
        <p:blipFill>
          <a:blip r:embed="rId2"/>
          <a:srcRect/>
          <a:stretch>
            <a:fillRect/>
          </a:stretch>
        </p:blipFill>
        <p:spPr>
          <a:xfrm>
            <a:off x="1371600" y="2057400"/>
            <a:ext cx="6610635" cy="3124200"/>
          </a:xfrm>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 and application assembly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Prototypes can be created quickly from a set of</a:t>
            </a:r>
          </a:p>
          <a:p>
            <a:r>
              <a:rPr lang="en-US" dirty="0" smtClean="0"/>
              <a:t>reusable components plus some mechanism to</a:t>
            </a:r>
          </a:p>
          <a:p>
            <a:r>
              <a:rPr lang="en-US" dirty="0" smtClean="0"/>
              <a:t>‘glue’ these component together</a:t>
            </a:r>
          </a:p>
          <a:p>
            <a:r>
              <a:rPr lang="en-US" dirty="0" smtClean="0"/>
              <a:t>l The composition mechanism must include control</a:t>
            </a:r>
          </a:p>
          <a:p>
            <a:r>
              <a:rPr lang="en-US" dirty="0" smtClean="0"/>
              <a:t>facilities and a mechanism for component</a:t>
            </a:r>
          </a:p>
          <a:p>
            <a:r>
              <a:rPr lang="en-US" dirty="0" smtClean="0"/>
              <a:t>communication</a:t>
            </a:r>
          </a:p>
          <a:p>
            <a:r>
              <a:rPr lang="en-US" dirty="0" smtClean="0"/>
              <a:t>l The system specification must take into account</a:t>
            </a:r>
          </a:p>
          <a:p>
            <a:r>
              <a:rPr lang="en-US" dirty="0" smtClean="0"/>
              <a:t>the availability and functionality of existing</a:t>
            </a:r>
          </a:p>
          <a:p>
            <a:r>
              <a:rPr lang="en-US" dirty="0" smtClean="0"/>
              <a:t>components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techniques used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Application level development</a:t>
            </a:r>
          </a:p>
          <a:p>
            <a:pPr>
              <a:buNone/>
            </a:pPr>
            <a:r>
              <a:rPr lang="en-US" dirty="0" smtClean="0"/>
              <a:t>Entire </a:t>
            </a:r>
            <a:r>
              <a:rPr lang="en-US" dirty="0" smtClean="0"/>
              <a:t>application systems are integrated with the </a:t>
            </a:r>
            <a:r>
              <a:rPr lang="en-US" dirty="0" smtClean="0"/>
              <a:t>prototype</a:t>
            </a:r>
          </a:p>
          <a:p>
            <a:pPr>
              <a:buNone/>
            </a:pPr>
            <a:r>
              <a:rPr lang="en-US" dirty="0" smtClean="0"/>
              <a:t>so that </a:t>
            </a:r>
            <a:r>
              <a:rPr lang="en-US" dirty="0" smtClean="0"/>
              <a:t>their functionality can be shared</a:t>
            </a:r>
          </a:p>
          <a:p>
            <a:pPr>
              <a:buNone/>
            </a:pPr>
            <a:r>
              <a:rPr lang="en-US" dirty="0" smtClean="0"/>
              <a:t>For </a:t>
            </a:r>
            <a:r>
              <a:rPr lang="en-US" dirty="0" smtClean="0"/>
              <a:t>example, if text preparation is required, a standard word</a:t>
            </a:r>
          </a:p>
          <a:p>
            <a:pPr>
              <a:buNone/>
            </a:pPr>
            <a:r>
              <a:rPr lang="en-US" dirty="0" smtClean="0"/>
              <a:t>processor can be </a:t>
            </a:r>
            <a:r>
              <a:rPr lang="en-US" dirty="0" smtClean="0"/>
              <a:t>used</a:t>
            </a:r>
          </a:p>
          <a:p>
            <a:pPr>
              <a:buNone/>
            </a:pPr>
            <a:endParaRPr lang="en-US" dirty="0" smtClean="0"/>
          </a:p>
          <a:p>
            <a:r>
              <a:rPr lang="en-US" dirty="0" smtClean="0"/>
              <a:t>Component </a:t>
            </a:r>
            <a:r>
              <a:rPr lang="en-US" dirty="0" smtClean="0"/>
              <a:t>level development</a:t>
            </a:r>
          </a:p>
          <a:p>
            <a:pPr>
              <a:buNone/>
            </a:pPr>
            <a:r>
              <a:rPr lang="en-US" dirty="0" smtClean="0"/>
              <a:t>Individual </a:t>
            </a:r>
            <a:r>
              <a:rPr lang="en-US" dirty="0" smtClean="0"/>
              <a:t>components are integrated within a standard</a:t>
            </a:r>
          </a:p>
          <a:p>
            <a:pPr>
              <a:buNone/>
            </a:pPr>
            <a:r>
              <a:rPr lang="en-US" dirty="0" smtClean="0"/>
              <a:t>framework to implement the system</a:t>
            </a:r>
          </a:p>
          <a:p>
            <a:pPr>
              <a:buNone/>
            </a:pPr>
            <a:r>
              <a:rPr lang="en-US" dirty="0" smtClean="0"/>
              <a:t> </a:t>
            </a:r>
            <a:r>
              <a:rPr lang="en-US" dirty="0" smtClean="0"/>
              <a:t>Framework can be a scripting language or an integration</a:t>
            </a:r>
          </a:p>
          <a:p>
            <a:pPr>
              <a:buNone/>
            </a:pPr>
            <a:r>
              <a:rPr lang="en-US" dirty="0" smtClean="0"/>
              <a:t>framework such as </a:t>
            </a:r>
            <a:r>
              <a:rPr lang="en-US" dirty="0" smtClean="0"/>
              <a:t>CORBA,COM</a:t>
            </a:r>
          </a:p>
          <a:p>
            <a:pPr>
              <a:buNone/>
            </a:pPr>
            <a:r>
              <a:rPr lang="en-US" dirty="0" smtClean="0"/>
              <a:t>Library of such component are maintained for rapid prototype development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 programming</a:t>
            </a:r>
            <a:endParaRPr lang="en-US" dirty="0"/>
          </a:p>
        </p:txBody>
      </p:sp>
      <p:sp>
        <p:nvSpPr>
          <p:cNvPr id="3" name="Content Placeholder 2"/>
          <p:cNvSpPr>
            <a:spLocks noGrp="1"/>
          </p:cNvSpPr>
          <p:nvPr>
            <p:ph idx="1"/>
          </p:nvPr>
        </p:nvSpPr>
        <p:spPr/>
        <p:txBody>
          <a:bodyPr/>
          <a:lstStyle/>
          <a:p>
            <a:r>
              <a:rPr lang="en-GB" dirty="0" smtClean="0"/>
              <a:t>Scripting languages such as Visual Basic support visual programming</a:t>
            </a:r>
          </a:p>
          <a:p>
            <a:pPr lvl="1"/>
            <a:r>
              <a:rPr lang="en-GB" sz="2400" dirty="0" smtClean="0"/>
              <a:t>the prototype is developed by creating a user interface from standard items and associating components with these items</a:t>
            </a:r>
          </a:p>
          <a:p>
            <a:r>
              <a:rPr lang="en-GB" dirty="0" smtClean="0"/>
              <a:t>A large library of components exists to support this type of development</a:t>
            </a:r>
          </a:p>
          <a:p>
            <a:r>
              <a:rPr lang="en-GB" dirty="0" smtClean="0"/>
              <a:t>These may be tailored to suit the specific application requirements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 programming with reuse</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839313" y="1752600"/>
            <a:ext cx="7542687" cy="4264877"/>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 with visual development</a:t>
            </a:r>
            <a:endParaRPr lang="en-US" dirty="0"/>
          </a:p>
        </p:txBody>
      </p:sp>
      <p:sp>
        <p:nvSpPr>
          <p:cNvPr id="3" name="Content Placeholder 2"/>
          <p:cNvSpPr>
            <a:spLocks noGrp="1"/>
          </p:cNvSpPr>
          <p:nvPr>
            <p:ph idx="1"/>
          </p:nvPr>
        </p:nvSpPr>
        <p:spPr/>
        <p:txBody>
          <a:bodyPr/>
          <a:lstStyle/>
          <a:p>
            <a:r>
              <a:rPr lang="en-GB" dirty="0" smtClean="0"/>
              <a:t>Difficult to coordinate team-based development</a:t>
            </a:r>
          </a:p>
          <a:p>
            <a:r>
              <a:rPr lang="en-GB" dirty="0" smtClean="0"/>
              <a:t>No explicit system architecture</a:t>
            </a:r>
          </a:p>
          <a:p>
            <a:r>
              <a:rPr lang="en-GB" dirty="0" smtClean="0"/>
              <a:t>Complex dependencies between parts of the program can cause maintainability problems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prototyping</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This method is used to </a:t>
            </a:r>
            <a:r>
              <a:rPr lang="en-GB" dirty="0" smtClean="0"/>
              <a:t>pre-specify the look and feel of a user interface in </a:t>
            </a:r>
            <a:r>
              <a:rPr lang="en-GB" dirty="0" smtClean="0"/>
              <a:t>an </a:t>
            </a:r>
            <a:r>
              <a:rPr lang="en-GB" dirty="0" smtClean="0"/>
              <a:t>effective </a:t>
            </a:r>
            <a:r>
              <a:rPr lang="en-GB" dirty="0" smtClean="0"/>
              <a:t>way</a:t>
            </a:r>
          </a:p>
          <a:p>
            <a:r>
              <a:rPr lang="en-GB" dirty="0" smtClean="0"/>
              <a:t>User interface generators may be used to ‘draw’ the interface and simulate its functionality with </a:t>
            </a:r>
            <a:r>
              <a:rPr lang="en-GB" dirty="0" smtClean="0"/>
              <a:t>components</a:t>
            </a:r>
            <a:endParaRPr lang="en-US" dirty="0" smtClean="0"/>
          </a:p>
          <a:p>
            <a:r>
              <a:rPr lang="en-GB" dirty="0" smtClean="0"/>
              <a:t>Web interfaces may be prototyped using a web site editor</a:t>
            </a:r>
          </a:p>
          <a:p>
            <a:r>
              <a:rPr lang="en-GB" dirty="0" smtClean="0"/>
              <a:t>UI development consumes an increasing part of overall system development </a:t>
            </a:r>
            <a:r>
              <a:rPr lang="en-GB" dirty="0" smtClean="0"/>
              <a:t>costs</a:t>
            </a:r>
          </a:p>
          <a:p>
            <a:r>
              <a:rPr lang="en-GB" dirty="0" smtClean="0"/>
              <a:t>By effective user interface, the cost of overall system get </a:t>
            </a:r>
            <a:r>
              <a:rPr lang="en-GB" dirty="0" err="1" smtClean="0"/>
              <a:t>increaed</a:t>
            </a:r>
            <a:endParaRPr lang="en-GB"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prototyping</a:t>
            </a:r>
          </a:p>
        </p:txBody>
      </p:sp>
      <p:sp>
        <p:nvSpPr>
          <p:cNvPr id="3" name="Content Placeholder 2"/>
          <p:cNvSpPr>
            <a:spLocks noGrp="1"/>
          </p:cNvSpPr>
          <p:nvPr>
            <p:ph idx="1"/>
          </p:nvPr>
        </p:nvSpPr>
        <p:spPr/>
        <p:txBody>
          <a:bodyPr>
            <a:normAutofit fontScale="85000" lnSpcReduction="20000"/>
          </a:bodyPr>
          <a:lstStyle/>
          <a:p>
            <a:r>
              <a:rPr lang="en-US" dirty="0" smtClean="0"/>
              <a:t>Prototyping </a:t>
            </a:r>
            <a:r>
              <a:rPr lang="en-US" dirty="0"/>
              <a:t>is the rapid development of a system</a:t>
            </a:r>
          </a:p>
          <a:p>
            <a:r>
              <a:rPr lang="en-US" dirty="0" smtClean="0"/>
              <a:t> </a:t>
            </a:r>
            <a:r>
              <a:rPr lang="en-US" dirty="0"/>
              <a:t>The principal use is to help customers and</a:t>
            </a:r>
          </a:p>
          <a:p>
            <a:pPr>
              <a:buNone/>
            </a:pPr>
            <a:r>
              <a:rPr lang="en-US" dirty="0"/>
              <a:t>developers understand the requirements for the</a:t>
            </a:r>
          </a:p>
          <a:p>
            <a:pPr>
              <a:buNone/>
            </a:pPr>
            <a:r>
              <a:rPr lang="en-US" dirty="0"/>
              <a:t>system</a:t>
            </a:r>
          </a:p>
          <a:p>
            <a:r>
              <a:rPr lang="en-US" dirty="0" smtClean="0"/>
              <a:t>Requirements </a:t>
            </a:r>
            <a:r>
              <a:rPr lang="en-US" dirty="0"/>
              <a:t>elicitation – Users can experiment with a</a:t>
            </a:r>
          </a:p>
          <a:p>
            <a:pPr>
              <a:buNone/>
            </a:pPr>
            <a:r>
              <a:rPr lang="en-US" dirty="0"/>
              <a:t>prototype to see how the system supports their work</a:t>
            </a:r>
          </a:p>
          <a:p>
            <a:pPr>
              <a:buNone/>
            </a:pPr>
            <a:r>
              <a:rPr lang="en-US" dirty="0"/>
              <a:t>• Requirements validation – The prototype can reveal</a:t>
            </a:r>
          </a:p>
          <a:p>
            <a:pPr>
              <a:buNone/>
            </a:pPr>
            <a:r>
              <a:rPr lang="en-US" dirty="0"/>
              <a:t>errors and omissions in the requirements</a:t>
            </a:r>
          </a:p>
          <a:p>
            <a:r>
              <a:rPr lang="en-US" dirty="0" smtClean="0"/>
              <a:t> </a:t>
            </a:r>
            <a:r>
              <a:rPr lang="en-US" dirty="0"/>
              <a:t>Prototyping can be considered as a risk reduction</a:t>
            </a:r>
          </a:p>
          <a:p>
            <a:pPr>
              <a:buNone/>
            </a:pPr>
            <a:r>
              <a:rPr lang="en-US" dirty="0"/>
              <a:t>activity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benefits</a:t>
            </a:r>
          </a:p>
        </p:txBody>
      </p:sp>
      <p:sp>
        <p:nvSpPr>
          <p:cNvPr id="3" name="Content Placeholder 2"/>
          <p:cNvSpPr>
            <a:spLocks noGrp="1"/>
          </p:cNvSpPr>
          <p:nvPr>
            <p:ph idx="1"/>
          </p:nvPr>
        </p:nvSpPr>
        <p:spPr/>
        <p:txBody>
          <a:bodyPr>
            <a:normAutofit fontScale="92500" lnSpcReduction="20000"/>
          </a:bodyPr>
          <a:lstStyle/>
          <a:p>
            <a:r>
              <a:rPr lang="en-US" dirty="0"/>
              <a:t>Misunderstandings between software users and</a:t>
            </a:r>
          </a:p>
          <a:p>
            <a:pPr>
              <a:buNone/>
            </a:pPr>
            <a:r>
              <a:rPr lang="en-US" dirty="0"/>
              <a:t>developers are exposed</a:t>
            </a:r>
          </a:p>
          <a:p>
            <a:r>
              <a:rPr lang="en-US" dirty="0" smtClean="0"/>
              <a:t> </a:t>
            </a:r>
            <a:r>
              <a:rPr lang="en-US" dirty="0"/>
              <a:t>Missing services may be detected and confusing</a:t>
            </a:r>
          </a:p>
          <a:p>
            <a:pPr>
              <a:buNone/>
            </a:pPr>
            <a:r>
              <a:rPr lang="en-US" dirty="0"/>
              <a:t>services may be identified</a:t>
            </a:r>
          </a:p>
          <a:p>
            <a:r>
              <a:rPr lang="en-US" dirty="0" smtClean="0"/>
              <a:t> </a:t>
            </a:r>
            <a:r>
              <a:rPr lang="en-US" dirty="0"/>
              <a:t>A working system is available early in the process</a:t>
            </a:r>
          </a:p>
          <a:p>
            <a:r>
              <a:rPr lang="en-US" dirty="0" smtClean="0"/>
              <a:t> </a:t>
            </a:r>
            <a:r>
              <a:rPr lang="en-US" dirty="0"/>
              <a:t>The prototype may serve as a basis for deriving a</a:t>
            </a:r>
          </a:p>
          <a:p>
            <a:pPr>
              <a:buNone/>
            </a:pPr>
            <a:r>
              <a:rPr lang="en-US" dirty="0"/>
              <a:t>system specification</a:t>
            </a:r>
          </a:p>
          <a:p>
            <a:r>
              <a:rPr lang="en-US" dirty="0" smtClean="0"/>
              <a:t>The </a:t>
            </a:r>
            <a:r>
              <a:rPr lang="en-US" dirty="0"/>
              <a:t>system can support user training and system</a:t>
            </a:r>
          </a:p>
          <a:p>
            <a:pPr>
              <a:buNone/>
            </a:pPr>
            <a:r>
              <a:rPr lang="en-US" dirty="0"/>
              <a:t>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Prototyping in the software process</a:t>
            </a:r>
          </a:p>
        </p:txBody>
      </p:sp>
      <p:sp>
        <p:nvSpPr>
          <p:cNvPr id="3" name="Content Placeholder 2"/>
          <p:cNvSpPr>
            <a:spLocks noGrp="1"/>
          </p:cNvSpPr>
          <p:nvPr>
            <p:ph idx="1"/>
          </p:nvPr>
        </p:nvSpPr>
        <p:spPr/>
        <p:txBody>
          <a:bodyPr>
            <a:normAutofit fontScale="85000" lnSpcReduction="10000"/>
          </a:bodyPr>
          <a:lstStyle/>
          <a:p>
            <a:r>
              <a:rPr lang="en-US" dirty="0" smtClean="0"/>
              <a:t>Evolutionary prototyping: An </a:t>
            </a:r>
            <a:r>
              <a:rPr lang="en-US" dirty="0"/>
              <a:t>initial prototype is produced and refined through </a:t>
            </a:r>
            <a:r>
              <a:rPr lang="en-US" dirty="0" smtClean="0"/>
              <a:t>a number </a:t>
            </a:r>
            <a:r>
              <a:rPr lang="en-US" dirty="0"/>
              <a:t>of stages to the final system</a:t>
            </a:r>
          </a:p>
          <a:p>
            <a:r>
              <a:rPr lang="en-US" dirty="0" smtClean="0"/>
              <a:t>Throw-away prototyping: </a:t>
            </a:r>
            <a:r>
              <a:rPr lang="en-US" dirty="0"/>
              <a:t>A prototype is produced to help </a:t>
            </a:r>
            <a:r>
              <a:rPr lang="en-US" dirty="0" smtClean="0"/>
              <a:t>discover requirements </a:t>
            </a:r>
            <a:r>
              <a:rPr lang="en-US" dirty="0"/>
              <a:t>problems and then </a:t>
            </a:r>
            <a:r>
              <a:rPr lang="en-US" dirty="0" smtClean="0"/>
              <a:t>discarded. The </a:t>
            </a:r>
            <a:r>
              <a:rPr lang="en-US" dirty="0"/>
              <a:t>system is then developed using some </a:t>
            </a:r>
            <a:r>
              <a:rPr lang="en-US" dirty="0" smtClean="0"/>
              <a:t>other development process.</a:t>
            </a:r>
          </a:p>
          <a:p>
            <a:pPr lvl="1">
              <a:lnSpc>
                <a:spcPct val="90000"/>
              </a:lnSpc>
            </a:pPr>
            <a:r>
              <a:rPr lang="en-US" dirty="0" smtClean="0"/>
              <a:t>It may be impossible to tune the system to meet non-functional requirements;</a:t>
            </a:r>
          </a:p>
          <a:p>
            <a:pPr lvl="1">
              <a:lnSpc>
                <a:spcPct val="90000"/>
              </a:lnSpc>
            </a:pPr>
            <a:r>
              <a:rPr lang="en-US" dirty="0" smtClean="0"/>
              <a:t>Prototypes are normally undocumented;</a:t>
            </a:r>
          </a:p>
          <a:p>
            <a:pPr lvl="1">
              <a:lnSpc>
                <a:spcPct val="90000"/>
              </a:lnSpc>
            </a:pPr>
            <a:r>
              <a:rPr lang="en-US" dirty="0" smtClean="0"/>
              <a:t>The prototype probably will not meet normal </a:t>
            </a:r>
            <a:r>
              <a:rPr lang="en-US" dirty="0" err="1" smtClean="0"/>
              <a:t>organisational</a:t>
            </a:r>
            <a:r>
              <a:rPr lang="en-US" dirty="0" smtClean="0"/>
              <a:t> quality standards.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prototyping</a:t>
            </a:r>
          </a:p>
        </p:txBody>
      </p:sp>
      <p:sp>
        <p:nvSpPr>
          <p:cNvPr id="3" name="Content Placeholder 2"/>
          <p:cNvSpPr>
            <a:spLocks noGrp="1"/>
          </p:cNvSpPr>
          <p:nvPr>
            <p:ph idx="1"/>
          </p:nvPr>
        </p:nvSpPr>
        <p:spPr/>
        <p:txBody>
          <a:bodyPr/>
          <a:lstStyle/>
          <a:p>
            <a:r>
              <a:rPr lang="en-US" dirty="0" smtClean="0"/>
              <a:t> </a:t>
            </a:r>
            <a:r>
              <a:rPr lang="en-US" dirty="0"/>
              <a:t>Must be used for systems where the </a:t>
            </a:r>
            <a:r>
              <a:rPr lang="en-US" dirty="0" smtClean="0"/>
              <a:t>specification cannot </a:t>
            </a:r>
            <a:r>
              <a:rPr lang="en-US" dirty="0"/>
              <a:t>be developed in advance</a:t>
            </a:r>
          </a:p>
          <a:p>
            <a:pPr>
              <a:buNone/>
            </a:pPr>
            <a:r>
              <a:rPr lang="en-US" dirty="0" smtClean="0"/>
              <a:t> </a:t>
            </a:r>
            <a:r>
              <a:rPr lang="en-US" dirty="0"/>
              <a:t>E.g., AI systems and user interface systems</a:t>
            </a:r>
          </a:p>
          <a:p>
            <a:r>
              <a:rPr lang="en-US" dirty="0" smtClean="0"/>
              <a:t> </a:t>
            </a:r>
            <a:r>
              <a:rPr lang="en-US" dirty="0"/>
              <a:t>Based on techniques which allow rapid </a:t>
            </a:r>
            <a:r>
              <a:rPr lang="en-US" dirty="0" smtClean="0"/>
              <a:t>system iterations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prototyping</a:t>
            </a:r>
          </a:p>
        </p:txBody>
      </p:sp>
      <p:pic>
        <p:nvPicPr>
          <p:cNvPr id="4" name="Content Placeholder 3" descr="evolprototype.gif"/>
          <p:cNvPicPr>
            <a:picLocks noGrp="1" noChangeAspect="1"/>
          </p:cNvPicPr>
          <p:nvPr>
            <p:ph idx="1"/>
          </p:nvPr>
        </p:nvPicPr>
        <p:blipFill>
          <a:blip r:embed="rId2"/>
          <a:stretch>
            <a:fillRect/>
          </a:stretch>
        </p:blipFill>
        <p:spPr>
          <a:xfrm>
            <a:off x="1219200" y="1828800"/>
            <a:ext cx="7467600" cy="3886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Evolutionary prototyping advantages</a:t>
            </a:r>
          </a:p>
        </p:txBody>
      </p:sp>
      <p:sp>
        <p:nvSpPr>
          <p:cNvPr id="3" name="Content Placeholder 2"/>
          <p:cNvSpPr>
            <a:spLocks noGrp="1"/>
          </p:cNvSpPr>
          <p:nvPr>
            <p:ph idx="1"/>
          </p:nvPr>
        </p:nvSpPr>
        <p:spPr/>
        <p:txBody>
          <a:bodyPr/>
          <a:lstStyle/>
          <a:p>
            <a:r>
              <a:rPr lang="en-US" dirty="0" smtClean="0"/>
              <a:t> </a:t>
            </a:r>
            <a:r>
              <a:rPr lang="en-US" dirty="0"/>
              <a:t>Accelerated delivery of the </a:t>
            </a:r>
            <a:r>
              <a:rPr lang="en-US" dirty="0" smtClean="0"/>
              <a:t>system</a:t>
            </a:r>
          </a:p>
          <a:p>
            <a:r>
              <a:rPr lang="en-US" dirty="0" smtClean="0"/>
              <a:t> User </a:t>
            </a:r>
            <a:r>
              <a:rPr lang="en-US" dirty="0"/>
              <a:t>engagement with the </a:t>
            </a:r>
            <a:r>
              <a:rPr lang="en-US" dirty="0" smtClean="0"/>
              <a:t>system</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a:t>Specification, design and implementation are</a:t>
            </a:r>
          </a:p>
          <a:p>
            <a:pPr>
              <a:buNone/>
            </a:pPr>
            <a:r>
              <a:rPr lang="en-US" dirty="0"/>
              <a:t>inter-twined</a:t>
            </a:r>
          </a:p>
          <a:p>
            <a:r>
              <a:rPr lang="en-US" dirty="0" smtClean="0"/>
              <a:t>The </a:t>
            </a:r>
            <a:r>
              <a:rPr lang="en-US" dirty="0"/>
              <a:t>system is developed as a series of increments</a:t>
            </a:r>
          </a:p>
          <a:p>
            <a:pPr>
              <a:buNone/>
            </a:pPr>
            <a:r>
              <a:rPr lang="en-US" dirty="0"/>
              <a:t>that are delivered to the customer</a:t>
            </a:r>
          </a:p>
          <a:p>
            <a:r>
              <a:rPr lang="en-US" dirty="0" smtClean="0"/>
              <a:t>Techniques </a:t>
            </a:r>
            <a:r>
              <a:rPr lang="en-US" dirty="0"/>
              <a:t>for rapid system development are</a:t>
            </a:r>
          </a:p>
          <a:p>
            <a:pPr>
              <a:buNone/>
            </a:pPr>
            <a:r>
              <a:rPr lang="en-US" dirty="0"/>
              <a:t>used such as CASE </a:t>
            </a:r>
            <a:r>
              <a:rPr lang="en-US" dirty="0" smtClean="0"/>
              <a:t>tools</a:t>
            </a:r>
            <a:endParaRPr lang="en-US" dirty="0"/>
          </a:p>
          <a:p>
            <a:r>
              <a:rPr lang="en-US" dirty="0" smtClean="0"/>
              <a:t>User </a:t>
            </a:r>
            <a:r>
              <a:rPr lang="en-US" dirty="0"/>
              <a:t>interfaces are usually developed using a GUI</a:t>
            </a:r>
          </a:p>
          <a:p>
            <a:pPr>
              <a:buNone/>
            </a:pPr>
            <a:r>
              <a:rPr lang="en-US" dirty="0"/>
              <a:t>development toolkit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1132</Words>
  <Application>Microsoft Office PowerPoint</Application>
  <PresentationFormat>On-screen Show (4:3)</PresentationFormat>
  <Paragraphs>155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Software Prototyping</vt:lpstr>
      <vt:lpstr>Software Prototype</vt:lpstr>
      <vt:lpstr>System prototyping</vt:lpstr>
      <vt:lpstr>Prototyping benefits</vt:lpstr>
      <vt:lpstr>Prototyping in the software process</vt:lpstr>
      <vt:lpstr>Evolutionary prototyping</vt:lpstr>
      <vt:lpstr>Evolutionary prototyping</vt:lpstr>
      <vt:lpstr>Evolutionary prototyping advantages</vt:lpstr>
      <vt:lpstr>Contd…</vt:lpstr>
      <vt:lpstr>Evolutionary prototyping problems</vt:lpstr>
      <vt:lpstr>Contd..,</vt:lpstr>
      <vt:lpstr>Throw-away prototyping</vt:lpstr>
      <vt:lpstr>Contd…</vt:lpstr>
      <vt:lpstr>Contd..</vt:lpstr>
      <vt:lpstr>Throw-Away Prototype Problems</vt:lpstr>
      <vt:lpstr>Rapid prototyping techniques</vt:lpstr>
      <vt:lpstr>Why Rapid Prototyping?</vt:lpstr>
      <vt:lpstr>Dynamic high-level languages</vt:lpstr>
      <vt:lpstr>While choosing prototyping language, consider following points:</vt:lpstr>
      <vt:lpstr>Database programming</vt:lpstr>
      <vt:lpstr>Contd…</vt:lpstr>
      <vt:lpstr>Component and application assembly</vt:lpstr>
      <vt:lpstr>Two techniques used</vt:lpstr>
      <vt:lpstr>Visual programming</vt:lpstr>
      <vt:lpstr>Visual programming with reuse</vt:lpstr>
      <vt:lpstr>Problems with visual development</vt:lpstr>
      <vt:lpstr>User interface prototyping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28</cp:revision>
  <dcterms:created xsi:type="dcterms:W3CDTF">2014-09-11T01:30:52Z</dcterms:created>
  <dcterms:modified xsi:type="dcterms:W3CDTF">2014-09-16T02:02:40Z</dcterms:modified>
</cp:coreProperties>
</file>