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76" r:id="rId14"/>
    <p:sldId id="267" r:id="rId15"/>
    <p:sldId id="277" r:id="rId16"/>
    <p:sldId id="268" r:id="rId17"/>
    <p:sldId id="275" r:id="rId18"/>
    <p:sldId id="269" r:id="rId19"/>
    <p:sldId id="270" r:id="rId20"/>
    <p:sldId id="271" r:id="rId21"/>
    <p:sldId id="272"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A0EE-225C-4F8F-BAE8-1908D630129B}"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CA0EE-225C-4F8F-BAE8-1908D630129B}"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CCA0EE-225C-4F8F-BAE8-1908D630129B}" type="datetimeFigureOut">
              <a:rPr lang="en-US" smtClean="0"/>
              <a:pPr/>
              <a:t>9/11/2014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CCA0EE-225C-4F8F-BAE8-1908D630129B}" type="datetimeFigureOut">
              <a:rPr lang="en-US" smtClean="0"/>
              <a:pPr/>
              <a:t>9/11/2014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CCA0EE-225C-4F8F-BAE8-1908D630129B}" type="datetimeFigureOut">
              <a:rPr lang="en-US" smtClean="0"/>
              <a:pPr/>
              <a:t>9/11/2014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CA0EE-225C-4F8F-BAE8-1908D630129B}" type="datetimeFigureOut">
              <a:rPr lang="en-US" smtClean="0"/>
              <a:pPr/>
              <a:t>9/11/2014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CA0EE-225C-4F8F-BAE8-1908D630129B}" type="datetimeFigureOut">
              <a:rPr lang="en-US" smtClean="0"/>
              <a:pPr/>
              <a:t>9/11/2014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CA0EE-225C-4F8F-BAE8-1908D630129B}" type="datetimeFigureOut">
              <a:rPr lang="en-US" smtClean="0"/>
              <a:pPr/>
              <a:t>9/11/2014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00BE-2046-4CE3-B214-F529AB25AB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CA0EE-225C-4F8F-BAE8-1908D630129B}" type="datetimeFigureOut">
              <a:rPr lang="en-US" smtClean="0"/>
              <a:pPr/>
              <a:t>9/11/2014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C00BE-2046-4CE3-B214-F529AB25AB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Prototyping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Specification, design and implementation are</a:t>
            </a:r>
          </a:p>
          <a:p>
            <a:pPr>
              <a:buNone/>
            </a:pPr>
            <a:r>
              <a:rPr lang="en-US" smtClean="0"/>
              <a:t>inter-twined</a:t>
            </a:r>
            <a:endParaRPr lang="en-US" dirty="0"/>
          </a:p>
          <a:p>
            <a:r>
              <a:rPr lang="en-US" dirty="0" smtClean="0"/>
              <a:t>The </a:t>
            </a:r>
            <a:r>
              <a:rPr lang="en-US" dirty="0"/>
              <a:t>system is developed as a series of increments</a:t>
            </a:r>
          </a:p>
          <a:p>
            <a:pPr>
              <a:buNone/>
            </a:pPr>
            <a:r>
              <a:rPr lang="en-US" dirty="0"/>
              <a:t>that are delivered to the customer</a:t>
            </a:r>
          </a:p>
          <a:p>
            <a:r>
              <a:rPr lang="en-US" dirty="0" smtClean="0"/>
              <a:t>Techniques </a:t>
            </a:r>
            <a:r>
              <a:rPr lang="en-US" dirty="0"/>
              <a:t>for rapid system development are</a:t>
            </a:r>
          </a:p>
          <a:p>
            <a:pPr>
              <a:buNone/>
            </a:pPr>
            <a:r>
              <a:rPr lang="en-US" dirty="0"/>
              <a:t>used such as CASE </a:t>
            </a:r>
            <a:r>
              <a:rPr lang="en-US" dirty="0" smtClean="0"/>
              <a:t>tools</a:t>
            </a:r>
            <a:endParaRPr lang="en-US" dirty="0"/>
          </a:p>
          <a:p>
            <a:r>
              <a:rPr lang="en-US" dirty="0" smtClean="0"/>
              <a:t>User </a:t>
            </a:r>
            <a:r>
              <a:rPr lang="en-US" dirty="0"/>
              <a:t>interfaces are usually developed using a GUI</a:t>
            </a:r>
          </a:p>
          <a:p>
            <a:pPr>
              <a:buNone/>
            </a:pPr>
            <a:r>
              <a:rPr lang="en-US" dirty="0"/>
              <a:t>development toolkit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prototyping problems</a:t>
            </a:r>
          </a:p>
        </p:txBody>
      </p:sp>
      <p:sp>
        <p:nvSpPr>
          <p:cNvPr id="3" name="Content Placeholder 2"/>
          <p:cNvSpPr>
            <a:spLocks noGrp="1"/>
          </p:cNvSpPr>
          <p:nvPr>
            <p:ph idx="1"/>
          </p:nvPr>
        </p:nvSpPr>
        <p:spPr/>
        <p:txBody>
          <a:bodyPr>
            <a:normAutofit/>
          </a:bodyPr>
          <a:lstStyle/>
          <a:p>
            <a:r>
              <a:rPr lang="en-US" dirty="0"/>
              <a:t>Management problems</a:t>
            </a:r>
          </a:p>
          <a:p>
            <a:pPr>
              <a:buNone/>
            </a:pPr>
            <a:r>
              <a:rPr lang="en-US" dirty="0" smtClean="0"/>
              <a:t>Specialist </a:t>
            </a:r>
            <a:r>
              <a:rPr lang="en-US" dirty="0"/>
              <a:t>skills are required which may not be</a:t>
            </a:r>
          </a:p>
          <a:p>
            <a:pPr>
              <a:buNone/>
            </a:pPr>
            <a:r>
              <a:rPr lang="en-US" dirty="0"/>
              <a:t>available in all development teams</a:t>
            </a:r>
          </a:p>
          <a:p>
            <a:r>
              <a:rPr lang="en-US" dirty="0" smtClean="0"/>
              <a:t>Maintenance </a:t>
            </a:r>
            <a:r>
              <a:rPr lang="en-US" dirty="0"/>
              <a:t>problems</a:t>
            </a:r>
          </a:p>
          <a:p>
            <a:pPr>
              <a:buNone/>
            </a:pPr>
            <a:r>
              <a:rPr lang="en-US" dirty="0" smtClean="0"/>
              <a:t> </a:t>
            </a:r>
            <a:r>
              <a:rPr lang="en-US" dirty="0"/>
              <a:t>Continual change tends to corrupt system structure </a:t>
            </a:r>
            <a:r>
              <a:rPr lang="en-US" dirty="0" smtClean="0"/>
              <a:t>so long-term </a:t>
            </a:r>
            <a:r>
              <a:rPr lang="en-US" dirty="0"/>
              <a:t>maintenance is </a:t>
            </a:r>
            <a:r>
              <a:rPr lang="en-US" dirty="0" smtClean="0"/>
              <a:t>expensive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Some parts of the requirements may be</a:t>
            </a:r>
          </a:p>
          <a:p>
            <a:pPr>
              <a:buNone/>
            </a:pPr>
            <a:r>
              <a:rPr lang="en-US" dirty="0"/>
              <a:t>impossible to prototype</a:t>
            </a:r>
          </a:p>
          <a:p>
            <a:pPr>
              <a:buNone/>
            </a:pPr>
            <a:r>
              <a:rPr lang="en-US" dirty="0" smtClean="0"/>
              <a:t>E.g</a:t>
            </a:r>
            <a:r>
              <a:rPr lang="en-US" dirty="0"/>
              <a:t>., safety-critical functions</a:t>
            </a:r>
          </a:p>
          <a:p>
            <a:r>
              <a:rPr lang="en-US" dirty="0" smtClean="0"/>
              <a:t>An </a:t>
            </a:r>
            <a:r>
              <a:rPr lang="en-US" dirty="0"/>
              <a:t>implementation has no legal standing as a</a:t>
            </a:r>
          </a:p>
          <a:p>
            <a:pPr>
              <a:buNone/>
            </a:pPr>
            <a:r>
              <a:rPr lang="en-US" dirty="0"/>
              <a:t>contract</a:t>
            </a:r>
          </a:p>
          <a:p>
            <a:r>
              <a:rPr lang="en-US" dirty="0" smtClean="0"/>
              <a:t>Non-functional </a:t>
            </a:r>
            <a:r>
              <a:rPr lang="en-US" dirty="0"/>
              <a:t>requirements cannot be</a:t>
            </a:r>
          </a:p>
          <a:p>
            <a:pPr>
              <a:buNone/>
            </a:pPr>
            <a:r>
              <a:rPr lang="en-US" dirty="0"/>
              <a:t>adequately tested in a system prototype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Throw-away prototyping</a:t>
            </a:r>
            <a:endParaRPr lang="en-US" dirty="0"/>
          </a:p>
        </p:txBody>
      </p:sp>
      <p:sp>
        <p:nvSpPr>
          <p:cNvPr id="3" name="Content Placeholder 2"/>
          <p:cNvSpPr>
            <a:spLocks noGrp="1"/>
          </p:cNvSpPr>
          <p:nvPr>
            <p:ph idx="1"/>
          </p:nvPr>
        </p:nvSpPr>
        <p:spPr/>
        <p:txBody>
          <a:bodyPr>
            <a:normAutofit lnSpcReduction="10000"/>
          </a:bodyPr>
          <a:lstStyle/>
          <a:p>
            <a:r>
              <a:rPr lang="en-US" dirty="0" smtClean="0"/>
              <a:t>With 'throw-away' prototyping a small part of the system is developed and then given to the end user to try out and evaluate. The user provides feedback which can quickly be incorporated into the development of the main system. </a:t>
            </a:r>
          </a:p>
          <a:p>
            <a:r>
              <a:rPr lang="en-US" dirty="0" smtClean="0"/>
              <a:t>The prototype is then discarded or thrown away. This is very different to the evolutionary approach.</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The objective of throw-away prototyping is to ensure that the system requirements are validated and that they are clearly understood.</a:t>
            </a:r>
          </a:p>
          <a:p>
            <a:r>
              <a:rPr lang="en-US" dirty="0" smtClean="0"/>
              <a:t>The throw-away prototype is NOT considered part of the final system. It is simply there to aid understanding and reduce the risk of poorly defined requirements. The full system is being developed alongside the prototypes and incorporates the changes needed.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advantage of this approach is the speed with which the prototype is put together. It also focuses the user on only one aspect of the system so keeping their feedback precise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descr="throwawayprototype.gif"/>
          <p:cNvPicPr>
            <a:picLocks noGrp="1" noChangeAspect="1"/>
          </p:cNvPicPr>
          <p:nvPr>
            <p:ph idx="1"/>
          </p:nvPr>
        </p:nvPicPr>
        <p:blipFill>
          <a:blip r:embed="rId2" cstate="print"/>
          <a:stretch>
            <a:fillRect/>
          </a:stretch>
        </p:blipFill>
        <p:spPr>
          <a:xfrm>
            <a:off x="1219200" y="1109129"/>
            <a:ext cx="7162800" cy="475827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Throw-Away Prototype Problems</a:t>
            </a:r>
            <a:endParaRPr lang="en-US" dirty="0"/>
          </a:p>
        </p:txBody>
      </p:sp>
      <p:sp>
        <p:nvSpPr>
          <p:cNvPr id="3" name="Content Placeholder 2"/>
          <p:cNvSpPr>
            <a:spLocks noGrp="1"/>
          </p:cNvSpPr>
          <p:nvPr>
            <p:ph idx="1"/>
          </p:nvPr>
        </p:nvSpPr>
        <p:spPr/>
        <p:txBody>
          <a:bodyPr/>
          <a:lstStyle/>
          <a:p>
            <a:r>
              <a:rPr lang="en-US" dirty="0" smtClean="0"/>
              <a:t>Sometimes the cost of prototype development represents an unacceptably large fraction of the total cost</a:t>
            </a:r>
          </a:p>
          <a:p>
            <a:r>
              <a:rPr lang="en-US" dirty="0" smtClean="0"/>
              <a:t> Customers are likely to force the developer to convert the prototype to the working system using a few fixes </a:t>
            </a:r>
          </a:p>
          <a:p>
            <a:r>
              <a:rPr lang="en-US" dirty="0" smtClean="0"/>
              <a:t>The developer may become familiar with the prototype and reluctant to discard it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prototyping techniques</a:t>
            </a:r>
          </a:p>
        </p:txBody>
      </p:sp>
      <p:sp>
        <p:nvSpPr>
          <p:cNvPr id="3" name="Content Placeholder 2"/>
          <p:cNvSpPr>
            <a:spLocks noGrp="1"/>
          </p:cNvSpPr>
          <p:nvPr>
            <p:ph idx="1"/>
          </p:nvPr>
        </p:nvSpPr>
        <p:spPr/>
        <p:txBody>
          <a:bodyPr>
            <a:normAutofit fontScale="92500"/>
          </a:bodyPr>
          <a:lstStyle/>
          <a:p>
            <a:r>
              <a:rPr lang="en-US" dirty="0"/>
              <a:t>Various techniques may be used for rapid</a:t>
            </a:r>
          </a:p>
          <a:p>
            <a:pPr>
              <a:buNone/>
            </a:pPr>
            <a:r>
              <a:rPr lang="en-US" dirty="0"/>
              <a:t>development</a:t>
            </a:r>
          </a:p>
          <a:p>
            <a:pPr marL="514350" indent="-514350">
              <a:buFont typeface="+mj-lt"/>
              <a:buAutoNum type="arabicPeriod"/>
            </a:pPr>
            <a:r>
              <a:rPr lang="en-US" dirty="0" smtClean="0"/>
              <a:t>Dynamic </a:t>
            </a:r>
            <a:r>
              <a:rPr lang="en-US" dirty="0"/>
              <a:t>high-level language development</a:t>
            </a:r>
          </a:p>
          <a:p>
            <a:pPr marL="514350" indent="-514350">
              <a:buFont typeface="+mj-lt"/>
              <a:buAutoNum type="arabicPeriod"/>
            </a:pPr>
            <a:r>
              <a:rPr lang="en-US" dirty="0" smtClean="0"/>
              <a:t>Database </a:t>
            </a:r>
            <a:r>
              <a:rPr lang="en-US" dirty="0"/>
              <a:t>programming</a:t>
            </a:r>
          </a:p>
          <a:p>
            <a:pPr marL="514350" indent="-514350">
              <a:buFont typeface="+mj-lt"/>
              <a:buAutoNum type="arabicPeriod"/>
            </a:pPr>
            <a:r>
              <a:rPr lang="en-US" dirty="0" smtClean="0"/>
              <a:t>Component </a:t>
            </a:r>
            <a:r>
              <a:rPr lang="en-US" dirty="0"/>
              <a:t>and application assembly</a:t>
            </a:r>
          </a:p>
          <a:p>
            <a:r>
              <a:rPr lang="en-US" dirty="0" smtClean="0"/>
              <a:t>These </a:t>
            </a:r>
            <a:r>
              <a:rPr lang="en-US" dirty="0"/>
              <a:t>techniques are often used together</a:t>
            </a:r>
          </a:p>
          <a:p>
            <a:r>
              <a:rPr lang="en-US" dirty="0" smtClean="0"/>
              <a:t> </a:t>
            </a:r>
            <a:r>
              <a:rPr lang="en-US" dirty="0"/>
              <a:t>Visual programming is an inherent part of most</a:t>
            </a:r>
          </a:p>
          <a:p>
            <a:pPr>
              <a:buNone/>
            </a:pPr>
            <a:r>
              <a:rPr lang="en-US" dirty="0"/>
              <a:t>prototype development systems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Prototype</a:t>
            </a:r>
            <a:endParaRPr lang="en-US" dirty="0"/>
          </a:p>
        </p:txBody>
      </p:sp>
      <p:sp>
        <p:nvSpPr>
          <p:cNvPr id="3" name="Content Placeholder 2"/>
          <p:cNvSpPr>
            <a:spLocks noGrp="1"/>
          </p:cNvSpPr>
          <p:nvPr>
            <p:ph idx="1"/>
          </p:nvPr>
        </p:nvSpPr>
        <p:spPr/>
        <p:txBody>
          <a:bodyPr>
            <a:normAutofit lnSpcReduction="10000"/>
          </a:bodyPr>
          <a:lstStyle/>
          <a:p>
            <a:r>
              <a:rPr lang="en-US" dirty="0" smtClean="0"/>
              <a:t>A prototype is an initial version of a system used to demonstrate concepts and try out design options.</a:t>
            </a:r>
          </a:p>
          <a:p>
            <a:r>
              <a:rPr lang="en-US" dirty="0" smtClean="0"/>
              <a:t>A prototype can be used in:</a:t>
            </a:r>
          </a:p>
          <a:p>
            <a:pPr lvl="1"/>
            <a:r>
              <a:rPr lang="en-US" dirty="0" smtClean="0"/>
              <a:t>The requirements engineering process to help with requirements elicitation and validation;</a:t>
            </a:r>
          </a:p>
          <a:p>
            <a:pPr lvl="1"/>
            <a:r>
              <a:rPr lang="en-US" dirty="0" smtClean="0"/>
              <a:t>In design processes to explore options and develop a UI design;</a:t>
            </a:r>
          </a:p>
          <a:p>
            <a:pPr marL="342900" lvl="1" indent="-342900">
              <a:buFont typeface="Arial" pitchFamily="34" charset="0"/>
              <a:buChar char="•"/>
            </a:pPr>
            <a:r>
              <a:rPr lang="en-US" dirty="0" smtClean="0"/>
              <a:t>In the testing process to validate requirement.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prototyping</a:t>
            </a:r>
          </a:p>
        </p:txBody>
      </p:sp>
      <p:sp>
        <p:nvSpPr>
          <p:cNvPr id="3" name="Content Placeholder 2"/>
          <p:cNvSpPr>
            <a:spLocks noGrp="1"/>
          </p:cNvSpPr>
          <p:nvPr>
            <p:ph idx="1"/>
          </p:nvPr>
        </p:nvSpPr>
        <p:spPr/>
        <p:txBody>
          <a:bodyPr>
            <a:normAutofit fontScale="85000" lnSpcReduction="20000"/>
          </a:bodyPr>
          <a:lstStyle/>
          <a:p>
            <a:r>
              <a:rPr lang="en-US" dirty="0" smtClean="0"/>
              <a:t>Prototyping </a:t>
            </a:r>
            <a:r>
              <a:rPr lang="en-US" dirty="0"/>
              <a:t>is the rapid development of a system</a:t>
            </a:r>
          </a:p>
          <a:p>
            <a:r>
              <a:rPr lang="en-US" dirty="0" smtClean="0"/>
              <a:t> </a:t>
            </a:r>
            <a:r>
              <a:rPr lang="en-US" dirty="0"/>
              <a:t>The principal use is to help customers and</a:t>
            </a:r>
          </a:p>
          <a:p>
            <a:pPr>
              <a:buNone/>
            </a:pPr>
            <a:r>
              <a:rPr lang="en-US" dirty="0"/>
              <a:t>developers understand the requirements for the</a:t>
            </a:r>
          </a:p>
          <a:p>
            <a:pPr>
              <a:buNone/>
            </a:pPr>
            <a:r>
              <a:rPr lang="en-US" dirty="0"/>
              <a:t>system</a:t>
            </a:r>
          </a:p>
          <a:p>
            <a:r>
              <a:rPr lang="en-US" dirty="0" smtClean="0"/>
              <a:t>Requirements </a:t>
            </a:r>
            <a:r>
              <a:rPr lang="en-US" dirty="0"/>
              <a:t>elicitation – Users can experiment with a</a:t>
            </a:r>
          </a:p>
          <a:p>
            <a:pPr>
              <a:buNone/>
            </a:pPr>
            <a:r>
              <a:rPr lang="en-US" dirty="0"/>
              <a:t>prototype to see how the system supports their work</a:t>
            </a:r>
          </a:p>
          <a:p>
            <a:pPr>
              <a:buNone/>
            </a:pPr>
            <a:r>
              <a:rPr lang="en-US" dirty="0"/>
              <a:t>• Requirements validation – The prototype can reveal</a:t>
            </a:r>
          </a:p>
          <a:p>
            <a:pPr>
              <a:buNone/>
            </a:pPr>
            <a:r>
              <a:rPr lang="en-US" dirty="0"/>
              <a:t>errors and omissions in the requirements</a:t>
            </a:r>
          </a:p>
          <a:p>
            <a:r>
              <a:rPr lang="en-US" dirty="0" smtClean="0"/>
              <a:t> </a:t>
            </a:r>
            <a:r>
              <a:rPr lang="en-US" dirty="0"/>
              <a:t>Prototyping can be considered as a risk reduction</a:t>
            </a:r>
          </a:p>
          <a:p>
            <a:pPr>
              <a:buNone/>
            </a:pPr>
            <a:r>
              <a:rPr lang="en-US" dirty="0"/>
              <a:t>activity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benefits</a:t>
            </a:r>
          </a:p>
        </p:txBody>
      </p:sp>
      <p:sp>
        <p:nvSpPr>
          <p:cNvPr id="3" name="Content Placeholder 2"/>
          <p:cNvSpPr>
            <a:spLocks noGrp="1"/>
          </p:cNvSpPr>
          <p:nvPr>
            <p:ph idx="1"/>
          </p:nvPr>
        </p:nvSpPr>
        <p:spPr/>
        <p:txBody>
          <a:bodyPr>
            <a:normAutofit fontScale="92500" lnSpcReduction="20000"/>
          </a:bodyPr>
          <a:lstStyle/>
          <a:p>
            <a:r>
              <a:rPr lang="en-US" dirty="0"/>
              <a:t>Misunderstandings between software users and</a:t>
            </a:r>
          </a:p>
          <a:p>
            <a:pPr>
              <a:buNone/>
            </a:pPr>
            <a:r>
              <a:rPr lang="en-US" dirty="0"/>
              <a:t>developers are exposed</a:t>
            </a:r>
          </a:p>
          <a:p>
            <a:r>
              <a:rPr lang="en-US" dirty="0" smtClean="0"/>
              <a:t> </a:t>
            </a:r>
            <a:r>
              <a:rPr lang="en-US" dirty="0"/>
              <a:t>Missing services may be detected and confusing</a:t>
            </a:r>
          </a:p>
          <a:p>
            <a:pPr>
              <a:buNone/>
            </a:pPr>
            <a:r>
              <a:rPr lang="en-US" dirty="0"/>
              <a:t>services may be identified</a:t>
            </a:r>
          </a:p>
          <a:p>
            <a:r>
              <a:rPr lang="en-US" dirty="0" smtClean="0"/>
              <a:t> </a:t>
            </a:r>
            <a:r>
              <a:rPr lang="en-US" dirty="0"/>
              <a:t>A working system is available early in the process</a:t>
            </a:r>
          </a:p>
          <a:p>
            <a:r>
              <a:rPr lang="en-US" dirty="0" smtClean="0"/>
              <a:t> </a:t>
            </a:r>
            <a:r>
              <a:rPr lang="en-US" dirty="0"/>
              <a:t>The prototype may serve as a basis for deriving a</a:t>
            </a:r>
          </a:p>
          <a:p>
            <a:pPr>
              <a:buNone/>
            </a:pPr>
            <a:r>
              <a:rPr lang="en-US" dirty="0"/>
              <a:t>system specification</a:t>
            </a:r>
          </a:p>
          <a:p>
            <a:r>
              <a:rPr lang="en-US" dirty="0" smtClean="0"/>
              <a:t>The </a:t>
            </a:r>
            <a:r>
              <a:rPr lang="en-US" dirty="0"/>
              <a:t>system can support user training and system</a:t>
            </a:r>
          </a:p>
          <a:p>
            <a:pPr>
              <a:buNone/>
            </a:pPr>
            <a:r>
              <a:rPr lang="en-US" dirty="0"/>
              <a:t>testing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Prototyping in the software process</a:t>
            </a:r>
          </a:p>
        </p:txBody>
      </p:sp>
      <p:sp>
        <p:nvSpPr>
          <p:cNvPr id="3" name="Content Placeholder 2"/>
          <p:cNvSpPr>
            <a:spLocks noGrp="1"/>
          </p:cNvSpPr>
          <p:nvPr>
            <p:ph idx="1"/>
          </p:nvPr>
        </p:nvSpPr>
        <p:spPr/>
        <p:txBody>
          <a:bodyPr>
            <a:normAutofit fontScale="85000" lnSpcReduction="10000"/>
          </a:bodyPr>
          <a:lstStyle/>
          <a:p>
            <a:r>
              <a:rPr lang="en-US" dirty="0" smtClean="0"/>
              <a:t>Evolutionary prototyping: An </a:t>
            </a:r>
            <a:r>
              <a:rPr lang="en-US" dirty="0"/>
              <a:t>initial prototype is produced and refined through </a:t>
            </a:r>
            <a:r>
              <a:rPr lang="en-US" dirty="0" smtClean="0"/>
              <a:t>a number </a:t>
            </a:r>
            <a:r>
              <a:rPr lang="en-US" dirty="0"/>
              <a:t>of stages to the final system</a:t>
            </a:r>
          </a:p>
          <a:p>
            <a:r>
              <a:rPr lang="en-US" dirty="0" smtClean="0"/>
              <a:t>Throw-away prototyping: </a:t>
            </a:r>
            <a:r>
              <a:rPr lang="en-US" dirty="0"/>
              <a:t>A prototype is produced to help </a:t>
            </a:r>
            <a:r>
              <a:rPr lang="en-US" dirty="0" smtClean="0"/>
              <a:t>discover requirements </a:t>
            </a:r>
            <a:r>
              <a:rPr lang="en-US" dirty="0"/>
              <a:t>problems and then </a:t>
            </a:r>
            <a:r>
              <a:rPr lang="en-US" dirty="0" smtClean="0"/>
              <a:t>discarded. The </a:t>
            </a:r>
            <a:r>
              <a:rPr lang="en-US" dirty="0"/>
              <a:t>system is then developed using some </a:t>
            </a:r>
            <a:r>
              <a:rPr lang="en-US" dirty="0" smtClean="0"/>
              <a:t>other development process.</a:t>
            </a:r>
          </a:p>
          <a:p>
            <a:pPr lvl="1">
              <a:lnSpc>
                <a:spcPct val="90000"/>
              </a:lnSpc>
            </a:pPr>
            <a:r>
              <a:rPr lang="en-US" dirty="0" smtClean="0"/>
              <a:t>It may be impossible to tune the system to meet non-functional requirements;</a:t>
            </a:r>
          </a:p>
          <a:p>
            <a:pPr lvl="1">
              <a:lnSpc>
                <a:spcPct val="90000"/>
              </a:lnSpc>
            </a:pPr>
            <a:r>
              <a:rPr lang="en-US" dirty="0" smtClean="0"/>
              <a:t>Prototypes are normally undocumented;</a:t>
            </a:r>
          </a:p>
          <a:p>
            <a:pPr lvl="1">
              <a:lnSpc>
                <a:spcPct val="90000"/>
              </a:lnSpc>
            </a:pPr>
            <a:r>
              <a:rPr lang="en-US" dirty="0" smtClean="0"/>
              <a:t>The prototype probably will not meet normal </a:t>
            </a:r>
            <a:r>
              <a:rPr lang="en-US" dirty="0" err="1" smtClean="0"/>
              <a:t>organisational</a:t>
            </a:r>
            <a:r>
              <a:rPr lang="en-US" dirty="0" smtClean="0"/>
              <a:t> quality standards.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prototyping</a:t>
            </a:r>
          </a:p>
        </p:txBody>
      </p:sp>
      <p:sp>
        <p:nvSpPr>
          <p:cNvPr id="3" name="Content Placeholder 2"/>
          <p:cNvSpPr>
            <a:spLocks noGrp="1"/>
          </p:cNvSpPr>
          <p:nvPr>
            <p:ph idx="1"/>
          </p:nvPr>
        </p:nvSpPr>
        <p:spPr/>
        <p:txBody>
          <a:bodyPr>
            <a:normAutofit fontScale="92500" lnSpcReduction="10000"/>
          </a:bodyPr>
          <a:lstStyle/>
          <a:p>
            <a:r>
              <a:rPr lang="en-US" dirty="0" smtClean="0"/>
              <a:t> The idea behind Evolutionary prototyping is that an initial prototype is presented to the user. They provide feedback and suggestions for improvements. </a:t>
            </a:r>
          </a:p>
          <a:p>
            <a:r>
              <a:rPr lang="en-US" dirty="0" smtClean="0"/>
              <a:t>These are </a:t>
            </a:r>
            <a:r>
              <a:rPr lang="en-US" dirty="0" err="1" smtClean="0"/>
              <a:t>actioned</a:t>
            </a:r>
            <a:r>
              <a:rPr lang="en-US" dirty="0" smtClean="0"/>
              <a:t> by the developer who then presents a more refined prototype. The user once more provides feedback. The process is repeated.</a:t>
            </a:r>
          </a:p>
          <a:p>
            <a:r>
              <a:rPr lang="en-US" dirty="0" smtClean="0"/>
              <a:t>So at each stage the prototype 'evolves' towards the final system. </a:t>
            </a:r>
          </a:p>
          <a:p>
            <a:r>
              <a:rPr lang="en-US" dirty="0" smtClean="0"/>
              <a:t>Hence the term 'evolutionary prototyping'.</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prototyping</a:t>
            </a:r>
          </a:p>
        </p:txBody>
      </p:sp>
      <p:pic>
        <p:nvPicPr>
          <p:cNvPr id="4" name="Content Placeholder 3" descr="evolprototype.gif"/>
          <p:cNvPicPr>
            <a:picLocks noGrp="1" noChangeAspect="1"/>
          </p:cNvPicPr>
          <p:nvPr>
            <p:ph idx="1"/>
          </p:nvPr>
        </p:nvPicPr>
        <p:blipFill>
          <a:blip r:embed="rId2" cstate="print"/>
          <a:stretch>
            <a:fillRect/>
          </a:stretch>
        </p:blipFill>
        <p:spPr>
          <a:xfrm>
            <a:off x="1219200" y="1828800"/>
            <a:ext cx="7467600" cy="3886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Developing the user input screen in a new customer records system.</a:t>
            </a:r>
          </a:p>
          <a:p>
            <a:r>
              <a:rPr lang="en-US" dirty="0" smtClean="0"/>
              <a:t>1. Working with the analyst, the developer quickly puts together an initial prototype . This prototype is then tried out by users who provide immediate feedback.</a:t>
            </a:r>
          </a:p>
          <a:p>
            <a:r>
              <a:rPr lang="en-US" dirty="0" smtClean="0"/>
              <a:t>The initial prototype may not even look like the final system - it may be just trying out user interactions with no interest in how it looks at this stage. The developer will lay out the appropriate raw input boxes and navigation buttons but without any graphic or </a:t>
            </a:r>
            <a:r>
              <a:rPr lang="en-US" dirty="0" err="1" smtClean="0"/>
              <a:t>colour</a:t>
            </a:r>
            <a:r>
              <a:rPr lang="en-US" dirty="0" smtClean="0"/>
              <a:t> work. </a:t>
            </a:r>
          </a:p>
          <a:p>
            <a:r>
              <a:rPr lang="en-US" dirty="0" smtClean="0"/>
              <a:t>2. Users try out the prototype and inform the analyst of any changes needed to the interactions (not commenting on graphics or how it looks).</a:t>
            </a:r>
          </a:p>
          <a:p>
            <a:r>
              <a:rPr lang="en-US" dirty="0" smtClean="0"/>
              <a:t>3. The requirement specification is updated by the analyst and the developer adjusts the interactions as needed.</a:t>
            </a:r>
          </a:p>
          <a:p>
            <a:r>
              <a:rPr lang="en-US" dirty="0" smtClean="0"/>
              <a:t>4. The user tries out the adjusted prototype. They can either accept how it is now working or they once again inform the analyst of any changes that should be made. The process repeats.</a:t>
            </a:r>
          </a:p>
          <a:p>
            <a:r>
              <a:rPr lang="en-US" dirty="0" smtClean="0"/>
              <a:t>5. The interaction aspect of the interface is eventually accepted and signed off.</a:t>
            </a:r>
          </a:p>
          <a:p>
            <a:r>
              <a:rPr lang="en-US" dirty="0" smtClean="0"/>
              <a:t>6. Now perhaps the developers begin work on the graphics and the way the input screen actually looks.</a:t>
            </a:r>
          </a:p>
          <a:p>
            <a:r>
              <a:rPr lang="en-US" dirty="0" smtClean="0"/>
              <a:t>7. A new prototype is released, now with all the graphics set up properly. The user tries out the prototype and comments on the design. Any changes needed are added to the requirements specification and the developer carries out the changes.</a:t>
            </a:r>
          </a:p>
          <a:p>
            <a:r>
              <a:rPr lang="en-US" dirty="0" smtClean="0"/>
              <a:t>8. The prototype evolves towards the finished system.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Evolutionary prototyping advantages</a:t>
            </a:r>
          </a:p>
        </p:txBody>
      </p:sp>
      <p:sp>
        <p:nvSpPr>
          <p:cNvPr id="3" name="Content Placeholder 2"/>
          <p:cNvSpPr>
            <a:spLocks noGrp="1"/>
          </p:cNvSpPr>
          <p:nvPr>
            <p:ph idx="1"/>
          </p:nvPr>
        </p:nvSpPr>
        <p:spPr/>
        <p:txBody>
          <a:bodyPr/>
          <a:lstStyle/>
          <a:p>
            <a:r>
              <a:rPr lang="en-US" dirty="0" smtClean="0"/>
              <a:t> </a:t>
            </a:r>
            <a:r>
              <a:rPr lang="en-US" dirty="0"/>
              <a:t>Accelerated delivery of the </a:t>
            </a:r>
            <a:r>
              <a:rPr lang="en-US" dirty="0" smtClean="0"/>
              <a:t>system</a:t>
            </a:r>
          </a:p>
          <a:p>
            <a:r>
              <a:rPr lang="en-US" dirty="0" smtClean="0"/>
              <a:t> User </a:t>
            </a:r>
            <a:r>
              <a:rPr lang="en-US" dirty="0"/>
              <a:t>engagement with the </a:t>
            </a:r>
            <a:r>
              <a:rPr lang="en-US" dirty="0" smtClean="0"/>
              <a:t>system</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992</Words>
  <Application>Microsoft Office PowerPoint</Application>
  <PresentationFormat>On-screen Show (4:3)</PresentationFormat>
  <Paragraphs>99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Software Prototyping</vt:lpstr>
      <vt:lpstr>Software Prototype</vt:lpstr>
      <vt:lpstr>System prototyping</vt:lpstr>
      <vt:lpstr>Prototyping benefits</vt:lpstr>
      <vt:lpstr>Prototyping in the software process</vt:lpstr>
      <vt:lpstr>Evolutionary prototyping</vt:lpstr>
      <vt:lpstr>Evolutionary prototyping</vt:lpstr>
      <vt:lpstr>An example:</vt:lpstr>
      <vt:lpstr>Evolutionary prototyping advantages</vt:lpstr>
      <vt:lpstr>Contd…</vt:lpstr>
      <vt:lpstr>Evolutionary prototyping problems</vt:lpstr>
      <vt:lpstr>Contd..,</vt:lpstr>
      <vt:lpstr>Throw-away prototyping</vt:lpstr>
      <vt:lpstr>Contd…</vt:lpstr>
      <vt:lpstr>Contd…</vt:lpstr>
      <vt:lpstr>Contd..</vt:lpstr>
      <vt:lpstr>Throw-Away Prototype Problems</vt:lpstr>
      <vt:lpstr>Rapid prototyping techniques</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Shankar</cp:lastModifiedBy>
  <cp:revision>21</cp:revision>
  <dcterms:created xsi:type="dcterms:W3CDTF">2014-09-11T01:30:52Z</dcterms:created>
  <dcterms:modified xsi:type="dcterms:W3CDTF">2014-09-11T09:44:07Z</dcterms:modified>
</cp:coreProperties>
</file>