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42"/>
  </p:notesMasterIdLst>
  <p:handoutMasterIdLst>
    <p:handoutMasterId r:id="rId43"/>
  </p:handoutMasterIdLst>
  <p:sldIdLst>
    <p:sldId id="305" r:id="rId2"/>
    <p:sldId id="257" r:id="rId3"/>
    <p:sldId id="258" r:id="rId4"/>
    <p:sldId id="256" r:id="rId5"/>
    <p:sldId id="262" r:id="rId6"/>
    <p:sldId id="263" r:id="rId7"/>
    <p:sldId id="291" r:id="rId8"/>
    <p:sldId id="265" r:id="rId9"/>
    <p:sldId id="264" r:id="rId10"/>
    <p:sldId id="289" r:id="rId11"/>
    <p:sldId id="266" r:id="rId12"/>
    <p:sldId id="267" r:id="rId13"/>
    <p:sldId id="304" r:id="rId14"/>
    <p:sldId id="269" r:id="rId15"/>
    <p:sldId id="270" r:id="rId16"/>
    <p:sldId id="285" r:id="rId17"/>
    <p:sldId id="292" r:id="rId18"/>
    <p:sldId id="286" r:id="rId19"/>
    <p:sldId id="271" r:id="rId20"/>
    <p:sldId id="272" r:id="rId21"/>
    <p:sldId id="273" r:id="rId22"/>
    <p:sldId id="274" r:id="rId23"/>
    <p:sldId id="276" r:id="rId24"/>
    <p:sldId id="301" r:id="rId25"/>
    <p:sldId id="27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9144000" cy="6858000" type="screen4x3"/>
  <p:notesSz cx="6743700" cy="9893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4C62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16"/>
        <p:guide pos="21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2175"/>
            <a:ext cx="4946650" cy="416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notes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865188"/>
            <a:ext cx="4614862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8229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8229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Software Reengineering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/>
              <a:t>Software Reengineering</a:t>
            </a:r>
            <a:r>
              <a:rPr lang="en-GB" altLang="ko-KR"/>
              <a:t> Process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989138"/>
            <a:ext cx="8340725" cy="3621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Reengineering Cost Factors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The quality of the software to be re-engineered</a:t>
            </a:r>
          </a:p>
          <a:p>
            <a:r>
              <a:rPr lang="en-GB" altLang="ko-KR"/>
              <a:t>The tool support available for re-engineering</a:t>
            </a:r>
          </a:p>
          <a:p>
            <a:r>
              <a:rPr lang="en-GB" altLang="ko-KR"/>
              <a:t>The extent of the data conversion which is required</a:t>
            </a:r>
          </a:p>
          <a:p>
            <a:r>
              <a:rPr lang="en-GB" altLang="ko-KR"/>
              <a:t>The availability of expert staff for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Reengineering Approaches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2447925"/>
            <a:ext cx="8596312" cy="312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Disadvantages of Software Reengineering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Practical limits to the extent of reengineering</a:t>
            </a:r>
          </a:p>
          <a:p>
            <a:r>
              <a:rPr lang="en-US" altLang="ko-KR"/>
              <a:t>Major architectural changes or radical reorganizing of the system data management has to be done manually</a:t>
            </a:r>
          </a:p>
          <a:p>
            <a:r>
              <a:rPr lang="en-US" altLang="ko-KR"/>
              <a:t>Reengineered system is not likely to be as maintainable as a new system developed using  modern software engineering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Source Code Translation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/>
              <a:t>Involves converting the code from one language (or language version) to another e.g. FORTRAN to C</a:t>
            </a:r>
          </a:p>
          <a:p>
            <a:r>
              <a:rPr lang="en-GB" altLang="ko-KR"/>
              <a:t>May be necessary because of:</a:t>
            </a:r>
          </a:p>
          <a:p>
            <a:pPr lvl="1"/>
            <a:r>
              <a:rPr lang="en-GB" altLang="ko-KR"/>
              <a:t>Hardware platform update</a:t>
            </a:r>
          </a:p>
          <a:p>
            <a:pPr lvl="1"/>
            <a:r>
              <a:rPr lang="en-GB" altLang="ko-KR"/>
              <a:t>Staff skill shortages</a:t>
            </a:r>
          </a:p>
          <a:p>
            <a:pPr lvl="1"/>
            <a:r>
              <a:rPr lang="en-GB" altLang="ko-KR"/>
              <a:t>Organisational policy changes</a:t>
            </a:r>
          </a:p>
          <a:p>
            <a:pPr lvl="1"/>
            <a:r>
              <a:rPr lang="en-GB" altLang="ko-KR"/>
              <a:t>Lack of software support</a:t>
            </a:r>
          </a:p>
          <a:p>
            <a:r>
              <a:rPr lang="en-GB" altLang="ko-KR"/>
              <a:t>Only realistic if an automatic translator is available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/>
              <a:t>The Program Translation Process</a:t>
            </a:r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2752725"/>
            <a:ext cx="8786812" cy="208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Reverse Engineering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ko-KR" sz="2600" dirty="0"/>
              <a:t>Analysing software with a view to understanding its design and specification</a:t>
            </a:r>
          </a:p>
          <a:p>
            <a:pPr>
              <a:lnSpc>
                <a:spcPct val="90000"/>
              </a:lnSpc>
            </a:pPr>
            <a:r>
              <a:rPr lang="en-GB" altLang="ko-KR" sz="2600" dirty="0"/>
              <a:t>May be part of a re-engineering process but may also be used to re-specify a system for re-implementation</a:t>
            </a:r>
          </a:p>
          <a:p>
            <a:pPr>
              <a:lnSpc>
                <a:spcPct val="90000"/>
              </a:lnSpc>
            </a:pPr>
            <a:r>
              <a:rPr lang="en-GB" altLang="ko-KR" sz="2600" dirty="0"/>
              <a:t>Builds a program data base and generates information from this</a:t>
            </a:r>
          </a:p>
          <a:p>
            <a:pPr>
              <a:lnSpc>
                <a:spcPct val="90000"/>
              </a:lnSpc>
            </a:pPr>
            <a:r>
              <a:rPr lang="en-GB" altLang="ko-KR" sz="2600" dirty="0"/>
              <a:t>Program understanding tools (browsers, cross-reference generators, etc.) may be used in this process</a:t>
            </a:r>
          </a:p>
          <a:p>
            <a:pPr>
              <a:lnSpc>
                <a:spcPct val="90000"/>
              </a:lnSpc>
            </a:pPr>
            <a:r>
              <a:rPr lang="en-GB" altLang="ko-KR" sz="2600" dirty="0"/>
              <a:t>To derive design information at the highest level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altLang="ko-KR"/>
              <a:t>Reverse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/>
              <a:t>Reverse engineering need not always be followed by re-engineering but is sometimes worthwhile in its own right</a:t>
            </a:r>
          </a:p>
          <a:p>
            <a:pPr lvl="1"/>
            <a:r>
              <a:rPr lang="en-GB" altLang="ko-KR"/>
              <a:t>The design and specification of a system may be reverse engineered so that they can be an input to the requirements specification process for the system</a:t>
            </a:r>
            <a:r>
              <a:rPr lang="en-GB" altLang="ko-KR">
                <a:latin typeface="Times"/>
              </a:rPr>
              <a:t>’</a:t>
            </a:r>
            <a:r>
              <a:rPr lang="en-GB" altLang="ko-KR"/>
              <a:t>s replacement</a:t>
            </a:r>
          </a:p>
          <a:p>
            <a:pPr lvl="1"/>
            <a:r>
              <a:rPr lang="en-GB" altLang="ko-KR"/>
              <a:t>The design and specification may be reverse engineered to support program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/>
              <a:t>The Reverse Engineering Process</a:t>
            </a:r>
          </a:p>
        </p:txBody>
      </p:sp>
      <p:pic>
        <p:nvPicPr>
          <p:cNvPr id="37891" name="Picture 10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2562225"/>
            <a:ext cx="9042400" cy="245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/>
              <a:t>Program Structure Improvement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Maintenance tends to corrupt the structure of a program. It becomes harder and harder to understand</a:t>
            </a:r>
          </a:p>
          <a:p>
            <a:r>
              <a:rPr lang="en-GB" altLang="ko-KR"/>
              <a:t>The program may be automatically restructured to remove unconditional branches</a:t>
            </a:r>
          </a:p>
          <a:p>
            <a:r>
              <a:rPr lang="en-GB" altLang="ko-KR"/>
              <a:t>Conditions may be simplified to make them more readable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To explain why software re-engineering is a cost-effective option for system evolution</a:t>
            </a:r>
          </a:p>
          <a:p>
            <a:r>
              <a:rPr lang="en-GB" altLang="ko-KR" sz="2600"/>
              <a:t>To describe the activities involved in the software re-engineering process </a:t>
            </a:r>
          </a:p>
          <a:p>
            <a:r>
              <a:rPr lang="en-GB" altLang="ko-KR" sz="2600"/>
              <a:t>To distinguish between software and data re-engineering and to explain the problems of data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Spaghetti Logic</a:t>
            </a:r>
          </a:p>
        </p:txBody>
      </p:sp>
      <p:graphicFrame>
        <p:nvGraphicFramePr>
          <p:cNvPr id="84992" name="Object 1024"/>
          <p:cNvGraphicFramePr>
            <a:graphicFrameLocks noChangeAspect="1"/>
          </p:cNvGraphicFramePr>
          <p:nvPr/>
        </p:nvGraphicFramePr>
        <p:xfrm>
          <a:off x="995363" y="1530350"/>
          <a:ext cx="6426200" cy="4894263"/>
        </p:xfrm>
        <a:graphic>
          <a:graphicData uri="http://schemas.openxmlformats.org/presentationml/2006/ole">
            <p:oleObj spid="_x0000_s84992" name="Document" r:id="rId3" imgW="5486400" imgH="82296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Structured Control Logic</a:t>
            </a:r>
          </a:p>
        </p:txBody>
      </p:sp>
      <p:graphicFrame>
        <p:nvGraphicFramePr>
          <p:cNvPr id="86016" name="Object 1024"/>
          <p:cNvGraphicFramePr>
            <a:graphicFrameLocks noChangeAspect="1"/>
          </p:cNvGraphicFramePr>
          <p:nvPr/>
        </p:nvGraphicFramePr>
        <p:xfrm>
          <a:off x="765175" y="1606550"/>
          <a:ext cx="7192963" cy="4852988"/>
        </p:xfrm>
        <a:graphic>
          <a:graphicData uri="http://schemas.openxmlformats.org/presentationml/2006/ole">
            <p:oleObj spid="_x0000_s86016" name="Document" r:id="rId4" imgW="5772912" imgH="3209544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Condition Simplification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79438" y="2038350"/>
            <a:ext cx="5792787" cy="2287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altLang="ko-KR">
                <a:ea typeface="굴림" pitchFamily="50" charset="-127"/>
              </a:rPr>
              <a:t>-- Complex condition</a:t>
            </a:r>
          </a:p>
          <a:p>
            <a:pPr defTabSz="917575"/>
            <a:r>
              <a:rPr lang="en-GB" altLang="ko-KR" b="1">
                <a:ea typeface="굴림" pitchFamily="50" charset="-127"/>
              </a:rPr>
              <a:t>if not</a:t>
            </a:r>
            <a:r>
              <a:rPr lang="en-GB" altLang="ko-KR">
                <a:ea typeface="굴림" pitchFamily="50" charset="-127"/>
              </a:rPr>
              <a:t> (A &gt; B </a:t>
            </a:r>
            <a:r>
              <a:rPr lang="en-GB" altLang="ko-KR" b="1">
                <a:ea typeface="굴림" pitchFamily="50" charset="-127"/>
              </a:rPr>
              <a:t>and</a:t>
            </a:r>
            <a:r>
              <a:rPr lang="en-GB" altLang="ko-KR">
                <a:ea typeface="굴림" pitchFamily="50" charset="-127"/>
              </a:rPr>
              <a:t> (C &lt; D </a:t>
            </a:r>
            <a:r>
              <a:rPr lang="en-GB" altLang="ko-KR" b="1">
                <a:ea typeface="굴림" pitchFamily="50" charset="-127"/>
              </a:rPr>
              <a:t>or not</a:t>
            </a:r>
            <a:r>
              <a:rPr lang="en-GB" altLang="ko-KR">
                <a:ea typeface="굴림" pitchFamily="50" charset="-127"/>
              </a:rPr>
              <a:t> ( E &gt; F) ) )...</a:t>
            </a:r>
          </a:p>
          <a:p>
            <a:pPr defTabSz="917575"/>
            <a:endParaRPr lang="en-GB" altLang="ko-KR">
              <a:ea typeface="굴림" pitchFamily="50" charset="-127"/>
            </a:endParaRPr>
          </a:p>
          <a:p>
            <a:pPr defTabSz="917575"/>
            <a:r>
              <a:rPr lang="en-GB" altLang="ko-KR">
                <a:ea typeface="굴림" pitchFamily="50" charset="-127"/>
              </a:rPr>
              <a:t>-- Simplified condition</a:t>
            </a:r>
          </a:p>
          <a:p>
            <a:pPr defTabSz="917575"/>
            <a:r>
              <a:rPr lang="en-GB" altLang="ko-KR" b="1">
                <a:ea typeface="굴림" pitchFamily="50" charset="-127"/>
              </a:rPr>
              <a:t>if</a:t>
            </a:r>
            <a:r>
              <a:rPr lang="en-GB" altLang="ko-KR">
                <a:ea typeface="굴림" pitchFamily="50" charset="-127"/>
              </a:rPr>
              <a:t> (A &lt;= B </a:t>
            </a:r>
            <a:r>
              <a:rPr lang="en-GB" altLang="ko-KR" b="1">
                <a:ea typeface="굴림" pitchFamily="50" charset="-127"/>
              </a:rPr>
              <a:t>and</a:t>
            </a:r>
            <a:r>
              <a:rPr lang="en-GB" altLang="ko-KR">
                <a:ea typeface="굴림" pitchFamily="50" charset="-127"/>
              </a:rPr>
              <a:t> (C&gt;= D </a:t>
            </a:r>
            <a:r>
              <a:rPr lang="en-GB" altLang="ko-KR" b="1">
                <a:ea typeface="굴림" pitchFamily="50" charset="-127"/>
              </a:rPr>
              <a:t>or</a:t>
            </a:r>
            <a:r>
              <a:rPr lang="en-GB" altLang="ko-KR">
                <a:ea typeface="굴림" pitchFamily="50" charset="-127"/>
              </a:rPr>
              <a:t> E &gt; F)...</a:t>
            </a:r>
          </a:p>
          <a:p>
            <a:pPr defTabSz="917575"/>
            <a:endParaRPr lang="ko-KR" altLang="en-GB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/>
              <a:t>Automatic Program Restructuring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38" y="2397125"/>
            <a:ext cx="8667750" cy="302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altLang="ko-KR"/>
              <a:t>Restructuring Benefits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848600" cy="4343400"/>
          </a:xfrm>
        </p:spPr>
        <p:txBody>
          <a:bodyPr/>
          <a:lstStyle/>
          <a:p>
            <a:r>
              <a:rPr lang="en-US" altLang="ko-KR" sz="2400"/>
              <a:t>Improved program and documentation quality</a:t>
            </a:r>
          </a:p>
          <a:p>
            <a:r>
              <a:rPr lang="en-US" altLang="ko-KR" sz="2400"/>
              <a:t>Makes programs easier to learn</a:t>
            </a:r>
          </a:p>
          <a:p>
            <a:pPr lvl="1"/>
            <a:r>
              <a:rPr lang="en-US" altLang="ko-KR" sz="2000"/>
              <a:t>improves productivity</a:t>
            </a:r>
          </a:p>
          <a:p>
            <a:pPr lvl="1"/>
            <a:r>
              <a:rPr lang="en-US" altLang="ko-KR" sz="2000"/>
              <a:t>reduces developer frustration</a:t>
            </a:r>
          </a:p>
          <a:p>
            <a:r>
              <a:rPr lang="en-US" altLang="ko-KR" sz="2400"/>
              <a:t>Reduces effort required to maintain software</a:t>
            </a:r>
          </a:p>
          <a:p>
            <a:r>
              <a:rPr lang="en-US" altLang="ko-KR" sz="2400"/>
              <a:t>Software is easier to test and 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Restructuring Problems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Problems with re-structuring are:</a:t>
            </a:r>
          </a:p>
          <a:p>
            <a:pPr lvl="1"/>
            <a:r>
              <a:rPr lang="en-GB" altLang="ko-KR" sz="2600"/>
              <a:t>Loss of comments</a:t>
            </a:r>
          </a:p>
          <a:p>
            <a:pPr lvl="1"/>
            <a:r>
              <a:rPr lang="en-GB" altLang="ko-KR" sz="2600"/>
              <a:t>Loss of documentation</a:t>
            </a:r>
          </a:p>
          <a:p>
            <a:pPr lvl="1"/>
            <a:r>
              <a:rPr lang="en-GB" altLang="ko-KR" sz="2600"/>
              <a:t>Heavy computational demands</a:t>
            </a:r>
          </a:p>
          <a:p>
            <a:r>
              <a:rPr lang="en-GB" altLang="ko-KR" sz="2600"/>
              <a:t>Restructuring doesn</a:t>
            </a:r>
            <a:r>
              <a:rPr lang="en-GB" altLang="ko-KR" sz="2600">
                <a:latin typeface="Times"/>
              </a:rPr>
              <a:t>’</a:t>
            </a:r>
            <a:r>
              <a:rPr lang="en-GB" altLang="ko-KR" sz="2600"/>
              <a:t>t help with poor modularisation where related components are dispersed throughout the code</a:t>
            </a:r>
          </a:p>
          <a:p>
            <a:r>
              <a:rPr lang="en-GB" altLang="ko-KR" sz="2600"/>
              <a:t>The understandability of data-driven programs may not be improved by re-structuring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602038"/>
            <a:ext cx="3657600" cy="2667000"/>
          </a:xfrm>
          <a:prstGeom prst="rect">
            <a:avLst/>
          </a:prstGeom>
          <a:noFill/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Program modularisation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 sz="2600"/>
              <a:t>The process of re-organising a program so that related program parts are collected together in a single module</a:t>
            </a:r>
          </a:p>
          <a:p>
            <a:r>
              <a:rPr lang="en-GB" altLang="ko-KR" sz="2600"/>
              <a:t>Usually a manual process that is carried out by program inspection and </a:t>
            </a:r>
            <a:r>
              <a:rPr lang="en-US" altLang="ko-KR" sz="2600"/>
              <a:t>the code edit</a:t>
            </a:r>
            <a:endParaRPr lang="ko-KR" altLang="en-U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Module types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GB" altLang="ko-KR"/>
              <a:t>Several different types of modules after the program modularisation process</a:t>
            </a:r>
          </a:p>
          <a:p>
            <a:pPr lvl="1"/>
            <a:r>
              <a:rPr lang="en-GB" altLang="ko-KR"/>
              <a:t>Data abstractions</a:t>
            </a:r>
          </a:p>
          <a:p>
            <a:pPr lvl="2"/>
            <a:r>
              <a:rPr lang="en-GB" altLang="ko-KR"/>
              <a:t>Abstract data types where data structures and associated operations are grouped</a:t>
            </a:r>
          </a:p>
          <a:p>
            <a:pPr lvl="1"/>
            <a:r>
              <a:rPr lang="en-GB" altLang="ko-KR"/>
              <a:t>Hardware modules</a:t>
            </a:r>
          </a:p>
          <a:p>
            <a:pPr lvl="2"/>
            <a:r>
              <a:rPr lang="en-GB" altLang="ko-KR"/>
              <a:t>All functions required to interface with a hardware unit</a:t>
            </a:r>
          </a:p>
          <a:p>
            <a:pPr lvl="1"/>
            <a:r>
              <a:rPr lang="en-GB" altLang="ko-KR"/>
              <a:t>Functional modules</a:t>
            </a:r>
          </a:p>
          <a:p>
            <a:pPr lvl="2"/>
            <a:r>
              <a:rPr lang="en-GB" altLang="ko-KR"/>
              <a:t>Modules containing functions that carry out related tasks</a:t>
            </a:r>
          </a:p>
          <a:p>
            <a:pPr lvl="1"/>
            <a:r>
              <a:rPr lang="en-GB" altLang="ko-KR"/>
              <a:t>Process support modules</a:t>
            </a:r>
          </a:p>
          <a:p>
            <a:pPr lvl="2"/>
            <a:r>
              <a:rPr lang="en-GB" altLang="ko-KR"/>
              <a:t>Modules where all of the functions and the specific data items required to support a business process are grouped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Recovering data abstractions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/>
              <a:t>Many legacy systems use shared tables and common data area</a:t>
            </a:r>
          </a:p>
          <a:p>
            <a:pPr lvl="1"/>
            <a:r>
              <a:rPr lang="en-GB" altLang="ko-KR"/>
              <a:t>To save memory space</a:t>
            </a:r>
          </a:p>
          <a:p>
            <a:pPr lvl="1"/>
            <a:r>
              <a:rPr lang="en-GB" altLang="ko-KR"/>
              <a:t>Causes problems because changes have a wide impact across all uses of the data</a:t>
            </a:r>
          </a:p>
          <a:p>
            <a:endParaRPr lang="en-GB" altLang="ko-KR"/>
          </a:p>
          <a:p>
            <a:r>
              <a:rPr lang="en-GB" altLang="ko-KR"/>
              <a:t>Focus on the identification of data abstraction</a:t>
            </a:r>
          </a:p>
          <a:p>
            <a:pPr lvl="1"/>
            <a:r>
              <a:rPr lang="en-GB" altLang="ko-KR"/>
              <a:t>Data abstraction</a:t>
            </a:r>
          </a:p>
          <a:p>
            <a:pPr lvl="2"/>
            <a:r>
              <a:rPr lang="en-GB" altLang="ko-KR"/>
              <a:t>Hide the data representation </a:t>
            </a:r>
          </a:p>
          <a:p>
            <a:pPr lvl="2"/>
            <a:r>
              <a:rPr lang="en-GB" altLang="ko-KR"/>
              <a:t>Provide constructor and access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Data abstraction recovery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ko-KR"/>
              <a:t>Shared global data may be converted to objects or ADTs</a:t>
            </a:r>
          </a:p>
          <a:p>
            <a:pPr lvl="1"/>
            <a:r>
              <a:rPr lang="en-GB" altLang="ko-KR"/>
              <a:t>Analyse common data areas to identify logical abstractions</a:t>
            </a:r>
          </a:p>
          <a:p>
            <a:pPr lvl="1"/>
            <a:r>
              <a:rPr lang="en-GB" altLang="ko-KR"/>
              <a:t>Create an abstract data type or object class for each of these abstractions</a:t>
            </a:r>
          </a:p>
          <a:p>
            <a:pPr lvl="1"/>
            <a:r>
              <a:rPr lang="en-GB" altLang="ko-KR"/>
              <a:t>Provide functions to access and update each field of the data abstraction</a:t>
            </a:r>
          </a:p>
          <a:p>
            <a:pPr lvl="1"/>
            <a:r>
              <a:rPr lang="en-GB" altLang="ko-KR"/>
              <a:t>Use a program browser to find calls to these data abstractions and replace these with the new defined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Topics Covered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dirty="0"/>
              <a:t>Source code translation</a:t>
            </a:r>
          </a:p>
          <a:p>
            <a:r>
              <a:rPr lang="en-GB" altLang="ko-KR" dirty="0"/>
              <a:t>Reverse engineering</a:t>
            </a:r>
          </a:p>
          <a:p>
            <a:r>
              <a:rPr lang="en-GB" altLang="ko-KR" dirty="0"/>
              <a:t>Program structure improvement</a:t>
            </a:r>
          </a:p>
          <a:p>
            <a:r>
              <a:rPr lang="en-GB" altLang="ko-KR" dirty="0"/>
              <a:t>Program modularisation</a:t>
            </a:r>
          </a:p>
          <a:p>
            <a:r>
              <a:rPr lang="en-GB" altLang="ko-KR" dirty="0"/>
              <a:t>Data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re-engineering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/>
              <a:t>Analysing and reorganising the data structures (and sometimes the data values) in a system to make it more understandable</a:t>
            </a:r>
          </a:p>
          <a:p>
            <a:r>
              <a:rPr lang="en-GB" altLang="ko-KR"/>
              <a:t>Clean up the data problems and inconsistencies, database migration</a:t>
            </a:r>
          </a:p>
          <a:p>
            <a:r>
              <a:rPr lang="en-US" altLang="ja-JP"/>
              <a:t>Unifying multiple, inconsistent representations</a:t>
            </a:r>
          </a:p>
          <a:p>
            <a:r>
              <a:rPr lang="en-US" altLang="ja-JP"/>
              <a:t>Restructure internal or external data</a:t>
            </a:r>
          </a:p>
          <a:p>
            <a:pPr lvl="1"/>
            <a:r>
              <a:rPr lang="en-US" altLang="ja-JP"/>
              <a:t>Example: Migration from RDBMS to OODBMS</a:t>
            </a:r>
            <a:endParaRPr lang="en-GB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migration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229600" cy="457200"/>
          </a:xfrm>
        </p:spPr>
        <p:txBody>
          <a:bodyPr/>
          <a:lstStyle/>
          <a:p>
            <a:r>
              <a:rPr lang="en-GB" altLang="ja-JP" sz="2400"/>
              <a:t>Example of a legacy Application System</a:t>
            </a:r>
            <a:endParaRPr lang="ko-KR" altLang="en-US" sz="2400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057400"/>
            <a:ext cx="7620000" cy="34893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Data migration</a:t>
            </a:r>
            <a:endParaRPr lang="ko-KR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229600" cy="838200"/>
          </a:xfrm>
        </p:spPr>
        <p:txBody>
          <a:bodyPr/>
          <a:lstStyle/>
          <a:p>
            <a:r>
              <a:rPr lang="en-GB" altLang="ja-JP" sz="2400"/>
              <a:t>After Re-engineering </a:t>
            </a:r>
            <a:r>
              <a:rPr lang="en-GB" altLang="ja-JP" sz="2400">
                <a:latin typeface="Arial"/>
              </a:rPr>
              <a:t>…</a:t>
            </a:r>
            <a:r>
              <a:rPr lang="en-GB" altLang="ko-KR" sz="2400"/>
              <a:t> </a:t>
            </a:r>
            <a:r>
              <a:rPr lang="en-GB" altLang="ja-JP" sz="2400"/>
              <a:t>Database-centred System</a:t>
            </a:r>
            <a:endParaRPr lang="en-US" altLang="ja-JP" sz="2400"/>
          </a:p>
        </p:txBody>
      </p:sp>
      <p:pic>
        <p:nvPicPr>
          <p:cNvPr id="747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330450"/>
            <a:ext cx="7772400" cy="3352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Data re-engineering</a:t>
            </a:r>
            <a:endParaRPr lang="en-US" altLang="ja-JP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/>
              <a:t>Why have to modify the data as well as the programs in a legacy system?</a:t>
            </a:r>
          </a:p>
          <a:p>
            <a:pPr lvl="1"/>
            <a:r>
              <a:rPr lang="en-GB" altLang="ko-KR"/>
              <a:t>Data degradation</a:t>
            </a:r>
          </a:p>
          <a:p>
            <a:pPr lvl="2"/>
            <a:r>
              <a:rPr lang="en-GB" altLang="ko-KR"/>
              <a:t>Data quality problem</a:t>
            </a:r>
          </a:p>
          <a:p>
            <a:pPr lvl="1"/>
            <a:r>
              <a:rPr lang="en-GB" altLang="ko-KR"/>
              <a:t>Inherent limits that are built into the program</a:t>
            </a:r>
          </a:p>
          <a:p>
            <a:pPr lvl="2"/>
            <a:r>
              <a:rPr lang="en-GB" altLang="ko-KR"/>
              <a:t>Invalid built-in constraints</a:t>
            </a:r>
          </a:p>
          <a:p>
            <a:pPr lvl="1"/>
            <a:r>
              <a:rPr lang="en-GB" altLang="ko-KR"/>
              <a:t>Architectural evolution</a:t>
            </a:r>
          </a:p>
          <a:p>
            <a:pPr lvl="2"/>
            <a:r>
              <a:rPr lang="en-US" altLang="ja-JP"/>
              <a:t>Evolution into its appropriate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112125" cy="1108075"/>
          </a:xfrm>
          <a:noFill/>
        </p:spPr>
        <p:txBody>
          <a:bodyPr/>
          <a:lstStyle/>
          <a:p>
            <a:r>
              <a:rPr lang="en-GB" altLang="ko-KR"/>
              <a:t>Approaches to data re-engineering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 cleanup</a:t>
            </a:r>
          </a:p>
          <a:p>
            <a:pPr lvl="1"/>
            <a:r>
              <a:rPr lang="en-US" altLang="ko-KR"/>
              <a:t>The data records and values are analyzed to improve their quality</a:t>
            </a:r>
          </a:p>
          <a:p>
            <a:pPr lvl="1"/>
            <a:r>
              <a:rPr lang="en-US" altLang="ko-KR"/>
              <a:t>Not require any associated program changes</a:t>
            </a:r>
          </a:p>
          <a:p>
            <a:r>
              <a:rPr lang="en-US" altLang="ko-KR"/>
              <a:t>Data extension</a:t>
            </a:r>
          </a:p>
          <a:p>
            <a:pPr lvl="1"/>
            <a:r>
              <a:rPr lang="en-US" altLang="ko-KR"/>
              <a:t>Data re-engineering to remove limits on the data processing</a:t>
            </a:r>
          </a:p>
          <a:p>
            <a:pPr lvl="1"/>
            <a:r>
              <a:rPr lang="en-US" altLang="ko-KR"/>
              <a:t>Modify the limits on the data structures and the tables</a:t>
            </a:r>
          </a:p>
          <a:p>
            <a:r>
              <a:rPr lang="en-US" altLang="ko-KR"/>
              <a:t>Data migration</a:t>
            </a:r>
          </a:p>
          <a:p>
            <a:pPr lvl="1"/>
            <a:r>
              <a:rPr lang="en-US" altLang="ko-KR"/>
              <a:t>Moved into the control of a modern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problems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sz="2400"/>
              <a:t>The problems with data which can arise in legacy systems</a:t>
            </a:r>
          </a:p>
          <a:p>
            <a:pPr lvl="1"/>
            <a:r>
              <a:rPr lang="en-GB" altLang="ko-KR" sz="2000"/>
              <a:t>Data naming problems</a:t>
            </a:r>
          </a:p>
          <a:p>
            <a:pPr lvl="2"/>
            <a:r>
              <a:rPr lang="en-GB" altLang="ko-KR" sz="1800"/>
              <a:t>Names may be hard to understand. The same data may have different names in different programs</a:t>
            </a:r>
          </a:p>
          <a:p>
            <a:pPr lvl="1"/>
            <a:r>
              <a:rPr lang="en-GB" altLang="ko-KR" sz="2000"/>
              <a:t>Field length problems</a:t>
            </a:r>
          </a:p>
          <a:p>
            <a:pPr lvl="2"/>
            <a:r>
              <a:rPr lang="en-GB" altLang="ko-KR" sz="1800"/>
              <a:t>The same item may be assigned different lengths in different programs</a:t>
            </a:r>
          </a:p>
          <a:p>
            <a:pPr lvl="2"/>
            <a:r>
              <a:rPr lang="en-GB" altLang="ko-KR" sz="1800"/>
              <a:t>Field length may be short to represent current data</a:t>
            </a:r>
          </a:p>
          <a:p>
            <a:pPr lvl="1"/>
            <a:r>
              <a:rPr lang="en-GB" altLang="ko-KR" sz="2000"/>
              <a:t>Record organisation problems</a:t>
            </a:r>
          </a:p>
          <a:p>
            <a:pPr lvl="2"/>
            <a:r>
              <a:rPr lang="en-GB" altLang="ko-KR" sz="1800"/>
              <a:t>Records representing the same entity may be organised differently in different programs</a:t>
            </a:r>
          </a:p>
          <a:p>
            <a:pPr lvl="1"/>
            <a:r>
              <a:rPr lang="en-GB" altLang="ko-KR" sz="2000"/>
              <a:t>Hard-coded literals</a:t>
            </a:r>
          </a:p>
          <a:p>
            <a:pPr lvl="1"/>
            <a:r>
              <a:rPr lang="en-GB" altLang="ko-KR" sz="2000"/>
              <a:t>No data dictionary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value inconsistencies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Inconsistent default values</a:t>
            </a:r>
          </a:p>
          <a:p>
            <a:r>
              <a:rPr lang="en-US" altLang="ko-KR"/>
              <a:t>Inconsistent units</a:t>
            </a:r>
          </a:p>
          <a:p>
            <a:r>
              <a:rPr lang="en-US" altLang="ko-KR"/>
              <a:t>Inconsistent validation rules</a:t>
            </a:r>
          </a:p>
          <a:p>
            <a:r>
              <a:rPr lang="en-US" altLang="ko-KR"/>
              <a:t>Inconsistent representation semantics</a:t>
            </a:r>
          </a:p>
          <a:p>
            <a:r>
              <a:rPr lang="en-US" altLang="ko-KR"/>
              <a:t>Inconsistent handling of negative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conversion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Data re-engineering may involve changing the data structure organisation without changing the data values</a:t>
            </a:r>
          </a:p>
          <a:p>
            <a:r>
              <a:rPr lang="en-GB" altLang="ko-KR"/>
              <a:t>Data value conversion is very expensive. Special-purpose programs have to be written to carry out the conversion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The data re-engineering process</a:t>
            </a:r>
          </a:p>
        </p:txBody>
      </p:sp>
      <p:pic>
        <p:nvPicPr>
          <p:cNvPr id="8089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8" y="1530350"/>
            <a:ext cx="8683625" cy="488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Key points (1/2)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 dirty="0"/>
              <a:t>The objective of re-engineering is to improve the system structure to make it easier to understand and maintain</a:t>
            </a:r>
          </a:p>
          <a:p>
            <a:r>
              <a:rPr lang="en-GB" altLang="ko-KR" dirty="0"/>
              <a:t>The re-engineering process involves source code translation, reverse engineering, program structure improvement, program modularisation and data re-engineering</a:t>
            </a:r>
          </a:p>
          <a:p>
            <a:r>
              <a:rPr lang="en-GB" altLang="ko-KR" dirty="0"/>
              <a:t>Source code translation is the automatic conversion of </a:t>
            </a:r>
            <a:r>
              <a:rPr lang="en-GB" altLang="ko-KR" dirty="0" err="1"/>
              <a:t>of</a:t>
            </a:r>
            <a:r>
              <a:rPr lang="en-GB" altLang="ko-KR" dirty="0"/>
              <a:t> program in one language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Software re-engineering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05000"/>
            <a:ext cx="7804150" cy="4130675"/>
          </a:xfrm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Reorganising and modifying existing software system (</a:t>
            </a:r>
            <a:r>
              <a:rPr lang="en-US" altLang="ko-KR" sz="2600"/>
              <a:t>legacy system)</a:t>
            </a:r>
            <a:r>
              <a:rPr lang="ko-KR" altLang="en-GB" sz="2600"/>
              <a:t> </a:t>
            </a:r>
            <a:r>
              <a:rPr lang="en-GB" altLang="ko-KR" sz="2600"/>
              <a:t>to make them more 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Key points (2/2)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/>
              <a:t>Reverse engineering is the process of deriving the system design and specification from its source code</a:t>
            </a:r>
          </a:p>
          <a:p>
            <a:r>
              <a:rPr lang="en-GB" altLang="ko-KR"/>
              <a:t>Program structure improvement replaces unstructured control constructs with while loops and simple conditionals</a:t>
            </a:r>
          </a:p>
          <a:p>
            <a:r>
              <a:rPr lang="en-GB" altLang="ko-KR"/>
              <a:t>Program modularisation involves reorganisation to group related items</a:t>
            </a:r>
          </a:p>
          <a:p>
            <a:r>
              <a:rPr lang="en-GB" altLang="ko-KR"/>
              <a:t>Data re-engineering may be necessary because of inconsistent data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System Reengineering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Re-structuring or re-writing part or all of a </a:t>
            </a:r>
            <a:br>
              <a:rPr lang="en-GB" altLang="ko-KR" sz="2600"/>
            </a:br>
            <a:r>
              <a:rPr lang="en-GB" altLang="ko-KR" sz="2600"/>
              <a:t>legacy system without changing its </a:t>
            </a:r>
            <a:br>
              <a:rPr lang="en-GB" altLang="ko-KR" sz="2600"/>
            </a:br>
            <a:r>
              <a:rPr lang="en-GB" altLang="ko-KR" sz="2600"/>
              <a:t>functionality</a:t>
            </a:r>
          </a:p>
          <a:p>
            <a:r>
              <a:rPr lang="en-GB" altLang="ko-KR" sz="2600"/>
              <a:t>Applicable where some but not all sub-systems </a:t>
            </a:r>
            <a:br>
              <a:rPr lang="en-GB" altLang="ko-KR" sz="2600"/>
            </a:br>
            <a:r>
              <a:rPr lang="en-GB" altLang="ko-KR" sz="2600"/>
              <a:t>of a larger system require frequent </a:t>
            </a:r>
            <a:br>
              <a:rPr lang="en-GB" altLang="ko-KR" sz="2600"/>
            </a:br>
            <a:r>
              <a:rPr lang="en-GB" altLang="ko-KR" sz="2600"/>
              <a:t>maintenance</a:t>
            </a:r>
          </a:p>
          <a:p>
            <a:r>
              <a:rPr lang="en-GB" altLang="ko-KR" sz="2600"/>
              <a:t>Re-engineering involves adding effort to make </a:t>
            </a:r>
            <a:br>
              <a:rPr lang="en-GB" altLang="ko-KR" sz="2600"/>
            </a:br>
            <a:r>
              <a:rPr lang="en-GB" altLang="ko-KR" sz="2600"/>
              <a:t>them easier to maintain. The system may be re-structured and re-documented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When to Reengineer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When system changes are mostly confined to </a:t>
            </a:r>
            <a:br>
              <a:rPr lang="en-GB" altLang="ko-KR"/>
            </a:br>
            <a:r>
              <a:rPr lang="en-GB" altLang="ko-KR"/>
              <a:t>part of the system then re-engineer that part</a:t>
            </a:r>
          </a:p>
          <a:p>
            <a:r>
              <a:rPr lang="en-GB" altLang="ko-KR"/>
              <a:t>When hardware or software support becomes </a:t>
            </a:r>
            <a:br>
              <a:rPr lang="en-GB" altLang="ko-KR"/>
            </a:br>
            <a:r>
              <a:rPr lang="en-GB" altLang="ko-KR"/>
              <a:t>obsolete</a:t>
            </a:r>
          </a:p>
          <a:p>
            <a:r>
              <a:rPr lang="en-GB" altLang="ko-KR"/>
              <a:t>When tools to support re-structuring are </a:t>
            </a:r>
            <a:br>
              <a:rPr lang="en-GB" altLang="ko-KR"/>
            </a:br>
            <a:r>
              <a:rPr lang="en-GB" altLang="ko-KR"/>
              <a:t>available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altLang="ko-KR"/>
              <a:t>Reengineering Advantages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/>
              <a:t>Reduced risk</a:t>
            </a:r>
          </a:p>
          <a:p>
            <a:pPr lvl="1"/>
            <a:r>
              <a:rPr lang="en-GB" altLang="ko-KR"/>
              <a:t>There is a high risk in new software development. There may be development problems, staffing problems and specification problems</a:t>
            </a:r>
          </a:p>
          <a:p>
            <a:r>
              <a:rPr lang="en-GB" altLang="ko-KR"/>
              <a:t>Reduced cost</a:t>
            </a:r>
          </a:p>
          <a:p>
            <a:pPr lvl="1"/>
            <a:r>
              <a:rPr lang="en-GB" altLang="ko-KR"/>
              <a:t>The cost of re-engineering is often significantly less than the costs of developing new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/>
              <a:t>Business Process Reengineering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/>
              <a:t>Concerned with re-designing business processes to make them more responsive and more efficient</a:t>
            </a:r>
          </a:p>
          <a:p>
            <a:r>
              <a:rPr lang="en-GB" altLang="ko-KR"/>
              <a:t>Often reliant on the introduction of new computer systems to support the revised processes</a:t>
            </a:r>
          </a:p>
          <a:p>
            <a:r>
              <a:rPr lang="en-GB" altLang="ko-KR"/>
              <a:t>May force software re-engineering as the legacy systems are designed to support existing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>
            <a:normAutofit/>
          </a:bodyPr>
          <a:lstStyle/>
          <a:p>
            <a:r>
              <a:rPr lang="en-GB" altLang="ko-KR" sz="3200"/>
              <a:t>Forward Engineering and Reengineering</a:t>
            </a:r>
            <a:endParaRPr lang="en-GB" altLang="ko-KR" sz="4000"/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2524125"/>
            <a:ext cx="8883650" cy="289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Pages>33</Pages>
  <Words>1227</Words>
  <Application>Microsoft Office PowerPoint</Application>
  <PresentationFormat>On-screen Show (4:3)</PresentationFormat>
  <Paragraphs>174</Paragraphs>
  <Slides>40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Equity</vt:lpstr>
      <vt:lpstr>Document</vt:lpstr>
      <vt:lpstr>Software Reengineering</vt:lpstr>
      <vt:lpstr>Objectives</vt:lpstr>
      <vt:lpstr>Topics Covered</vt:lpstr>
      <vt:lpstr>Software re-engineering</vt:lpstr>
      <vt:lpstr>System Reengineering</vt:lpstr>
      <vt:lpstr>When to Reengineer</vt:lpstr>
      <vt:lpstr>Reengineering Advantages</vt:lpstr>
      <vt:lpstr>Business Process Reengineering</vt:lpstr>
      <vt:lpstr>Forward Engineering and Reengineering</vt:lpstr>
      <vt:lpstr>Software Reengineering Process</vt:lpstr>
      <vt:lpstr>Reengineering Cost Factors</vt:lpstr>
      <vt:lpstr>Reengineering Approaches</vt:lpstr>
      <vt:lpstr>Disadvantages of Software Reengineering</vt:lpstr>
      <vt:lpstr>Source Code Translation</vt:lpstr>
      <vt:lpstr>The Program Translation Process</vt:lpstr>
      <vt:lpstr>Reverse Engineering</vt:lpstr>
      <vt:lpstr>Reverse Engineering</vt:lpstr>
      <vt:lpstr>The Reverse Engineering Process</vt:lpstr>
      <vt:lpstr>Program Structure Improvement</vt:lpstr>
      <vt:lpstr>Spaghetti Logic</vt:lpstr>
      <vt:lpstr>Structured Control Logic</vt:lpstr>
      <vt:lpstr>Condition Simplification</vt:lpstr>
      <vt:lpstr>Automatic Program Restructuring</vt:lpstr>
      <vt:lpstr>Restructuring Benefits</vt:lpstr>
      <vt:lpstr>Restructuring Problems</vt:lpstr>
      <vt:lpstr>Program modularisation</vt:lpstr>
      <vt:lpstr>Module types</vt:lpstr>
      <vt:lpstr>Recovering data abstractions</vt:lpstr>
      <vt:lpstr>Data abstraction recovery</vt:lpstr>
      <vt:lpstr>Data re-engineering</vt:lpstr>
      <vt:lpstr>Data migration</vt:lpstr>
      <vt:lpstr>Data migration</vt:lpstr>
      <vt:lpstr>Data re-engineering</vt:lpstr>
      <vt:lpstr>Approaches to data re-engineering</vt:lpstr>
      <vt:lpstr>Data problems</vt:lpstr>
      <vt:lpstr>Data value inconsistencies</vt:lpstr>
      <vt:lpstr>Data conversion</vt:lpstr>
      <vt:lpstr>The data re-engineering process</vt:lpstr>
      <vt:lpstr>Key points (1/2)</vt:lpstr>
      <vt:lpstr>Key points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re-engineering</dc:title>
  <dc:creator>NTA</dc:creator>
  <cp:lastModifiedBy>Administrator</cp:lastModifiedBy>
  <cp:revision>31</cp:revision>
  <cp:lastPrinted>2000-08-20T21:04:31Z</cp:lastPrinted>
  <dcterms:created xsi:type="dcterms:W3CDTF">1995-12-18T09:43:49Z</dcterms:created>
  <dcterms:modified xsi:type="dcterms:W3CDTF">2014-12-05T08:53:40Z</dcterms:modified>
</cp:coreProperties>
</file>