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53"/>
  </p:notesMasterIdLst>
  <p:handoutMasterIdLst>
    <p:handoutMasterId r:id="rId54"/>
  </p:handoutMasterIdLst>
  <p:sldIdLst>
    <p:sldId id="326" r:id="rId2"/>
    <p:sldId id="256" r:id="rId3"/>
    <p:sldId id="291" r:id="rId4"/>
    <p:sldId id="292" r:id="rId5"/>
    <p:sldId id="302" r:id="rId6"/>
    <p:sldId id="308" r:id="rId7"/>
    <p:sldId id="266" r:id="rId8"/>
    <p:sldId id="259" r:id="rId9"/>
    <p:sldId id="262" r:id="rId10"/>
    <p:sldId id="263" r:id="rId11"/>
    <p:sldId id="261" r:id="rId12"/>
    <p:sldId id="293" r:id="rId13"/>
    <p:sldId id="294" r:id="rId14"/>
    <p:sldId id="295" r:id="rId15"/>
    <p:sldId id="267" r:id="rId16"/>
    <p:sldId id="298" r:id="rId17"/>
    <p:sldId id="312" r:id="rId18"/>
    <p:sldId id="309" r:id="rId19"/>
    <p:sldId id="310" r:id="rId20"/>
    <p:sldId id="311" r:id="rId21"/>
    <p:sldId id="288" r:id="rId22"/>
    <p:sldId id="304" r:id="rId23"/>
    <p:sldId id="275" r:id="rId24"/>
    <p:sldId id="276" r:id="rId25"/>
    <p:sldId id="290" r:id="rId26"/>
    <p:sldId id="278" r:id="rId27"/>
    <p:sldId id="279" r:id="rId28"/>
    <p:sldId id="280" r:id="rId29"/>
    <p:sldId id="282" r:id="rId30"/>
    <p:sldId id="283" r:id="rId31"/>
    <p:sldId id="284" r:id="rId32"/>
    <p:sldId id="285" r:id="rId33"/>
    <p:sldId id="286" r:id="rId34"/>
    <p:sldId id="287" r:id="rId35"/>
    <p:sldId id="277" r:id="rId36"/>
    <p:sldId id="296" r:id="rId37"/>
    <p:sldId id="297" r:id="rId38"/>
    <p:sldId id="289"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Lst>
  <p:sldSz cx="9144000" cy="6858000" type="screen4x3"/>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FF00"/>
    <a:srgbClr val="FF00FF"/>
    <a:srgbClr val="00FFFF"/>
    <a:srgbClr val="0000FF"/>
    <a:srgbClr val="00FF00"/>
    <a:srgbClr val="FF0000"/>
    <a:srgbClr val="FFFFFF"/>
    <a:srgbClr val="DCAB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787"/>
    <p:restoredTop sz="90929"/>
  </p:normalViewPr>
  <p:slideViewPr>
    <p:cSldViewPr>
      <p:cViewPr varScale="1">
        <p:scale>
          <a:sx n="66" d="100"/>
          <a:sy n="66" d="100"/>
        </p:scale>
        <p:origin x="-127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308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smtClean="0"/>
              <a:t>Click to edit Master notes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051" name="Rectangle 3"/>
          <p:cNvSpPr>
            <a:spLocks noGrp="1" noRot="1" noChangeAspect="1" noChangeArrowheads="1" noTextEdit="1"/>
          </p:cNvSpPr>
          <p:nvPr>
            <p:ph type="sldImg" idx="2"/>
          </p:nvPr>
        </p:nvSpPr>
        <p:spPr bwMode="auto">
          <a:xfrm>
            <a:off x="1143000" y="847725"/>
            <a:ext cx="4572000" cy="3429000"/>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ln/>
        </p:spPr>
        <p:txBody>
          <a:bodyPr/>
          <a:lstStyle/>
          <a:p>
            <a:endParaRPr lang="en-US"/>
          </a:p>
        </p:txBody>
      </p:sp>
      <p:sp>
        <p:nvSpPr>
          <p:cNvPr id="8195"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ln/>
        </p:spPr>
        <p:txBody>
          <a:bodyPr/>
          <a:lstStyle/>
          <a:p>
            <a:endParaRPr lang="en-US"/>
          </a:p>
        </p:txBody>
      </p:sp>
      <p:sp>
        <p:nvSpPr>
          <p:cNvPr id="90115"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ln/>
        </p:spPr>
        <p:txBody>
          <a:bodyPr/>
          <a:lstStyle/>
          <a:p>
            <a:endParaRPr lang="en-US"/>
          </a:p>
        </p:txBody>
      </p:sp>
      <p:sp>
        <p:nvSpPr>
          <p:cNvPr id="92163"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ln/>
        </p:spPr>
        <p:txBody>
          <a:bodyPr/>
          <a:lstStyle/>
          <a:p>
            <a:endParaRPr lang="en-US"/>
          </a:p>
        </p:txBody>
      </p:sp>
      <p:sp>
        <p:nvSpPr>
          <p:cNvPr id="94211"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ln/>
        </p:spPr>
        <p:txBody>
          <a:bodyPr/>
          <a:lstStyle/>
          <a:p>
            <a:endParaRPr lang="en-US"/>
          </a:p>
        </p:txBody>
      </p:sp>
      <p:sp>
        <p:nvSpPr>
          <p:cNvPr id="96259"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body" idx="1"/>
          </p:nvPr>
        </p:nvSpPr>
        <p:spPr>
          <a:ln/>
        </p:spPr>
        <p:txBody>
          <a:bodyPr/>
          <a:lstStyle/>
          <a:p>
            <a:endParaRPr lang="en-US"/>
          </a:p>
        </p:txBody>
      </p:sp>
      <p:sp>
        <p:nvSpPr>
          <p:cNvPr id="38915" name="Rectangle 1027"/>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body" idx="1"/>
          </p:nvPr>
        </p:nvSpPr>
        <p:spPr>
          <a:ln/>
        </p:spPr>
        <p:txBody>
          <a:bodyPr/>
          <a:lstStyle/>
          <a:p>
            <a:endParaRPr lang="en-US"/>
          </a:p>
        </p:txBody>
      </p:sp>
      <p:sp>
        <p:nvSpPr>
          <p:cNvPr id="43011" name="Rectangle 1027"/>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ln/>
        </p:spPr>
        <p:txBody>
          <a:bodyPr/>
          <a:lstStyle/>
          <a:p>
            <a:endParaRPr lang="en-US"/>
          </a:p>
        </p:txBody>
      </p:sp>
      <p:sp>
        <p:nvSpPr>
          <p:cNvPr id="45059"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ln/>
        </p:spPr>
        <p:txBody>
          <a:bodyPr/>
          <a:lstStyle/>
          <a:p>
            <a:endParaRPr lang="en-US"/>
          </a:p>
        </p:txBody>
      </p:sp>
      <p:sp>
        <p:nvSpPr>
          <p:cNvPr id="48131"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ln/>
        </p:spPr>
        <p:txBody>
          <a:bodyPr/>
          <a:lstStyle/>
          <a:p>
            <a:endParaRPr lang="en-US"/>
          </a:p>
        </p:txBody>
      </p:sp>
      <p:sp>
        <p:nvSpPr>
          <p:cNvPr id="51203" name="Rectangle 3"/>
          <p:cNvSpPr>
            <a:spLocks noGrp="1" noRot="1" noChangeAspect="1" noChangeArrowheads="1" noTextEdit="1"/>
          </p:cNvSpPr>
          <p:nvPr>
            <p:ph type="sldImg"/>
          </p:nvPr>
        </p:nvSpPr>
        <p:spPr>
          <a:xfrm>
            <a:off x="1130300" y="503238"/>
            <a:ext cx="4572000" cy="34290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ln/>
        </p:spPr>
        <p:txBody>
          <a:bodyPr/>
          <a:lstStyle/>
          <a:p>
            <a:endParaRPr lang="en-US"/>
          </a:p>
        </p:txBody>
      </p:sp>
      <p:sp>
        <p:nvSpPr>
          <p:cNvPr id="35843"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ln/>
        </p:spPr>
        <p:txBody>
          <a:bodyPr/>
          <a:lstStyle/>
          <a:p>
            <a:endParaRPr lang="en-US"/>
          </a:p>
        </p:txBody>
      </p:sp>
      <p:sp>
        <p:nvSpPr>
          <p:cNvPr id="84995" name="Rectangle 3"/>
          <p:cNvSpPr>
            <a:spLocks noGrp="1" noRot="1" noChangeAspect="1" noChangeArrowheads="1" noTextEdit="1"/>
          </p:cNvSpPr>
          <p:nvPr>
            <p:ph type="sldImg"/>
          </p:nvPr>
        </p:nvSpPr>
        <p:spPr>
          <a:xfrm>
            <a:off x="1152525" y="854075"/>
            <a:ext cx="4554538"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12/10/2014</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12/10/2014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12/10/2014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12/10/2014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12/10/2014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12/10/2014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12/10/2014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12/10/2014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12/10/2014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12/10/2014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12/10/2014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12/10/2014</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0" y="2286000"/>
            <a:ext cx="9144000" cy="1143000"/>
          </a:xfrm>
        </p:spPr>
        <p:txBody>
          <a:bodyPr lIns="87271" tIns="43636" rIns="87271" bIns="43636" anchor="t">
            <a:normAutofit fontScale="90000"/>
          </a:bodyPr>
          <a:lstStyle/>
          <a:p>
            <a:r>
              <a:rPr b="1" smtClean="0"/>
              <a:t>Critical Systems Validation</a:t>
            </a:r>
            <a:br>
              <a:rPr b="1"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a:lstStyle/>
          <a:p>
            <a:r>
              <a:rPr lang="en-GB"/>
              <a:t>The system safety case</a:t>
            </a:r>
          </a:p>
        </p:txBody>
      </p:sp>
      <p:sp>
        <p:nvSpPr>
          <p:cNvPr id="12291" name="Rectangle 3"/>
          <p:cNvSpPr>
            <a:spLocks noGrp="1" noChangeArrowheads="1"/>
          </p:cNvSpPr>
          <p:nvPr>
            <p:ph sz="quarter" idx="1"/>
          </p:nvPr>
        </p:nvSpPr>
        <p:spPr>
          <a:xfrm>
            <a:off x="295275" y="1374775"/>
            <a:ext cx="8145463" cy="4416425"/>
          </a:xfrm>
          <a:noFill/>
          <a:ln/>
        </p:spPr>
        <p:txBody>
          <a:bodyPr/>
          <a:lstStyle/>
          <a:p>
            <a:r>
              <a:rPr lang="en-GB"/>
              <a:t>It is now normal practice for a formal safety case to be required for all safety-critical computer-based systems e.g. railway signalling, air traffic control, etc.</a:t>
            </a:r>
          </a:p>
          <a:p>
            <a:r>
              <a:rPr lang="en-GB"/>
              <a:t>A safety case presents a list of arguments, based on identified hazards, why there is an acceptably low probability that these hazards will not result in an accident</a:t>
            </a:r>
          </a:p>
          <a:p>
            <a:r>
              <a:rPr lang="en-GB"/>
              <a:t>Arguments can be based on formal proof, design rationale, safety proofs, etc. Process factors may also be included</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 y="381000"/>
            <a:ext cx="8686800" cy="687388"/>
          </a:xfrm>
          <a:noFill/>
          <a:ln/>
        </p:spPr>
        <p:txBody>
          <a:bodyPr>
            <a:normAutofit fontScale="90000"/>
          </a:bodyPr>
          <a:lstStyle/>
          <a:p>
            <a:r>
              <a:rPr lang="en-GB" sz="3800"/>
              <a:t>Formal methods and critical systems</a:t>
            </a:r>
            <a:endParaRPr lang="en-GB"/>
          </a:p>
        </p:txBody>
      </p:sp>
      <p:sp>
        <p:nvSpPr>
          <p:cNvPr id="10243" name="Rectangle 3"/>
          <p:cNvSpPr>
            <a:spLocks noGrp="1" noChangeArrowheads="1"/>
          </p:cNvSpPr>
          <p:nvPr>
            <p:ph sz="quarter" idx="1"/>
          </p:nvPr>
        </p:nvSpPr>
        <p:spPr>
          <a:xfrm>
            <a:off x="717550" y="1481138"/>
            <a:ext cx="7793038" cy="4279900"/>
          </a:xfrm>
          <a:noFill/>
          <a:ln/>
        </p:spPr>
        <p:txBody>
          <a:bodyPr/>
          <a:lstStyle/>
          <a:p>
            <a:r>
              <a:rPr lang="en-GB"/>
              <a:t>The development of critical systems is one of the ‘success’ stories for formal methods</a:t>
            </a:r>
          </a:p>
          <a:p>
            <a:r>
              <a:rPr lang="en-GB"/>
              <a:t>Formal methods are mandated in Britain for the development of some types of safety-critical software for defence applications</a:t>
            </a:r>
          </a:p>
          <a:p>
            <a:r>
              <a:rPr lang="en-GB"/>
              <a:t>There is not currently general agreement on the value of formal methods in critical systems development</a:t>
            </a:r>
          </a:p>
          <a:p>
            <a:endParaRPr lang="en-GB"/>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GB"/>
              <a:t>Formal methods and validation</a:t>
            </a:r>
          </a:p>
        </p:txBody>
      </p:sp>
      <p:sp>
        <p:nvSpPr>
          <p:cNvPr id="59395" name="Rectangle 3"/>
          <p:cNvSpPr>
            <a:spLocks noGrp="1" noChangeArrowheads="1"/>
          </p:cNvSpPr>
          <p:nvPr>
            <p:ph sz="quarter" idx="1"/>
          </p:nvPr>
        </p:nvSpPr>
        <p:spPr/>
        <p:txBody>
          <a:bodyPr/>
          <a:lstStyle/>
          <a:p>
            <a:r>
              <a:rPr lang="en-GB"/>
              <a:t>Specification validation</a:t>
            </a:r>
          </a:p>
          <a:p>
            <a:pPr lvl="1"/>
            <a:r>
              <a:rPr lang="en-GB"/>
              <a:t>Developing a formal model of a system requirements specification forces a detailed analysis of that specification and this usually reveals errors and omissions</a:t>
            </a:r>
          </a:p>
          <a:p>
            <a:pPr lvl="1"/>
            <a:r>
              <a:rPr lang="en-GB"/>
              <a:t>Mathematical analysis of the formal specification is possible and this also discovers specification problems</a:t>
            </a:r>
          </a:p>
          <a:p>
            <a:r>
              <a:rPr lang="en-GB"/>
              <a:t>Formal verification</a:t>
            </a:r>
          </a:p>
          <a:p>
            <a:pPr lvl="1"/>
            <a:r>
              <a:rPr lang="en-GB"/>
              <a:t>Mathematical arguments (at varying degrees of rigour) are used to demonstrate that a program or a design is consistent with its formal specification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GB"/>
              <a:t>Problems with formal validation</a:t>
            </a:r>
          </a:p>
        </p:txBody>
      </p:sp>
      <p:sp>
        <p:nvSpPr>
          <p:cNvPr id="60419" name="Rectangle 3"/>
          <p:cNvSpPr>
            <a:spLocks noGrp="1" noChangeArrowheads="1"/>
          </p:cNvSpPr>
          <p:nvPr>
            <p:ph sz="quarter" idx="1"/>
          </p:nvPr>
        </p:nvSpPr>
        <p:spPr/>
        <p:txBody>
          <a:bodyPr/>
          <a:lstStyle/>
          <a:p>
            <a:r>
              <a:rPr lang="en-GB"/>
              <a:t>The formal model of the specification is not understandable by domain experts</a:t>
            </a:r>
          </a:p>
          <a:p>
            <a:pPr lvl="1"/>
            <a:r>
              <a:rPr lang="en-GB"/>
              <a:t>It is difficult or impossible to check if the formal model is an accurate representation of the specification for most systems</a:t>
            </a:r>
          </a:p>
          <a:p>
            <a:pPr lvl="1"/>
            <a:r>
              <a:rPr lang="en-GB"/>
              <a:t>A consistently wrong specification is not useful!</a:t>
            </a:r>
          </a:p>
          <a:p>
            <a:r>
              <a:rPr lang="en-GB"/>
              <a:t>Verification does not scale-up</a:t>
            </a:r>
          </a:p>
          <a:p>
            <a:pPr lvl="1"/>
            <a:r>
              <a:rPr lang="en-GB"/>
              <a:t>Verification is complex, error-prone and requires the use of systems such as theorem provers. The cost of verification increases exponentially as the system size increases.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GB"/>
              <a:t>Formal methods conclusion</a:t>
            </a:r>
          </a:p>
        </p:txBody>
      </p:sp>
      <p:sp>
        <p:nvSpPr>
          <p:cNvPr id="61443" name="Rectangle 3"/>
          <p:cNvSpPr>
            <a:spLocks noGrp="1" noChangeArrowheads="1"/>
          </p:cNvSpPr>
          <p:nvPr>
            <p:ph sz="quarter" idx="1"/>
          </p:nvPr>
        </p:nvSpPr>
        <p:spPr/>
        <p:txBody>
          <a:bodyPr/>
          <a:lstStyle/>
          <a:p>
            <a:r>
              <a:rPr lang="en-GB" dirty="0"/>
              <a:t>Formal specification and checking of critical system components </a:t>
            </a:r>
            <a:r>
              <a:rPr lang="en-GB" dirty="0" smtClean="0"/>
              <a:t>is useful</a:t>
            </a:r>
            <a:endParaRPr lang="en-GB" dirty="0"/>
          </a:p>
          <a:p>
            <a:pPr lvl="1"/>
            <a:r>
              <a:rPr lang="en-GB" dirty="0"/>
              <a:t>While formality does not provide any guarantees, it helps to increase confidence in the system by demonstrating that some classes of error are not present</a:t>
            </a:r>
          </a:p>
          <a:p>
            <a:r>
              <a:rPr lang="en-GB" dirty="0"/>
              <a:t>Formal verification is only likely to be used for very small, critical, system components</a:t>
            </a:r>
          </a:p>
          <a:p>
            <a:pPr lvl="1"/>
            <a:r>
              <a:rPr lang="en-GB" dirty="0"/>
              <a:t>About 5-6000 lines of code seems to be the upper limit for practical verification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lstStyle/>
          <a:p>
            <a:r>
              <a:rPr lang="en-GB"/>
              <a:t>Safety proofs</a:t>
            </a:r>
          </a:p>
        </p:txBody>
      </p:sp>
      <p:sp>
        <p:nvSpPr>
          <p:cNvPr id="18435" name="Rectangle 3"/>
          <p:cNvSpPr>
            <a:spLocks noGrp="1" noChangeArrowheads="1"/>
          </p:cNvSpPr>
          <p:nvPr>
            <p:ph sz="quarter" idx="1"/>
          </p:nvPr>
        </p:nvSpPr>
        <p:spPr>
          <a:noFill/>
          <a:ln/>
        </p:spPr>
        <p:txBody>
          <a:bodyPr/>
          <a:lstStyle/>
          <a:p>
            <a:r>
              <a:rPr lang="en-GB"/>
              <a:t>Safety proofs are intended to show that the system cannot reach in unsafe state</a:t>
            </a:r>
          </a:p>
          <a:p>
            <a:r>
              <a:rPr lang="en-GB"/>
              <a:t>Weaker than correctness proofs which must show that the system code conforms to its specification</a:t>
            </a:r>
          </a:p>
          <a:p>
            <a:r>
              <a:rPr lang="en-GB"/>
              <a:t>Generally based on proof by contradiction</a:t>
            </a:r>
          </a:p>
          <a:p>
            <a:pPr lvl="1"/>
            <a:r>
              <a:rPr lang="en-GB"/>
              <a:t>Assume that an unsafe state can be reached</a:t>
            </a:r>
          </a:p>
          <a:p>
            <a:pPr lvl="1"/>
            <a:r>
              <a:rPr lang="en-GB"/>
              <a:t>Show that this is contradicted by the program code</a:t>
            </a:r>
          </a:p>
          <a:p>
            <a:r>
              <a:rPr lang="en-GB"/>
              <a:t>May be displayed graphically</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a:t>Construction of a safety proof</a:t>
            </a:r>
          </a:p>
        </p:txBody>
      </p:sp>
      <p:sp>
        <p:nvSpPr>
          <p:cNvPr id="64515" name="Rectangle 3"/>
          <p:cNvSpPr>
            <a:spLocks noGrp="1" noChangeArrowheads="1"/>
          </p:cNvSpPr>
          <p:nvPr>
            <p:ph sz="quarter" idx="1"/>
          </p:nvPr>
        </p:nvSpPr>
        <p:spPr/>
        <p:txBody>
          <a:bodyPr/>
          <a:lstStyle/>
          <a:p>
            <a:r>
              <a:rPr lang="en-GB"/>
              <a:t>Establish the safe exit conditions for a component or a program</a:t>
            </a:r>
          </a:p>
          <a:p>
            <a:r>
              <a:rPr lang="en-GB"/>
              <a:t>Starting from the END of the code, work backwards until you have identified all paths that lead to the exit of the code</a:t>
            </a:r>
          </a:p>
          <a:p>
            <a:r>
              <a:rPr lang="en-GB"/>
              <a:t>Assume that the exit condition is false</a:t>
            </a:r>
          </a:p>
          <a:p>
            <a:r>
              <a:rPr lang="en-GB"/>
              <a:t>Show that, for each path leading to the exit that the assignments made in that path contradict the assumption of an unsafe exit from the component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GB"/>
              <a:t>Gas warning system</a:t>
            </a:r>
          </a:p>
        </p:txBody>
      </p:sp>
      <p:sp>
        <p:nvSpPr>
          <p:cNvPr id="79875" name="Rectangle 3"/>
          <p:cNvSpPr>
            <a:spLocks noGrp="1" noChangeArrowheads="1"/>
          </p:cNvSpPr>
          <p:nvPr>
            <p:ph sz="quarter" idx="1"/>
          </p:nvPr>
        </p:nvSpPr>
        <p:spPr/>
        <p:txBody>
          <a:bodyPr/>
          <a:lstStyle/>
          <a:p>
            <a:r>
              <a:rPr lang="en-GB"/>
              <a:t>System to warn of poisonous gas. Consists of a sensor, a controller and an alarm</a:t>
            </a:r>
          </a:p>
          <a:p>
            <a:r>
              <a:rPr lang="en-GB"/>
              <a:t>Two levels of gas are hazardous</a:t>
            </a:r>
          </a:p>
          <a:p>
            <a:pPr lvl="1"/>
            <a:r>
              <a:rPr lang="en-GB"/>
              <a:t>Warning level - no immediate danger but take action to reduce level</a:t>
            </a:r>
          </a:p>
          <a:p>
            <a:pPr lvl="1"/>
            <a:r>
              <a:rPr lang="en-GB"/>
              <a:t>Evacuate level - immediate danger. Evacuate the area</a:t>
            </a:r>
          </a:p>
          <a:p>
            <a:r>
              <a:rPr lang="en-GB"/>
              <a:t>The controller takes air samples, computes the gas level and then decides whether or not the alarm should be activated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Gas sensor control</a:t>
            </a:r>
          </a:p>
        </p:txBody>
      </p:sp>
      <p:sp>
        <p:nvSpPr>
          <p:cNvPr id="76806" name="Text Box 6"/>
          <p:cNvSpPr txBox="1">
            <a:spLocks noChangeArrowheads="1"/>
          </p:cNvSpPr>
          <p:nvPr/>
        </p:nvSpPr>
        <p:spPr bwMode="auto">
          <a:xfrm>
            <a:off x="1055688" y="1371600"/>
            <a:ext cx="5907087" cy="4492625"/>
          </a:xfrm>
          <a:prstGeom prst="rect">
            <a:avLst/>
          </a:prstGeom>
          <a:noFill/>
          <a:ln w="12700">
            <a:noFill/>
            <a:miter lim="800000"/>
            <a:headEnd/>
            <a:tailEnd/>
          </a:ln>
          <a:effectLst/>
        </p:spPr>
        <p:txBody>
          <a:bodyPr>
            <a:spAutoFit/>
          </a:bodyPr>
          <a:lstStyle/>
          <a:p>
            <a:pPr marL="381000" lvl="2"/>
            <a:r>
              <a:rPr lang="en-GB" sz="1600">
                <a:latin typeface="Arial" charset="0"/>
              </a:rPr>
              <a:t>Gas_level: GL_TYPE ; </a:t>
            </a:r>
            <a:br>
              <a:rPr lang="en-GB" sz="1600">
                <a:latin typeface="Arial" charset="0"/>
              </a:rPr>
            </a:br>
            <a:r>
              <a:rPr lang="en-GB" sz="1600" b="1">
                <a:latin typeface="Arial" charset="0"/>
              </a:rPr>
              <a:t>loop</a:t>
            </a:r>
            <a:r>
              <a:rPr lang="en-GB" sz="1600">
                <a:latin typeface="Arial" charset="0"/>
              </a:rPr>
              <a:t/>
            </a:r>
            <a:br>
              <a:rPr lang="en-GB" sz="1600">
                <a:latin typeface="Arial" charset="0"/>
              </a:rPr>
            </a:br>
            <a:r>
              <a:rPr lang="en-GB" sz="1600">
                <a:latin typeface="Arial" charset="0"/>
              </a:rPr>
              <a:t>	-- Take 100 samples of air</a:t>
            </a:r>
          </a:p>
          <a:p>
            <a:pPr marL="381000" lvl="2"/>
            <a:r>
              <a:rPr lang="en-GB" sz="1600">
                <a:latin typeface="Arial" charset="0"/>
              </a:rPr>
              <a:t>	Gas_level := 0.000 ;</a:t>
            </a:r>
            <a:br>
              <a:rPr lang="en-GB" sz="1600">
                <a:latin typeface="Arial" charset="0"/>
              </a:rPr>
            </a:br>
            <a:r>
              <a:rPr lang="en-GB" sz="1600">
                <a:latin typeface="Arial" charset="0"/>
              </a:rPr>
              <a:t>	</a:t>
            </a:r>
            <a:r>
              <a:rPr lang="en-GB" sz="1600" b="1">
                <a:latin typeface="Arial" charset="0"/>
              </a:rPr>
              <a:t>for</a:t>
            </a:r>
            <a:r>
              <a:rPr lang="en-GB" sz="1600">
                <a:latin typeface="Arial" charset="0"/>
              </a:rPr>
              <a:t> i </a:t>
            </a:r>
            <a:r>
              <a:rPr lang="en-GB" sz="1600" b="1">
                <a:latin typeface="Arial" charset="0"/>
              </a:rPr>
              <a:t>in</a:t>
            </a:r>
            <a:r>
              <a:rPr lang="en-GB" sz="1600">
                <a:latin typeface="Arial" charset="0"/>
              </a:rPr>
              <a:t> 1..100 </a:t>
            </a:r>
            <a:r>
              <a:rPr lang="en-GB" sz="1600" b="1">
                <a:latin typeface="Arial" charset="0"/>
              </a:rPr>
              <a:t>loop</a:t>
            </a:r>
            <a:r>
              <a:rPr lang="en-GB" sz="1600">
                <a:latin typeface="Arial" charset="0"/>
              </a:rPr>
              <a:t/>
            </a:r>
            <a:br>
              <a:rPr lang="en-GB" sz="1600">
                <a:latin typeface="Arial" charset="0"/>
              </a:rPr>
            </a:br>
            <a:r>
              <a:rPr lang="en-GB" sz="1600">
                <a:latin typeface="Arial" charset="0"/>
              </a:rPr>
              <a:t>		Gas_level := Gas_level + Gas_sensor.Read ;</a:t>
            </a:r>
            <a:br>
              <a:rPr lang="en-GB" sz="1600">
                <a:latin typeface="Arial" charset="0"/>
              </a:rPr>
            </a:br>
            <a:r>
              <a:rPr lang="en-GB" sz="1600">
                <a:latin typeface="Arial" charset="0"/>
              </a:rPr>
              <a:t>	</a:t>
            </a:r>
            <a:r>
              <a:rPr lang="en-GB" sz="1600" b="1">
                <a:latin typeface="Arial" charset="0"/>
              </a:rPr>
              <a:t>end loop</a:t>
            </a:r>
            <a:r>
              <a:rPr lang="en-GB" sz="1600">
                <a:latin typeface="Arial" charset="0"/>
              </a:rPr>
              <a:t> ;</a:t>
            </a:r>
            <a:br>
              <a:rPr lang="en-GB" sz="1600">
                <a:latin typeface="Arial" charset="0"/>
              </a:rPr>
            </a:br>
            <a:r>
              <a:rPr lang="en-GB" sz="1600">
                <a:latin typeface="Arial" charset="0"/>
              </a:rPr>
              <a:t>	Gas_level := Gas_level / 100 ;</a:t>
            </a:r>
            <a:br>
              <a:rPr lang="en-GB" sz="1600">
                <a:latin typeface="Arial" charset="0"/>
              </a:rPr>
            </a:br>
            <a:r>
              <a:rPr lang="en-GB" sz="1600">
                <a:latin typeface="Arial" charset="0"/>
              </a:rPr>
              <a:t>	</a:t>
            </a:r>
            <a:r>
              <a:rPr lang="en-GB" sz="1600" b="1">
                <a:latin typeface="Arial" charset="0"/>
              </a:rPr>
              <a:t>if</a:t>
            </a:r>
            <a:r>
              <a:rPr lang="en-GB" sz="1600">
                <a:latin typeface="Arial" charset="0"/>
              </a:rPr>
              <a:t> Gas_level &gt; Warning and Gas_level &lt; Danger </a:t>
            </a:r>
            <a:r>
              <a:rPr lang="en-GB" sz="1600" b="1">
                <a:latin typeface="Arial" charset="0"/>
              </a:rPr>
              <a:t>then</a:t>
            </a:r>
            <a:r>
              <a:rPr lang="en-GB" sz="1600">
                <a:latin typeface="Arial" charset="0"/>
              </a:rPr>
              <a:t/>
            </a:r>
            <a:br>
              <a:rPr lang="en-GB" sz="1600">
                <a:latin typeface="Arial" charset="0"/>
              </a:rPr>
            </a:br>
            <a:r>
              <a:rPr lang="en-GB" sz="1600">
                <a:latin typeface="Arial" charset="0"/>
              </a:rPr>
              <a:t>		Alarm := Warning ;   Wait_for_reset ;</a:t>
            </a:r>
            <a:br>
              <a:rPr lang="en-GB" sz="1600">
                <a:latin typeface="Arial" charset="0"/>
              </a:rPr>
            </a:br>
            <a:r>
              <a:rPr lang="en-GB" sz="1600">
                <a:latin typeface="Arial" charset="0"/>
              </a:rPr>
              <a:t>	</a:t>
            </a:r>
            <a:r>
              <a:rPr lang="en-GB" sz="1600" b="1">
                <a:latin typeface="Arial" charset="0"/>
              </a:rPr>
              <a:t>elsif</a:t>
            </a:r>
            <a:r>
              <a:rPr lang="en-GB" sz="1600">
                <a:latin typeface="Arial" charset="0"/>
              </a:rPr>
              <a:t> Gas_level &gt; Danger </a:t>
            </a:r>
            <a:r>
              <a:rPr lang="en-GB" sz="1600" b="1">
                <a:latin typeface="Arial" charset="0"/>
              </a:rPr>
              <a:t>then</a:t>
            </a:r>
            <a:r>
              <a:rPr lang="en-GB" sz="1600">
                <a:latin typeface="Arial" charset="0"/>
              </a:rPr>
              <a:t/>
            </a:r>
            <a:br>
              <a:rPr lang="en-GB" sz="1600">
                <a:latin typeface="Arial" charset="0"/>
              </a:rPr>
            </a:br>
            <a:r>
              <a:rPr lang="en-GB" sz="1600">
                <a:latin typeface="Arial" charset="0"/>
              </a:rPr>
              <a:t>		Alarm := Evacuate ;   Wait_for_reset ;</a:t>
            </a:r>
            <a:br>
              <a:rPr lang="en-GB" sz="1600">
                <a:latin typeface="Arial" charset="0"/>
              </a:rPr>
            </a:br>
            <a:r>
              <a:rPr lang="en-GB" sz="1600">
                <a:latin typeface="Arial" charset="0"/>
              </a:rPr>
              <a:t>	</a:t>
            </a:r>
            <a:r>
              <a:rPr lang="en-GB" sz="1600" b="1">
                <a:latin typeface="Arial" charset="0"/>
              </a:rPr>
              <a:t>else</a:t>
            </a:r>
            <a:endParaRPr lang="en-GB" sz="1600">
              <a:latin typeface="Arial" charset="0"/>
            </a:endParaRPr>
          </a:p>
          <a:p>
            <a:pPr marL="381000" lvl="2"/>
            <a:r>
              <a:rPr lang="en-GB" sz="1600">
                <a:latin typeface="Arial" charset="0"/>
              </a:rPr>
              <a:t>		Alarm := off ; </a:t>
            </a:r>
          </a:p>
          <a:p>
            <a:pPr marL="381000" lvl="2"/>
            <a:r>
              <a:rPr lang="en-GB" sz="1600">
                <a:latin typeface="Arial" charset="0"/>
              </a:rPr>
              <a:t>	</a:t>
            </a:r>
            <a:r>
              <a:rPr lang="en-GB" sz="1600" b="1">
                <a:latin typeface="Arial" charset="0"/>
              </a:rPr>
              <a:t>end if</a:t>
            </a:r>
            <a:r>
              <a:rPr lang="en-GB" sz="1600">
                <a:latin typeface="Arial" charset="0"/>
              </a:rPr>
              <a:t> ;</a:t>
            </a:r>
            <a:br>
              <a:rPr lang="en-GB" sz="1600">
                <a:latin typeface="Arial" charset="0"/>
              </a:rPr>
            </a:br>
            <a:r>
              <a:rPr lang="en-GB" sz="1600" b="1">
                <a:latin typeface="Arial" charset="0"/>
              </a:rPr>
              <a:t>end loop</a:t>
            </a:r>
            <a:r>
              <a:rPr lang="en-GB" sz="1600">
                <a:latin typeface="Arial"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GB"/>
              <a:t>Graphical argument</a:t>
            </a:r>
          </a:p>
        </p:txBody>
      </p:sp>
      <p:sp>
        <p:nvSpPr>
          <p:cNvPr id="77828" name="Text Box 4"/>
          <p:cNvSpPr txBox="1">
            <a:spLocks noChangeArrowheads="1"/>
          </p:cNvSpPr>
          <p:nvPr/>
        </p:nvSpPr>
        <p:spPr bwMode="auto">
          <a:xfrm>
            <a:off x="2320925" y="1524000"/>
            <a:ext cx="3517900" cy="379413"/>
          </a:xfrm>
          <a:prstGeom prst="rect">
            <a:avLst/>
          </a:prstGeom>
          <a:noFill/>
          <a:ln w="12700">
            <a:solidFill>
              <a:schemeClr val="tx1"/>
            </a:solidFill>
            <a:miter lim="800000"/>
            <a:headEnd/>
            <a:tailEnd/>
          </a:ln>
          <a:effectLst/>
        </p:spPr>
        <p:txBody>
          <a:bodyPr>
            <a:spAutoFit/>
          </a:bodyPr>
          <a:lstStyle/>
          <a:p>
            <a:pPr>
              <a:spcBef>
                <a:spcPct val="50000"/>
              </a:spcBef>
            </a:pPr>
            <a:r>
              <a:rPr lang="en-GB" sz="1800"/>
              <a:t>Gas_level &gt; Warning and Alarm = off</a:t>
            </a:r>
          </a:p>
        </p:txBody>
      </p:sp>
      <p:sp>
        <p:nvSpPr>
          <p:cNvPr id="77829" name="Text Box 5"/>
          <p:cNvSpPr txBox="1">
            <a:spLocks noChangeArrowheads="1"/>
          </p:cNvSpPr>
          <p:nvPr/>
        </p:nvSpPr>
        <p:spPr bwMode="auto">
          <a:xfrm>
            <a:off x="7104063" y="1524000"/>
            <a:ext cx="1219200" cy="366713"/>
          </a:xfrm>
          <a:prstGeom prst="rect">
            <a:avLst/>
          </a:prstGeom>
          <a:noFill/>
          <a:ln w="12700">
            <a:noFill/>
            <a:miter lim="800000"/>
            <a:headEnd/>
            <a:tailEnd/>
          </a:ln>
          <a:effectLst/>
        </p:spPr>
        <p:txBody>
          <a:bodyPr wrap="none">
            <a:spAutoFit/>
          </a:bodyPr>
          <a:lstStyle/>
          <a:p>
            <a:r>
              <a:rPr lang="en-GB" sz="1800" i="1"/>
              <a:t>Unsafe state</a:t>
            </a:r>
            <a:endParaRPr lang="en-GB"/>
          </a:p>
        </p:txBody>
      </p:sp>
      <p:sp>
        <p:nvSpPr>
          <p:cNvPr id="77830" name="Text Box 6"/>
          <p:cNvSpPr txBox="1">
            <a:spLocks noChangeArrowheads="1"/>
          </p:cNvSpPr>
          <p:nvPr/>
        </p:nvSpPr>
        <p:spPr bwMode="auto">
          <a:xfrm>
            <a:off x="422275" y="3200400"/>
            <a:ext cx="2476500" cy="654050"/>
          </a:xfrm>
          <a:prstGeom prst="rect">
            <a:avLst/>
          </a:prstGeom>
          <a:noFill/>
          <a:ln w="12700">
            <a:solidFill>
              <a:schemeClr val="tx1"/>
            </a:solidFill>
            <a:miter lim="800000"/>
            <a:headEnd/>
            <a:tailEnd/>
          </a:ln>
          <a:effectLst/>
        </p:spPr>
        <p:txBody>
          <a:bodyPr>
            <a:spAutoFit/>
          </a:bodyPr>
          <a:lstStyle/>
          <a:p>
            <a:r>
              <a:rPr lang="en-GB" sz="1800"/>
              <a:t>Gas_level &gt; Warning and Gas_level &lt; Danger</a:t>
            </a:r>
          </a:p>
        </p:txBody>
      </p:sp>
      <p:sp>
        <p:nvSpPr>
          <p:cNvPr id="77831" name="Text Box 7"/>
          <p:cNvSpPr txBox="1">
            <a:spLocks noChangeArrowheads="1"/>
          </p:cNvSpPr>
          <p:nvPr/>
        </p:nvSpPr>
        <p:spPr bwMode="auto">
          <a:xfrm>
            <a:off x="3798888" y="3276600"/>
            <a:ext cx="1870075" cy="379413"/>
          </a:xfrm>
          <a:prstGeom prst="rect">
            <a:avLst/>
          </a:prstGeom>
          <a:noFill/>
          <a:ln w="12700">
            <a:solidFill>
              <a:schemeClr val="tx1"/>
            </a:solidFill>
            <a:miter lim="800000"/>
            <a:headEnd/>
            <a:tailEnd/>
          </a:ln>
          <a:effectLst/>
        </p:spPr>
        <p:txBody>
          <a:bodyPr wrap="none">
            <a:spAutoFit/>
          </a:bodyPr>
          <a:lstStyle/>
          <a:p>
            <a:r>
              <a:rPr lang="en-GB" sz="1800"/>
              <a:t>Gas_level &gt; Danger</a:t>
            </a:r>
            <a:endParaRPr lang="en-GB"/>
          </a:p>
        </p:txBody>
      </p:sp>
      <p:sp>
        <p:nvSpPr>
          <p:cNvPr id="77832" name="Text Box 8"/>
          <p:cNvSpPr txBox="1">
            <a:spLocks noChangeArrowheads="1"/>
          </p:cNvSpPr>
          <p:nvPr/>
        </p:nvSpPr>
        <p:spPr bwMode="auto">
          <a:xfrm>
            <a:off x="773113" y="4495800"/>
            <a:ext cx="1684337" cy="379413"/>
          </a:xfrm>
          <a:prstGeom prst="rect">
            <a:avLst/>
          </a:prstGeom>
          <a:noFill/>
          <a:ln w="12700">
            <a:solidFill>
              <a:schemeClr val="tx1"/>
            </a:solidFill>
            <a:miter lim="800000"/>
            <a:headEnd/>
            <a:tailEnd/>
          </a:ln>
          <a:effectLst/>
        </p:spPr>
        <p:txBody>
          <a:bodyPr wrap="none">
            <a:spAutoFit/>
          </a:bodyPr>
          <a:lstStyle/>
          <a:p>
            <a:r>
              <a:rPr lang="en-GB" sz="1800"/>
              <a:t>Alarm = Warning</a:t>
            </a:r>
            <a:endParaRPr lang="en-GB"/>
          </a:p>
        </p:txBody>
      </p:sp>
      <p:sp>
        <p:nvSpPr>
          <p:cNvPr id="77833" name="Text Box 9"/>
          <p:cNvSpPr txBox="1">
            <a:spLocks noChangeArrowheads="1"/>
          </p:cNvSpPr>
          <p:nvPr/>
        </p:nvSpPr>
        <p:spPr bwMode="auto">
          <a:xfrm>
            <a:off x="3727450" y="4267200"/>
            <a:ext cx="1719263" cy="379413"/>
          </a:xfrm>
          <a:prstGeom prst="rect">
            <a:avLst/>
          </a:prstGeom>
          <a:noFill/>
          <a:ln w="12700">
            <a:solidFill>
              <a:schemeClr val="tx1"/>
            </a:solidFill>
            <a:miter lim="800000"/>
            <a:headEnd/>
            <a:tailEnd/>
          </a:ln>
          <a:effectLst/>
        </p:spPr>
        <p:txBody>
          <a:bodyPr wrap="none">
            <a:spAutoFit/>
          </a:bodyPr>
          <a:lstStyle/>
          <a:p>
            <a:r>
              <a:rPr lang="en-GB" sz="1800"/>
              <a:t>Alarm = Evacuate</a:t>
            </a:r>
            <a:endParaRPr lang="en-GB"/>
          </a:p>
        </p:txBody>
      </p:sp>
      <p:sp>
        <p:nvSpPr>
          <p:cNvPr id="77835" name="Text Box 11"/>
          <p:cNvSpPr txBox="1">
            <a:spLocks noChangeArrowheads="1"/>
          </p:cNvSpPr>
          <p:nvPr/>
        </p:nvSpPr>
        <p:spPr bwMode="auto">
          <a:xfrm>
            <a:off x="6681788" y="4191000"/>
            <a:ext cx="1192212" cy="379413"/>
          </a:xfrm>
          <a:prstGeom prst="rect">
            <a:avLst/>
          </a:prstGeom>
          <a:noFill/>
          <a:ln w="12700">
            <a:solidFill>
              <a:schemeClr val="tx1"/>
            </a:solidFill>
            <a:miter lim="800000"/>
            <a:headEnd/>
            <a:tailEnd/>
          </a:ln>
          <a:effectLst/>
        </p:spPr>
        <p:txBody>
          <a:bodyPr wrap="none">
            <a:spAutoFit/>
          </a:bodyPr>
          <a:lstStyle/>
          <a:p>
            <a:r>
              <a:rPr lang="en-GB" sz="1800"/>
              <a:t>Alarm = off</a:t>
            </a:r>
            <a:endParaRPr lang="en-GB"/>
          </a:p>
        </p:txBody>
      </p:sp>
      <p:grpSp>
        <p:nvGrpSpPr>
          <p:cNvPr id="77838" name="Group 14"/>
          <p:cNvGrpSpPr>
            <a:grpSpLocks/>
          </p:cNvGrpSpPr>
          <p:nvPr/>
        </p:nvGrpSpPr>
        <p:grpSpPr bwMode="auto">
          <a:xfrm>
            <a:off x="1476375" y="2362200"/>
            <a:ext cx="422275" cy="457200"/>
            <a:chOff x="2304" y="3408"/>
            <a:chExt cx="288" cy="288"/>
          </a:xfrm>
        </p:grpSpPr>
        <p:sp>
          <p:nvSpPr>
            <p:cNvPr id="77836" name="Text Box 12"/>
            <p:cNvSpPr txBox="1">
              <a:spLocks noChangeArrowheads="1"/>
            </p:cNvSpPr>
            <p:nvPr/>
          </p:nvSpPr>
          <p:spPr bwMode="auto">
            <a:xfrm>
              <a:off x="2342" y="3441"/>
              <a:ext cx="236" cy="231"/>
            </a:xfrm>
            <a:prstGeom prst="rect">
              <a:avLst/>
            </a:prstGeom>
            <a:noFill/>
            <a:ln w="12700">
              <a:noFill/>
              <a:miter lim="800000"/>
              <a:headEnd/>
              <a:tailEnd/>
            </a:ln>
            <a:effectLst/>
          </p:spPr>
          <p:txBody>
            <a:bodyPr wrap="none">
              <a:spAutoFit/>
            </a:bodyPr>
            <a:lstStyle/>
            <a:p>
              <a:r>
                <a:rPr lang="en-GB" sz="1800"/>
                <a:t>or</a:t>
              </a:r>
              <a:endParaRPr lang="en-GB"/>
            </a:p>
          </p:txBody>
        </p:sp>
        <p:sp>
          <p:nvSpPr>
            <p:cNvPr id="77837" name="Oval 13"/>
            <p:cNvSpPr>
              <a:spLocks noChangeArrowheads="1"/>
            </p:cNvSpPr>
            <p:nvPr/>
          </p:nvSpPr>
          <p:spPr bwMode="auto">
            <a:xfrm>
              <a:off x="2304" y="3408"/>
              <a:ext cx="288" cy="288"/>
            </a:xfrm>
            <a:prstGeom prst="ellipse">
              <a:avLst/>
            </a:prstGeom>
            <a:noFill/>
            <a:ln w="12700">
              <a:solidFill>
                <a:schemeClr val="tx1"/>
              </a:solidFill>
              <a:round/>
              <a:headEnd/>
              <a:tailEnd/>
            </a:ln>
            <a:effectLst/>
          </p:spPr>
          <p:txBody>
            <a:bodyPr wrap="none" anchor="ctr"/>
            <a:lstStyle/>
            <a:p>
              <a:endParaRPr lang="en-US"/>
            </a:p>
          </p:txBody>
        </p:sp>
      </p:grpSp>
      <p:grpSp>
        <p:nvGrpSpPr>
          <p:cNvPr id="77839" name="Group 15"/>
          <p:cNvGrpSpPr>
            <a:grpSpLocks/>
          </p:cNvGrpSpPr>
          <p:nvPr/>
        </p:nvGrpSpPr>
        <p:grpSpPr bwMode="auto">
          <a:xfrm>
            <a:off x="4291013" y="2362200"/>
            <a:ext cx="422275" cy="457200"/>
            <a:chOff x="2304" y="3408"/>
            <a:chExt cx="288" cy="288"/>
          </a:xfrm>
        </p:grpSpPr>
        <p:sp>
          <p:nvSpPr>
            <p:cNvPr id="77840" name="Text Box 16"/>
            <p:cNvSpPr txBox="1">
              <a:spLocks noChangeArrowheads="1"/>
            </p:cNvSpPr>
            <p:nvPr/>
          </p:nvSpPr>
          <p:spPr bwMode="auto">
            <a:xfrm>
              <a:off x="2342" y="3441"/>
              <a:ext cx="236" cy="231"/>
            </a:xfrm>
            <a:prstGeom prst="rect">
              <a:avLst/>
            </a:prstGeom>
            <a:noFill/>
            <a:ln w="12700">
              <a:noFill/>
              <a:miter lim="800000"/>
              <a:headEnd/>
              <a:tailEnd/>
            </a:ln>
            <a:effectLst/>
          </p:spPr>
          <p:txBody>
            <a:bodyPr wrap="none">
              <a:spAutoFit/>
            </a:bodyPr>
            <a:lstStyle/>
            <a:p>
              <a:r>
                <a:rPr lang="en-GB" sz="1800"/>
                <a:t>or</a:t>
              </a:r>
              <a:endParaRPr lang="en-GB"/>
            </a:p>
          </p:txBody>
        </p:sp>
        <p:sp>
          <p:nvSpPr>
            <p:cNvPr id="77841" name="Oval 17"/>
            <p:cNvSpPr>
              <a:spLocks noChangeArrowheads="1"/>
            </p:cNvSpPr>
            <p:nvPr/>
          </p:nvSpPr>
          <p:spPr bwMode="auto">
            <a:xfrm>
              <a:off x="2304" y="3408"/>
              <a:ext cx="288" cy="288"/>
            </a:xfrm>
            <a:prstGeom prst="ellipse">
              <a:avLst/>
            </a:prstGeom>
            <a:noFill/>
            <a:ln w="12700">
              <a:solidFill>
                <a:schemeClr val="tx1"/>
              </a:solidFill>
              <a:round/>
              <a:headEnd/>
              <a:tailEnd/>
            </a:ln>
            <a:effectLst/>
          </p:spPr>
          <p:txBody>
            <a:bodyPr wrap="none" anchor="ctr"/>
            <a:lstStyle/>
            <a:p>
              <a:endParaRPr lang="en-US"/>
            </a:p>
          </p:txBody>
        </p:sp>
      </p:grpSp>
      <p:grpSp>
        <p:nvGrpSpPr>
          <p:cNvPr id="77842" name="Group 18"/>
          <p:cNvGrpSpPr>
            <a:grpSpLocks/>
          </p:cNvGrpSpPr>
          <p:nvPr/>
        </p:nvGrpSpPr>
        <p:grpSpPr bwMode="auto">
          <a:xfrm>
            <a:off x="7245350" y="2362200"/>
            <a:ext cx="422275" cy="457200"/>
            <a:chOff x="2304" y="3408"/>
            <a:chExt cx="288" cy="288"/>
          </a:xfrm>
        </p:grpSpPr>
        <p:sp>
          <p:nvSpPr>
            <p:cNvPr id="77843" name="Text Box 19"/>
            <p:cNvSpPr txBox="1">
              <a:spLocks noChangeArrowheads="1"/>
            </p:cNvSpPr>
            <p:nvPr/>
          </p:nvSpPr>
          <p:spPr bwMode="auto">
            <a:xfrm>
              <a:off x="2342" y="3441"/>
              <a:ext cx="236" cy="231"/>
            </a:xfrm>
            <a:prstGeom prst="rect">
              <a:avLst/>
            </a:prstGeom>
            <a:noFill/>
            <a:ln w="12700">
              <a:noFill/>
              <a:miter lim="800000"/>
              <a:headEnd/>
              <a:tailEnd/>
            </a:ln>
            <a:effectLst/>
          </p:spPr>
          <p:txBody>
            <a:bodyPr wrap="none">
              <a:spAutoFit/>
            </a:bodyPr>
            <a:lstStyle/>
            <a:p>
              <a:r>
                <a:rPr lang="en-GB" sz="1800"/>
                <a:t>or</a:t>
              </a:r>
              <a:endParaRPr lang="en-GB"/>
            </a:p>
          </p:txBody>
        </p:sp>
        <p:sp>
          <p:nvSpPr>
            <p:cNvPr id="77844" name="Oval 20"/>
            <p:cNvSpPr>
              <a:spLocks noChangeArrowheads="1"/>
            </p:cNvSpPr>
            <p:nvPr/>
          </p:nvSpPr>
          <p:spPr bwMode="auto">
            <a:xfrm>
              <a:off x="2304" y="3408"/>
              <a:ext cx="288" cy="288"/>
            </a:xfrm>
            <a:prstGeom prst="ellipse">
              <a:avLst/>
            </a:prstGeom>
            <a:noFill/>
            <a:ln w="12700">
              <a:solidFill>
                <a:schemeClr val="tx1"/>
              </a:solidFill>
              <a:round/>
              <a:headEnd/>
              <a:tailEnd/>
            </a:ln>
            <a:effectLst/>
          </p:spPr>
          <p:txBody>
            <a:bodyPr wrap="none" anchor="ctr"/>
            <a:lstStyle/>
            <a:p>
              <a:endParaRPr lang="en-US"/>
            </a:p>
          </p:txBody>
        </p:sp>
      </p:grpSp>
      <p:sp>
        <p:nvSpPr>
          <p:cNvPr id="77845" name="Text Box 21"/>
          <p:cNvSpPr txBox="1">
            <a:spLocks noChangeArrowheads="1"/>
          </p:cNvSpPr>
          <p:nvPr/>
        </p:nvSpPr>
        <p:spPr bwMode="auto">
          <a:xfrm>
            <a:off x="828675" y="5462588"/>
            <a:ext cx="1422400" cy="366712"/>
          </a:xfrm>
          <a:prstGeom prst="rect">
            <a:avLst/>
          </a:prstGeom>
          <a:noFill/>
          <a:ln w="12700">
            <a:noFill/>
            <a:miter lim="800000"/>
            <a:headEnd/>
            <a:tailEnd/>
          </a:ln>
          <a:effectLst/>
        </p:spPr>
        <p:txBody>
          <a:bodyPr>
            <a:spAutoFit/>
          </a:bodyPr>
          <a:lstStyle/>
          <a:p>
            <a:r>
              <a:rPr lang="en-GB" sz="1800" i="1"/>
              <a:t>contradiction</a:t>
            </a:r>
            <a:endParaRPr lang="en-GB"/>
          </a:p>
        </p:txBody>
      </p:sp>
      <p:sp>
        <p:nvSpPr>
          <p:cNvPr id="77846" name="Text Box 22"/>
          <p:cNvSpPr txBox="1">
            <a:spLocks noChangeArrowheads="1"/>
          </p:cNvSpPr>
          <p:nvPr/>
        </p:nvSpPr>
        <p:spPr bwMode="auto">
          <a:xfrm>
            <a:off x="3868738" y="5410200"/>
            <a:ext cx="1420812" cy="366713"/>
          </a:xfrm>
          <a:prstGeom prst="rect">
            <a:avLst/>
          </a:prstGeom>
          <a:noFill/>
          <a:ln w="12700">
            <a:noFill/>
            <a:miter lim="800000"/>
            <a:headEnd/>
            <a:tailEnd/>
          </a:ln>
          <a:effectLst/>
        </p:spPr>
        <p:txBody>
          <a:bodyPr>
            <a:spAutoFit/>
          </a:bodyPr>
          <a:lstStyle/>
          <a:p>
            <a:r>
              <a:rPr lang="en-GB" sz="1800" i="1"/>
              <a:t>contradiction</a:t>
            </a:r>
            <a:endParaRPr lang="en-GB"/>
          </a:p>
        </p:txBody>
      </p:sp>
      <p:sp>
        <p:nvSpPr>
          <p:cNvPr id="77847" name="Line 23"/>
          <p:cNvSpPr>
            <a:spLocks noChangeShapeType="1"/>
          </p:cNvSpPr>
          <p:nvPr/>
        </p:nvSpPr>
        <p:spPr bwMode="auto">
          <a:xfrm>
            <a:off x="1547813" y="3886200"/>
            <a:ext cx="0" cy="609600"/>
          </a:xfrm>
          <a:prstGeom prst="line">
            <a:avLst/>
          </a:prstGeom>
          <a:noFill/>
          <a:ln w="12700">
            <a:solidFill>
              <a:schemeClr val="tx1"/>
            </a:solidFill>
            <a:round/>
            <a:headEnd/>
            <a:tailEnd/>
          </a:ln>
          <a:effectLst/>
        </p:spPr>
        <p:txBody>
          <a:bodyPr wrap="none" anchor="ctr"/>
          <a:lstStyle/>
          <a:p>
            <a:endParaRPr lang="en-US"/>
          </a:p>
        </p:txBody>
      </p:sp>
      <p:sp>
        <p:nvSpPr>
          <p:cNvPr id="77848" name="Line 24"/>
          <p:cNvSpPr>
            <a:spLocks noChangeShapeType="1"/>
          </p:cNvSpPr>
          <p:nvPr/>
        </p:nvSpPr>
        <p:spPr bwMode="auto">
          <a:xfrm>
            <a:off x="4572000" y="3657600"/>
            <a:ext cx="0" cy="609600"/>
          </a:xfrm>
          <a:prstGeom prst="line">
            <a:avLst/>
          </a:prstGeom>
          <a:noFill/>
          <a:ln w="12700">
            <a:solidFill>
              <a:schemeClr val="tx1"/>
            </a:solidFill>
            <a:round/>
            <a:headEnd/>
            <a:tailEnd/>
          </a:ln>
          <a:effectLst/>
        </p:spPr>
        <p:txBody>
          <a:bodyPr wrap="none" anchor="ctr"/>
          <a:lstStyle/>
          <a:p>
            <a:endParaRPr lang="en-US"/>
          </a:p>
        </p:txBody>
      </p:sp>
      <p:sp>
        <p:nvSpPr>
          <p:cNvPr id="77849" name="Line 25"/>
          <p:cNvSpPr>
            <a:spLocks noChangeShapeType="1"/>
          </p:cNvSpPr>
          <p:nvPr/>
        </p:nvSpPr>
        <p:spPr bwMode="auto">
          <a:xfrm>
            <a:off x="7456488" y="2819400"/>
            <a:ext cx="0" cy="1371600"/>
          </a:xfrm>
          <a:prstGeom prst="line">
            <a:avLst/>
          </a:prstGeom>
          <a:noFill/>
          <a:ln w="12700">
            <a:solidFill>
              <a:schemeClr val="tx1"/>
            </a:solidFill>
            <a:round/>
            <a:headEnd/>
            <a:tailEnd/>
          </a:ln>
          <a:effectLst/>
        </p:spPr>
        <p:txBody>
          <a:bodyPr wrap="none" anchor="ctr"/>
          <a:lstStyle/>
          <a:p>
            <a:endParaRPr lang="en-US"/>
          </a:p>
        </p:txBody>
      </p:sp>
      <p:sp>
        <p:nvSpPr>
          <p:cNvPr id="77850" name="Line 26"/>
          <p:cNvSpPr>
            <a:spLocks noChangeShapeType="1"/>
          </p:cNvSpPr>
          <p:nvPr/>
        </p:nvSpPr>
        <p:spPr bwMode="auto">
          <a:xfrm>
            <a:off x="1687513" y="2819400"/>
            <a:ext cx="0" cy="381000"/>
          </a:xfrm>
          <a:prstGeom prst="line">
            <a:avLst/>
          </a:prstGeom>
          <a:noFill/>
          <a:ln w="12700">
            <a:solidFill>
              <a:schemeClr val="tx1"/>
            </a:solidFill>
            <a:round/>
            <a:headEnd/>
            <a:tailEnd/>
          </a:ln>
          <a:effectLst/>
        </p:spPr>
        <p:txBody>
          <a:bodyPr wrap="none" anchor="ctr"/>
          <a:lstStyle/>
          <a:p>
            <a:endParaRPr lang="en-US"/>
          </a:p>
        </p:txBody>
      </p:sp>
      <p:sp>
        <p:nvSpPr>
          <p:cNvPr id="77851" name="Line 27"/>
          <p:cNvSpPr>
            <a:spLocks noChangeShapeType="1"/>
          </p:cNvSpPr>
          <p:nvPr/>
        </p:nvSpPr>
        <p:spPr bwMode="auto">
          <a:xfrm>
            <a:off x="4502150" y="2819400"/>
            <a:ext cx="0" cy="457200"/>
          </a:xfrm>
          <a:prstGeom prst="line">
            <a:avLst/>
          </a:prstGeom>
          <a:noFill/>
          <a:ln w="12700">
            <a:solidFill>
              <a:schemeClr val="tx1"/>
            </a:solidFill>
            <a:round/>
            <a:headEnd/>
            <a:tailEnd/>
          </a:ln>
          <a:effectLst/>
        </p:spPr>
        <p:txBody>
          <a:bodyPr wrap="none" anchor="ctr"/>
          <a:lstStyle/>
          <a:p>
            <a:endParaRPr lang="en-US"/>
          </a:p>
        </p:txBody>
      </p:sp>
      <p:sp>
        <p:nvSpPr>
          <p:cNvPr id="77852" name="Line 28"/>
          <p:cNvSpPr>
            <a:spLocks noChangeShapeType="1"/>
          </p:cNvSpPr>
          <p:nvPr/>
        </p:nvSpPr>
        <p:spPr bwMode="auto">
          <a:xfrm>
            <a:off x="1898650" y="2590800"/>
            <a:ext cx="2392363" cy="0"/>
          </a:xfrm>
          <a:prstGeom prst="line">
            <a:avLst/>
          </a:prstGeom>
          <a:noFill/>
          <a:ln w="12700">
            <a:solidFill>
              <a:schemeClr val="tx1"/>
            </a:solidFill>
            <a:round/>
            <a:headEnd/>
            <a:tailEnd/>
          </a:ln>
          <a:effectLst/>
        </p:spPr>
        <p:txBody>
          <a:bodyPr wrap="none" anchor="ctr"/>
          <a:lstStyle/>
          <a:p>
            <a:endParaRPr lang="en-US"/>
          </a:p>
        </p:txBody>
      </p:sp>
      <p:sp>
        <p:nvSpPr>
          <p:cNvPr id="77853" name="Line 29"/>
          <p:cNvSpPr>
            <a:spLocks noChangeShapeType="1"/>
          </p:cNvSpPr>
          <p:nvPr/>
        </p:nvSpPr>
        <p:spPr bwMode="auto">
          <a:xfrm>
            <a:off x="4713288" y="2590800"/>
            <a:ext cx="2532062" cy="0"/>
          </a:xfrm>
          <a:prstGeom prst="line">
            <a:avLst/>
          </a:prstGeom>
          <a:noFill/>
          <a:ln w="12700">
            <a:solidFill>
              <a:schemeClr val="tx1"/>
            </a:solidFill>
            <a:round/>
            <a:headEnd/>
            <a:tailEnd/>
          </a:ln>
          <a:effectLst/>
        </p:spPr>
        <p:txBody>
          <a:bodyPr wrap="none" anchor="ctr"/>
          <a:lstStyle/>
          <a:p>
            <a:endParaRPr lang="en-US"/>
          </a:p>
        </p:txBody>
      </p:sp>
      <p:sp>
        <p:nvSpPr>
          <p:cNvPr id="77854" name="Line 30"/>
          <p:cNvSpPr>
            <a:spLocks noChangeShapeType="1"/>
          </p:cNvSpPr>
          <p:nvPr/>
        </p:nvSpPr>
        <p:spPr bwMode="auto">
          <a:xfrm>
            <a:off x="4502150" y="1905000"/>
            <a:ext cx="0" cy="457200"/>
          </a:xfrm>
          <a:prstGeom prst="line">
            <a:avLst/>
          </a:prstGeom>
          <a:noFill/>
          <a:ln w="12700">
            <a:solidFill>
              <a:schemeClr val="tx1"/>
            </a:solidFill>
            <a:round/>
            <a:headEnd/>
            <a:tailEnd/>
          </a:ln>
          <a:effectLst/>
        </p:spPr>
        <p:txBody>
          <a:bodyPr wrap="none" anchor="ctr"/>
          <a:lstStyle/>
          <a:p>
            <a:endParaRPr lang="en-US"/>
          </a:p>
        </p:txBody>
      </p:sp>
      <p:sp>
        <p:nvSpPr>
          <p:cNvPr id="77855" name="Text Box 31"/>
          <p:cNvSpPr txBox="1">
            <a:spLocks noChangeArrowheads="1"/>
          </p:cNvSpPr>
          <p:nvPr/>
        </p:nvSpPr>
        <p:spPr bwMode="auto">
          <a:xfrm>
            <a:off x="336550" y="2719388"/>
            <a:ext cx="727075" cy="366712"/>
          </a:xfrm>
          <a:prstGeom prst="rect">
            <a:avLst/>
          </a:prstGeom>
          <a:noFill/>
          <a:ln w="12700">
            <a:noFill/>
            <a:miter lim="800000"/>
            <a:headEnd/>
            <a:tailEnd/>
          </a:ln>
          <a:effectLst/>
        </p:spPr>
        <p:txBody>
          <a:bodyPr wrap="none">
            <a:spAutoFit/>
          </a:bodyPr>
          <a:lstStyle/>
          <a:p>
            <a:r>
              <a:rPr lang="en-GB" sz="1800" i="1"/>
              <a:t>Path 1</a:t>
            </a:r>
            <a:endParaRPr lang="en-GB"/>
          </a:p>
        </p:txBody>
      </p:sp>
      <p:sp>
        <p:nvSpPr>
          <p:cNvPr id="77856" name="Text Box 32"/>
          <p:cNvSpPr txBox="1">
            <a:spLocks noChangeArrowheads="1"/>
          </p:cNvSpPr>
          <p:nvPr/>
        </p:nvSpPr>
        <p:spPr bwMode="auto">
          <a:xfrm>
            <a:off x="3571875" y="2795588"/>
            <a:ext cx="858838" cy="366712"/>
          </a:xfrm>
          <a:prstGeom prst="rect">
            <a:avLst/>
          </a:prstGeom>
          <a:noFill/>
          <a:ln w="12700">
            <a:noFill/>
            <a:miter lim="800000"/>
            <a:headEnd/>
            <a:tailEnd/>
          </a:ln>
          <a:effectLst/>
        </p:spPr>
        <p:txBody>
          <a:bodyPr>
            <a:spAutoFit/>
          </a:bodyPr>
          <a:lstStyle/>
          <a:p>
            <a:r>
              <a:rPr lang="en-GB" sz="1800" i="1"/>
              <a:t>Path 2</a:t>
            </a:r>
            <a:endParaRPr lang="en-GB"/>
          </a:p>
        </p:txBody>
      </p:sp>
      <p:sp>
        <p:nvSpPr>
          <p:cNvPr id="77858" name="Text Box 34"/>
          <p:cNvSpPr txBox="1">
            <a:spLocks noChangeArrowheads="1"/>
          </p:cNvSpPr>
          <p:nvPr/>
        </p:nvSpPr>
        <p:spPr bwMode="auto">
          <a:xfrm>
            <a:off x="6386513" y="2795588"/>
            <a:ext cx="858837" cy="366712"/>
          </a:xfrm>
          <a:prstGeom prst="rect">
            <a:avLst/>
          </a:prstGeom>
          <a:noFill/>
          <a:ln w="12700">
            <a:noFill/>
            <a:miter lim="800000"/>
            <a:headEnd/>
            <a:tailEnd/>
          </a:ln>
          <a:effectLst/>
        </p:spPr>
        <p:txBody>
          <a:bodyPr>
            <a:spAutoFit/>
          </a:bodyPr>
          <a:lstStyle/>
          <a:p>
            <a:r>
              <a:rPr lang="en-GB" sz="1800" i="1"/>
              <a:t>Path 3</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a:ln/>
        </p:spPr>
        <p:txBody>
          <a:bodyPr/>
          <a:lstStyle/>
          <a:p>
            <a:r>
              <a:rPr lang="en-GB"/>
              <a:t>Critical Systems Validation</a:t>
            </a:r>
          </a:p>
        </p:txBody>
      </p:sp>
      <p:sp>
        <p:nvSpPr>
          <p:cNvPr id="4099" name="Rectangle 3"/>
          <p:cNvSpPr>
            <a:spLocks noGrp="1" noChangeArrowheads="1"/>
          </p:cNvSpPr>
          <p:nvPr>
            <p:ph sz="quarter" idx="1"/>
          </p:nvPr>
        </p:nvSpPr>
        <p:spPr>
          <a:xfrm>
            <a:off x="844550" y="2286000"/>
            <a:ext cx="7146925" cy="3783013"/>
          </a:xfrm>
          <a:noFill/>
          <a:ln/>
        </p:spPr>
        <p:txBody>
          <a:bodyPr/>
          <a:lstStyle/>
          <a:p>
            <a:pPr marL="0" indent="0"/>
            <a:r>
              <a:rPr lang="en-GB" sz="3600"/>
              <a:t>Validating the reliability, safety and security of computer-based systems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GB"/>
              <a:t>Condition checking</a:t>
            </a:r>
          </a:p>
        </p:txBody>
      </p:sp>
      <p:sp>
        <p:nvSpPr>
          <p:cNvPr id="78864" name="Text Box 16"/>
          <p:cNvSpPr txBox="1">
            <a:spLocks noChangeArrowheads="1"/>
          </p:cNvSpPr>
          <p:nvPr/>
        </p:nvSpPr>
        <p:spPr bwMode="auto">
          <a:xfrm>
            <a:off x="844550" y="4724400"/>
            <a:ext cx="6299200" cy="822325"/>
          </a:xfrm>
          <a:prstGeom prst="rect">
            <a:avLst/>
          </a:prstGeom>
          <a:noFill/>
          <a:ln w="12700">
            <a:noFill/>
            <a:miter lim="800000"/>
            <a:headEnd/>
            <a:tailEnd/>
          </a:ln>
          <a:effectLst/>
        </p:spPr>
        <p:txBody>
          <a:bodyPr wrap="none">
            <a:spAutoFit/>
          </a:bodyPr>
          <a:lstStyle/>
          <a:p>
            <a:r>
              <a:rPr lang="en-GB"/>
              <a:t>Code is incorrect.  </a:t>
            </a:r>
          </a:p>
          <a:p>
            <a:r>
              <a:rPr lang="en-GB"/>
              <a:t>Gas_level = Danger does not cause the alarm to  be on</a:t>
            </a:r>
          </a:p>
        </p:txBody>
      </p:sp>
      <p:graphicFrame>
        <p:nvGraphicFramePr>
          <p:cNvPr id="78865" name="Object 17"/>
          <p:cNvGraphicFramePr>
            <a:graphicFrameLocks noChangeAspect="1"/>
          </p:cNvGraphicFramePr>
          <p:nvPr/>
        </p:nvGraphicFramePr>
        <p:xfrm>
          <a:off x="381000" y="2057400"/>
          <a:ext cx="8305800" cy="2168525"/>
        </p:xfrm>
        <a:graphic>
          <a:graphicData uri="http://schemas.openxmlformats.org/presentationml/2006/ole">
            <p:oleObj spid="_x0000_s78865" name="Bitmap Image" r:id="rId3" imgW="7078063" imgH="1848108" progId="PBrush">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p:nvPr>
        </p:nvSpPr>
        <p:spPr>
          <a:noFill/>
          <a:ln/>
        </p:spPr>
        <p:txBody>
          <a:bodyPr/>
          <a:lstStyle/>
          <a:p>
            <a:r>
              <a:rPr lang="en-GB"/>
              <a:t>Key points</a:t>
            </a:r>
          </a:p>
        </p:txBody>
      </p:sp>
      <p:sp>
        <p:nvSpPr>
          <p:cNvPr id="52227" name="Rectangle 1027"/>
          <p:cNvSpPr>
            <a:spLocks noGrp="1" noChangeArrowheads="1"/>
          </p:cNvSpPr>
          <p:nvPr>
            <p:ph sz="quarter" idx="1"/>
          </p:nvPr>
        </p:nvSpPr>
        <p:spPr>
          <a:xfrm>
            <a:off x="381000" y="1219200"/>
            <a:ext cx="8145463" cy="4568825"/>
          </a:xfrm>
          <a:noFill/>
          <a:ln/>
        </p:spPr>
        <p:txBody>
          <a:bodyPr/>
          <a:lstStyle/>
          <a:p>
            <a:r>
              <a:rPr lang="en-GB"/>
              <a:t>Safety-related systems should be developed to be as simple as possible using ‘safe’ development techniques</a:t>
            </a:r>
          </a:p>
          <a:p>
            <a:r>
              <a:rPr lang="en-GB"/>
              <a:t>Safety assurance may depend on ‘trusted’ development processes and specific development techniques such as the use of formal methods and safety proofs</a:t>
            </a:r>
          </a:p>
          <a:p>
            <a:r>
              <a:rPr lang="en-GB"/>
              <a:t>Safety proofs are easier than proofs of consistency or correctness. They must demonstrate that the system cannot reach an unsafe state. Usually proofs by contradiction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GB"/>
              <a:t>Dynamic validation techniques</a:t>
            </a:r>
          </a:p>
        </p:txBody>
      </p:sp>
      <p:sp>
        <p:nvSpPr>
          <p:cNvPr id="70659" name="Rectangle 3"/>
          <p:cNvSpPr>
            <a:spLocks noGrp="1" noChangeArrowheads="1"/>
          </p:cNvSpPr>
          <p:nvPr>
            <p:ph sz="quarter" idx="1"/>
          </p:nvPr>
        </p:nvSpPr>
        <p:spPr/>
        <p:txBody>
          <a:bodyPr/>
          <a:lstStyle/>
          <a:p>
            <a:r>
              <a:rPr lang="en-GB"/>
              <a:t>These are techniques that are concerned with validating the system in execution</a:t>
            </a:r>
          </a:p>
          <a:p>
            <a:pPr lvl="1"/>
            <a:r>
              <a:rPr lang="en-GB"/>
              <a:t>Testing techniques - analysing the system outside of its operational environment</a:t>
            </a:r>
          </a:p>
          <a:p>
            <a:pPr lvl="1"/>
            <a:r>
              <a:rPr lang="en-GB"/>
              <a:t>Run-time checking - checking during execution that the system is operating within a dependability ‘envelope’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a:noFill/>
          <a:ln/>
        </p:spPr>
        <p:txBody>
          <a:bodyPr/>
          <a:lstStyle/>
          <a:p>
            <a:r>
              <a:rPr lang="en-GB"/>
              <a:t>Reliability validation</a:t>
            </a:r>
          </a:p>
        </p:txBody>
      </p:sp>
      <p:sp>
        <p:nvSpPr>
          <p:cNvPr id="31747" name="Rectangle 1027"/>
          <p:cNvSpPr>
            <a:spLocks noGrp="1" noChangeArrowheads="1"/>
          </p:cNvSpPr>
          <p:nvPr>
            <p:ph sz="quarter" idx="1"/>
          </p:nvPr>
        </p:nvSpPr>
        <p:spPr>
          <a:noFill/>
          <a:ln/>
        </p:spPr>
        <p:txBody>
          <a:bodyPr/>
          <a:lstStyle/>
          <a:p>
            <a:r>
              <a:rPr lang="en-GB"/>
              <a:t>Reliability validation involves exercising the program to assess whether or not it has reached the required level of reliability</a:t>
            </a:r>
          </a:p>
          <a:p>
            <a:r>
              <a:rPr lang="en-GB"/>
              <a:t>Cannot be included as part of a normal defect testing process because data for defect testing is (usually) atypical of actual usage data</a:t>
            </a:r>
          </a:p>
          <a:p>
            <a:r>
              <a:rPr lang="en-GB"/>
              <a:t>Statistical testing must be used where a statistically significant data sample based on simulated usage is used to assess the reliability</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027"/>
          <p:cNvSpPr>
            <a:spLocks noGrp="1" noChangeArrowheads="1"/>
          </p:cNvSpPr>
          <p:nvPr>
            <p:ph type="title"/>
          </p:nvPr>
        </p:nvSpPr>
        <p:spPr>
          <a:noFill/>
          <a:ln/>
        </p:spPr>
        <p:txBody>
          <a:bodyPr/>
          <a:lstStyle/>
          <a:p>
            <a:r>
              <a:rPr lang="en-GB"/>
              <a:t>Statistical testing</a:t>
            </a:r>
          </a:p>
        </p:txBody>
      </p:sp>
      <p:sp>
        <p:nvSpPr>
          <p:cNvPr id="32770" name="Rectangle 1026"/>
          <p:cNvSpPr>
            <a:spLocks noGrp="1" noChangeArrowheads="1"/>
          </p:cNvSpPr>
          <p:nvPr>
            <p:ph sz="quarter" idx="1"/>
          </p:nvPr>
        </p:nvSpPr>
        <p:spPr>
          <a:xfrm>
            <a:off x="506413" y="1374775"/>
            <a:ext cx="8145462" cy="4568825"/>
          </a:xfrm>
          <a:noFill/>
          <a:ln/>
        </p:spPr>
        <p:txBody>
          <a:bodyPr/>
          <a:lstStyle/>
          <a:p>
            <a:r>
              <a:rPr lang="en-GB"/>
              <a:t>Testing software for reliability rather than fault detection</a:t>
            </a:r>
          </a:p>
          <a:p>
            <a:r>
              <a:rPr lang="en-GB"/>
              <a:t>Measuring the number of errors allows the reliability of the software to be predicted. Note that, for statistical reasons, more errors than are allowed for in the reliability specification must be induced</a:t>
            </a:r>
          </a:p>
          <a:p>
            <a:r>
              <a:rPr lang="en-GB"/>
              <a:t>An acceptable level of reliability should be </a:t>
            </a:r>
            <a:br>
              <a:rPr lang="en-GB"/>
            </a:br>
            <a:r>
              <a:rPr lang="en-GB"/>
              <a:t>specified and the software tested and amended </a:t>
            </a:r>
            <a:br>
              <a:rPr lang="en-GB"/>
            </a:br>
            <a:r>
              <a:rPr lang="en-GB"/>
              <a:t>until that level of reliability is reached</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GB"/>
              <a:t>Reliability validation process</a:t>
            </a:r>
          </a:p>
        </p:txBody>
      </p:sp>
      <p:sp>
        <p:nvSpPr>
          <p:cNvPr id="54275" name="Rectangle 3"/>
          <p:cNvSpPr>
            <a:spLocks noGrp="1" noChangeArrowheads="1"/>
          </p:cNvSpPr>
          <p:nvPr>
            <p:ph sz="quarter" idx="1"/>
          </p:nvPr>
        </p:nvSpPr>
        <p:spPr/>
        <p:txBody>
          <a:bodyPr/>
          <a:lstStyle/>
          <a:p>
            <a:r>
              <a:rPr lang="en-GB"/>
              <a:t>Establish the operational profile for the system</a:t>
            </a:r>
          </a:p>
          <a:p>
            <a:r>
              <a:rPr lang="en-GB"/>
              <a:t>Construct test data reflecting the operational profile</a:t>
            </a:r>
          </a:p>
          <a:p>
            <a:r>
              <a:rPr lang="en-GB"/>
              <a:t>Test the system and observe the number of failures and the times of these failures</a:t>
            </a:r>
          </a:p>
          <a:p>
            <a:r>
              <a:rPr lang="en-GB"/>
              <a:t>Compute the reliability after a statistically significant number of failures have been observed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a:noFill/>
          <a:ln/>
        </p:spPr>
        <p:txBody>
          <a:bodyPr/>
          <a:lstStyle/>
          <a:p>
            <a:r>
              <a:rPr lang="en-GB"/>
              <a:t>Operational profiles</a:t>
            </a:r>
          </a:p>
        </p:txBody>
      </p:sp>
      <p:sp>
        <p:nvSpPr>
          <p:cNvPr id="36867" name="Rectangle 1027"/>
          <p:cNvSpPr>
            <a:spLocks noGrp="1" noChangeArrowheads="1"/>
          </p:cNvSpPr>
          <p:nvPr>
            <p:ph sz="quarter" idx="1"/>
          </p:nvPr>
        </p:nvSpPr>
        <p:spPr>
          <a:xfrm>
            <a:off x="381000" y="1219200"/>
            <a:ext cx="8074025" cy="4187825"/>
          </a:xfrm>
          <a:noFill/>
          <a:ln/>
        </p:spPr>
        <p:txBody>
          <a:bodyPr/>
          <a:lstStyle/>
          <a:p>
            <a:r>
              <a:rPr lang="en-GB"/>
              <a:t>An operational profile is a set of test data whose frequency matches the actual frequency of these inputs from ‘normal’ usage of the system. A close match with actual usage is necessary otherwise the measured reliability will not be reflected in the actual usage of the system</a:t>
            </a:r>
          </a:p>
          <a:p>
            <a:r>
              <a:rPr lang="en-GB"/>
              <a:t>Can be generated from real data collected from an existing system or (more often) depends on assumptions made about the pattern of usage of a system</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a:lstStyle/>
          <a:p>
            <a:r>
              <a:rPr lang="en-GB"/>
              <a:t>An operational profile</a:t>
            </a:r>
          </a:p>
        </p:txBody>
      </p:sp>
      <p:graphicFrame>
        <p:nvGraphicFramePr>
          <p:cNvPr id="37892" name="Object 4"/>
          <p:cNvGraphicFramePr>
            <a:graphicFrameLocks noChangeAspect="1"/>
          </p:cNvGraphicFramePr>
          <p:nvPr/>
        </p:nvGraphicFramePr>
        <p:xfrm>
          <a:off x="228600" y="1371600"/>
          <a:ext cx="8686800" cy="4845050"/>
        </p:xfrm>
        <a:graphic>
          <a:graphicData uri="http://schemas.openxmlformats.org/presentationml/2006/ole">
            <p:oleObj spid="_x0000_s37892" name="Bitmap Image" r:id="rId4" imgW="7447619" imgH="4153480" progId="PBrush">
              <p:embed/>
            </p:oleObj>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a:noFill/>
          <a:ln/>
        </p:spPr>
        <p:txBody>
          <a:bodyPr/>
          <a:lstStyle/>
          <a:p>
            <a:r>
              <a:rPr lang="en-GB"/>
              <a:t>Operational profile generation</a:t>
            </a:r>
          </a:p>
        </p:txBody>
      </p:sp>
      <p:sp>
        <p:nvSpPr>
          <p:cNvPr id="39939" name="Rectangle 1027"/>
          <p:cNvSpPr>
            <a:spLocks noGrp="1" noChangeArrowheads="1"/>
          </p:cNvSpPr>
          <p:nvPr>
            <p:ph sz="quarter" idx="1"/>
          </p:nvPr>
        </p:nvSpPr>
        <p:spPr>
          <a:noFill/>
          <a:ln/>
        </p:spPr>
        <p:txBody>
          <a:bodyPr/>
          <a:lstStyle/>
          <a:p>
            <a:r>
              <a:rPr lang="en-GB"/>
              <a:t>Should be generated automatically whenever possible</a:t>
            </a:r>
          </a:p>
          <a:p>
            <a:r>
              <a:rPr lang="en-GB"/>
              <a:t>Automatic profile generation is difficult for interactive systems</a:t>
            </a:r>
          </a:p>
          <a:p>
            <a:r>
              <a:rPr lang="en-GB"/>
              <a:t>May be straightforward for ‘normal’ inputs but it is difficult to predict ‘unlikely’ inputs and to create test data for them</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title"/>
          </p:nvPr>
        </p:nvSpPr>
        <p:spPr>
          <a:noFill/>
          <a:ln/>
        </p:spPr>
        <p:txBody>
          <a:bodyPr/>
          <a:lstStyle/>
          <a:p>
            <a:r>
              <a:rPr lang="en-GB"/>
              <a:t>Reliability modelling</a:t>
            </a:r>
          </a:p>
        </p:txBody>
      </p:sp>
      <p:sp>
        <p:nvSpPr>
          <p:cNvPr id="41986" name="Rectangle 2"/>
          <p:cNvSpPr>
            <a:spLocks noGrp="1" noChangeArrowheads="1"/>
          </p:cNvSpPr>
          <p:nvPr>
            <p:ph sz="quarter" idx="1"/>
          </p:nvPr>
        </p:nvSpPr>
        <p:spPr>
          <a:xfrm>
            <a:off x="647700" y="1527175"/>
            <a:ext cx="7440613" cy="4187825"/>
          </a:xfrm>
          <a:noFill/>
          <a:ln/>
        </p:spPr>
        <p:txBody>
          <a:bodyPr/>
          <a:lstStyle/>
          <a:p>
            <a:r>
              <a:rPr lang="en-GB"/>
              <a:t>A reliability growth model is a mathematical model of the system reliability change as it is tested and faults are removed</a:t>
            </a:r>
          </a:p>
          <a:p>
            <a:r>
              <a:rPr lang="en-GB"/>
              <a:t>Used as a means of reliability prediction by extrapolating from current data</a:t>
            </a:r>
          </a:p>
          <a:p>
            <a:pPr lvl="1"/>
            <a:r>
              <a:rPr lang="en-GB"/>
              <a:t>Simplifies test planning and customer negotiations</a:t>
            </a:r>
          </a:p>
          <a:p>
            <a:r>
              <a:rPr lang="en-GB"/>
              <a:t>Depends on the use of statistical testing to measure the reliability of a system version</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Validation perspectives</a:t>
            </a:r>
          </a:p>
        </p:txBody>
      </p:sp>
      <p:sp>
        <p:nvSpPr>
          <p:cNvPr id="57347" name="Rectangle 3"/>
          <p:cNvSpPr>
            <a:spLocks noGrp="1" noChangeArrowheads="1"/>
          </p:cNvSpPr>
          <p:nvPr>
            <p:ph sz="quarter" idx="1"/>
          </p:nvPr>
        </p:nvSpPr>
        <p:spPr/>
        <p:txBody>
          <a:bodyPr/>
          <a:lstStyle/>
          <a:p>
            <a:r>
              <a:rPr lang="en-GB"/>
              <a:t>Reliability validation</a:t>
            </a:r>
          </a:p>
          <a:p>
            <a:pPr lvl="1"/>
            <a:r>
              <a:rPr lang="en-GB"/>
              <a:t>Does the measured reliability of the system meet its specification?</a:t>
            </a:r>
          </a:p>
          <a:p>
            <a:pPr lvl="1"/>
            <a:r>
              <a:rPr lang="en-GB"/>
              <a:t>Is the reliability of the system good enough to satisfy users?</a:t>
            </a:r>
          </a:p>
          <a:p>
            <a:r>
              <a:rPr lang="en-GB"/>
              <a:t>Safety validation</a:t>
            </a:r>
          </a:p>
          <a:p>
            <a:pPr lvl="1"/>
            <a:r>
              <a:rPr lang="en-GB"/>
              <a:t>Does the system always operate in such a way that accidents do not occur or that accident consequences are minimised?</a:t>
            </a:r>
          </a:p>
          <a:p>
            <a:r>
              <a:rPr lang="en-GB"/>
              <a:t>Security validation</a:t>
            </a:r>
          </a:p>
          <a:p>
            <a:pPr lvl="1"/>
            <a:r>
              <a:rPr lang="en-GB"/>
              <a:t>Is the system and its data secure against external attack?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a:lstStyle/>
          <a:p>
            <a:r>
              <a:rPr lang="en-GB"/>
              <a:t>Equal-step reliability growth</a:t>
            </a:r>
          </a:p>
        </p:txBody>
      </p:sp>
      <p:graphicFrame>
        <p:nvGraphicFramePr>
          <p:cNvPr id="44036" name="Object 4"/>
          <p:cNvGraphicFramePr>
            <a:graphicFrameLocks noChangeAspect="1"/>
          </p:cNvGraphicFramePr>
          <p:nvPr/>
        </p:nvGraphicFramePr>
        <p:xfrm>
          <a:off x="228600" y="1219200"/>
          <a:ext cx="8153400" cy="5230813"/>
        </p:xfrm>
        <a:graphic>
          <a:graphicData uri="http://schemas.openxmlformats.org/presentationml/2006/ole">
            <p:oleObj spid="_x0000_s44036" name="Bitmap Image" r:id="rId4" imgW="6771429" imgH="4342857" progId="PBrush">
              <p:embed/>
            </p:oleObj>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a:lstStyle/>
          <a:p>
            <a:r>
              <a:rPr lang="en-GB"/>
              <a:t>Observed reliability growth</a:t>
            </a:r>
          </a:p>
        </p:txBody>
      </p:sp>
      <p:sp>
        <p:nvSpPr>
          <p:cNvPr id="46083" name="Rectangle 3"/>
          <p:cNvSpPr>
            <a:spLocks noGrp="1" noChangeArrowheads="1"/>
          </p:cNvSpPr>
          <p:nvPr>
            <p:ph sz="quarter" idx="1"/>
          </p:nvPr>
        </p:nvSpPr>
        <p:spPr>
          <a:noFill/>
          <a:ln/>
        </p:spPr>
        <p:txBody>
          <a:bodyPr/>
          <a:lstStyle/>
          <a:p>
            <a:r>
              <a:rPr lang="en-GB"/>
              <a:t>Simple equal-step model but does not reflect reality</a:t>
            </a:r>
          </a:p>
          <a:p>
            <a:r>
              <a:rPr lang="en-GB"/>
              <a:t>Reliability does not necessarily increase with change as the change can introduce new faults</a:t>
            </a:r>
          </a:p>
          <a:p>
            <a:r>
              <a:rPr lang="en-GB"/>
              <a:t>The rate of reliability growth tends to slow down with time as frequently occurring faults are discovered and removed from the software</a:t>
            </a:r>
          </a:p>
          <a:p>
            <a:r>
              <a:rPr lang="en-GB"/>
              <a:t>A random-growth model may be more accurate</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6"/>
          <p:cNvSpPr>
            <a:spLocks noGrp="1" noChangeArrowheads="1"/>
          </p:cNvSpPr>
          <p:nvPr>
            <p:ph type="title"/>
          </p:nvPr>
        </p:nvSpPr>
        <p:spPr>
          <a:noFill/>
          <a:ln/>
        </p:spPr>
        <p:txBody>
          <a:bodyPr/>
          <a:lstStyle/>
          <a:p>
            <a:r>
              <a:rPr lang="en-GB"/>
              <a:t>Random-step reliability growth</a:t>
            </a:r>
          </a:p>
        </p:txBody>
      </p:sp>
      <p:graphicFrame>
        <p:nvGraphicFramePr>
          <p:cNvPr id="47108" name="Object 1028"/>
          <p:cNvGraphicFramePr>
            <a:graphicFrameLocks noChangeAspect="1"/>
          </p:cNvGraphicFramePr>
          <p:nvPr/>
        </p:nvGraphicFramePr>
        <p:xfrm>
          <a:off x="533400" y="1219200"/>
          <a:ext cx="7924800" cy="5340350"/>
        </p:xfrm>
        <a:graphic>
          <a:graphicData uri="http://schemas.openxmlformats.org/presentationml/2006/ole">
            <p:oleObj spid="_x0000_s47108" name="Bitmap Image" r:id="rId4" imgW="6516010" imgH="4390476" progId="PBrush">
              <p:embed/>
            </p:oleObj>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26"/>
          <p:cNvSpPr>
            <a:spLocks noGrp="1" noChangeArrowheads="1"/>
          </p:cNvSpPr>
          <p:nvPr>
            <p:ph type="title"/>
          </p:nvPr>
        </p:nvSpPr>
        <p:spPr>
          <a:noFill/>
          <a:ln/>
        </p:spPr>
        <p:txBody>
          <a:bodyPr/>
          <a:lstStyle/>
          <a:p>
            <a:r>
              <a:rPr lang="en-GB"/>
              <a:t>Growth model selection</a:t>
            </a:r>
          </a:p>
        </p:txBody>
      </p:sp>
      <p:sp>
        <p:nvSpPr>
          <p:cNvPr id="49155" name="Rectangle 1027"/>
          <p:cNvSpPr>
            <a:spLocks noGrp="1" noChangeArrowheads="1"/>
          </p:cNvSpPr>
          <p:nvPr>
            <p:ph sz="quarter" idx="1"/>
          </p:nvPr>
        </p:nvSpPr>
        <p:spPr>
          <a:noFill/>
          <a:ln/>
        </p:spPr>
        <p:txBody>
          <a:bodyPr/>
          <a:lstStyle/>
          <a:p>
            <a:r>
              <a:rPr lang="en-GB"/>
              <a:t>Many different reliability growth models have been proposed</a:t>
            </a:r>
          </a:p>
          <a:p>
            <a:r>
              <a:rPr lang="en-GB"/>
              <a:t>No universally applicable growth model</a:t>
            </a:r>
          </a:p>
          <a:p>
            <a:r>
              <a:rPr lang="en-GB"/>
              <a:t>Reliability should be measured and observed data should be fitted to several models</a:t>
            </a:r>
          </a:p>
          <a:p>
            <a:r>
              <a:rPr lang="en-GB"/>
              <a:t>Best-fit model should be used for reliability prediction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a:noFill/>
          <a:ln/>
        </p:spPr>
        <p:txBody>
          <a:bodyPr/>
          <a:lstStyle/>
          <a:p>
            <a:r>
              <a:rPr lang="en-GB"/>
              <a:t>Reliability prediction</a:t>
            </a:r>
          </a:p>
        </p:txBody>
      </p:sp>
      <p:graphicFrame>
        <p:nvGraphicFramePr>
          <p:cNvPr id="50180" name="Object 1028"/>
          <p:cNvGraphicFramePr>
            <a:graphicFrameLocks noChangeAspect="1"/>
          </p:cNvGraphicFramePr>
          <p:nvPr/>
        </p:nvGraphicFramePr>
        <p:xfrm>
          <a:off x="762000" y="1219200"/>
          <a:ext cx="7315200" cy="5334000"/>
        </p:xfrm>
        <a:graphic>
          <a:graphicData uri="http://schemas.openxmlformats.org/presentationml/2006/ole">
            <p:oleObj spid="_x0000_s50180" name="Bitmap Image" r:id="rId4" imgW="6230220" imgH="4544059" progId="PBrush">
              <p:embed/>
            </p:oleObj>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027"/>
          <p:cNvSpPr>
            <a:spLocks noGrp="1" noChangeArrowheads="1"/>
          </p:cNvSpPr>
          <p:nvPr>
            <p:ph type="title"/>
          </p:nvPr>
        </p:nvSpPr>
        <p:spPr>
          <a:noFill/>
          <a:ln/>
        </p:spPr>
        <p:txBody>
          <a:bodyPr/>
          <a:lstStyle/>
          <a:p>
            <a:r>
              <a:rPr lang="en-GB"/>
              <a:t>Reliability validation problems</a:t>
            </a:r>
          </a:p>
        </p:txBody>
      </p:sp>
      <p:sp>
        <p:nvSpPr>
          <p:cNvPr id="34818" name="Rectangle 1026"/>
          <p:cNvSpPr>
            <a:spLocks noGrp="1" noChangeArrowheads="1"/>
          </p:cNvSpPr>
          <p:nvPr>
            <p:ph sz="quarter" idx="1"/>
          </p:nvPr>
        </p:nvSpPr>
        <p:spPr>
          <a:noFill/>
          <a:ln/>
        </p:spPr>
        <p:txBody>
          <a:bodyPr/>
          <a:lstStyle/>
          <a:p>
            <a:r>
              <a:rPr lang="en-GB"/>
              <a:t>Operational profile uncertainty</a:t>
            </a:r>
          </a:p>
          <a:p>
            <a:pPr lvl="1"/>
            <a:r>
              <a:rPr lang="en-GB"/>
              <a:t>Is the operational profile an accurate reflection of the real use of the system</a:t>
            </a:r>
          </a:p>
          <a:p>
            <a:r>
              <a:rPr lang="en-GB"/>
              <a:t>High costs of test data generation</a:t>
            </a:r>
          </a:p>
          <a:p>
            <a:pPr lvl="1"/>
            <a:r>
              <a:rPr lang="en-GB"/>
              <a:t>Very expensive to generate and check the large number of test cases that are required</a:t>
            </a:r>
          </a:p>
          <a:p>
            <a:r>
              <a:rPr lang="en-GB"/>
              <a:t>Statistical uncertainty for high-reliability systems</a:t>
            </a:r>
          </a:p>
          <a:p>
            <a:pPr lvl="1"/>
            <a:r>
              <a:rPr lang="en-GB"/>
              <a:t>It may be impossible to generate enough failures to draw statistically valid conclusions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GB"/>
              <a:t>Security validation</a:t>
            </a:r>
          </a:p>
        </p:txBody>
      </p:sp>
      <p:sp>
        <p:nvSpPr>
          <p:cNvPr id="62467" name="Rectangle 3"/>
          <p:cNvSpPr>
            <a:spLocks noGrp="1" noChangeArrowheads="1"/>
          </p:cNvSpPr>
          <p:nvPr>
            <p:ph sz="quarter" idx="1"/>
          </p:nvPr>
        </p:nvSpPr>
        <p:spPr/>
        <p:txBody>
          <a:bodyPr/>
          <a:lstStyle/>
          <a:p>
            <a:r>
              <a:rPr lang="en-GB"/>
              <a:t>Security validation has something in common with safety validation</a:t>
            </a:r>
          </a:p>
          <a:p>
            <a:r>
              <a:rPr lang="en-GB"/>
              <a:t>It is intended to demonstrate that the system cannot enter some state (an unsafe or an insecure state) rather than to demonstrate that the system can do something</a:t>
            </a:r>
          </a:p>
          <a:p>
            <a:r>
              <a:rPr lang="en-GB"/>
              <a:t>However, there are differences</a:t>
            </a:r>
          </a:p>
          <a:p>
            <a:pPr lvl="1"/>
            <a:r>
              <a:rPr lang="en-GB"/>
              <a:t>Safety problems are accidental; security problems are deliberate</a:t>
            </a:r>
          </a:p>
          <a:p>
            <a:pPr lvl="1"/>
            <a:r>
              <a:rPr lang="en-GB"/>
              <a:t>Security problems are more generic; Safety problems are related to the application domain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Security validation</a:t>
            </a:r>
          </a:p>
        </p:txBody>
      </p:sp>
      <p:sp>
        <p:nvSpPr>
          <p:cNvPr id="63491" name="Rectangle 3"/>
          <p:cNvSpPr>
            <a:spLocks noGrp="1" noChangeArrowheads="1"/>
          </p:cNvSpPr>
          <p:nvPr>
            <p:ph sz="quarter" idx="1"/>
          </p:nvPr>
        </p:nvSpPr>
        <p:spPr/>
        <p:txBody>
          <a:bodyPr/>
          <a:lstStyle/>
          <a:p>
            <a:r>
              <a:rPr lang="en-GB"/>
              <a:t>Experience-based validation</a:t>
            </a:r>
          </a:p>
          <a:p>
            <a:pPr lvl="1"/>
            <a:r>
              <a:rPr lang="en-GB"/>
              <a:t>The system is reviewed and analysed against the types of attack that are known to the validation team</a:t>
            </a:r>
          </a:p>
          <a:p>
            <a:r>
              <a:rPr lang="en-GB"/>
              <a:t>Tool-based validation</a:t>
            </a:r>
          </a:p>
          <a:p>
            <a:pPr lvl="1"/>
            <a:r>
              <a:rPr lang="en-GB"/>
              <a:t>Various security tools such as password checkers are used to analyse the system in operation</a:t>
            </a:r>
          </a:p>
          <a:p>
            <a:r>
              <a:rPr lang="en-GB"/>
              <a:t>Tiger teams</a:t>
            </a:r>
          </a:p>
          <a:p>
            <a:pPr lvl="1"/>
            <a:r>
              <a:rPr lang="en-GB"/>
              <a:t>A team is established whose goal is to breach the security of the system by simulating attacks on the system.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a:lstStyle/>
          <a:p>
            <a:r>
              <a:rPr lang="en-GB"/>
              <a:t>Key points</a:t>
            </a:r>
          </a:p>
        </p:txBody>
      </p:sp>
      <p:sp>
        <p:nvSpPr>
          <p:cNvPr id="53251" name="Rectangle 3"/>
          <p:cNvSpPr>
            <a:spLocks noGrp="1" noChangeArrowheads="1"/>
          </p:cNvSpPr>
          <p:nvPr>
            <p:ph sz="quarter" idx="1"/>
          </p:nvPr>
        </p:nvSpPr>
        <p:spPr>
          <a:xfrm>
            <a:off x="773113" y="1371600"/>
            <a:ext cx="7597775" cy="4495800"/>
          </a:xfrm>
          <a:noFill/>
          <a:ln/>
        </p:spPr>
        <p:txBody>
          <a:bodyPr/>
          <a:lstStyle/>
          <a:p>
            <a:r>
              <a:rPr lang="en-GB"/>
              <a:t>Statistical testing supplements the defect testing process and is intended to measure the reliability of a system</a:t>
            </a:r>
          </a:p>
          <a:p>
            <a:r>
              <a:rPr lang="en-GB"/>
              <a:t>Reliability validation relies on exercising the system using an operational profile - a simulated input set which matches the actual usage of the system</a:t>
            </a:r>
          </a:p>
          <a:p>
            <a:r>
              <a:rPr lang="en-GB"/>
              <a:t>Reliability growth modelling is concerned with modelling how the reliability of a software system improves as it is tested and faults are removed</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noFill/>
          <a:ln/>
        </p:spPr>
        <p:txBody>
          <a:bodyPr/>
          <a:lstStyle/>
          <a:p>
            <a:r>
              <a:rPr lang="en-GB"/>
              <a:t>The portable insulin pump</a:t>
            </a:r>
          </a:p>
        </p:txBody>
      </p:sp>
      <p:sp>
        <p:nvSpPr>
          <p:cNvPr id="81923" name="Rectangle 3"/>
          <p:cNvSpPr>
            <a:spLocks noGrp="1" noChangeArrowheads="1"/>
          </p:cNvSpPr>
          <p:nvPr>
            <p:ph sz="quarter" idx="1"/>
          </p:nvPr>
        </p:nvSpPr>
        <p:spPr>
          <a:xfrm>
            <a:off x="844550" y="2286000"/>
            <a:ext cx="7146925" cy="3783013"/>
          </a:xfrm>
          <a:noFill/>
          <a:ln/>
        </p:spPr>
        <p:txBody>
          <a:bodyPr/>
          <a:lstStyle/>
          <a:p>
            <a:pPr marL="0" indent="0" algn="ctr">
              <a:buFont typeface="Zapf Dingbats" charset="2"/>
              <a:buNone/>
            </a:pPr>
            <a:r>
              <a:rPr lang="en-GB" sz="4400"/>
              <a:t>Validating the safety of the insulin pump system</a:t>
            </a:r>
            <a:endParaRPr lang="en-GB" sz="40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Validation techniques</a:t>
            </a:r>
          </a:p>
        </p:txBody>
      </p:sp>
      <p:sp>
        <p:nvSpPr>
          <p:cNvPr id="58371" name="Rectangle 3"/>
          <p:cNvSpPr>
            <a:spLocks noGrp="1" noChangeArrowheads="1"/>
          </p:cNvSpPr>
          <p:nvPr>
            <p:ph sz="quarter" idx="1"/>
          </p:nvPr>
        </p:nvSpPr>
        <p:spPr/>
        <p:txBody>
          <a:bodyPr>
            <a:normAutofit lnSpcReduction="10000"/>
          </a:bodyPr>
          <a:lstStyle/>
          <a:p>
            <a:r>
              <a:rPr lang="en-GB"/>
              <a:t>Static techniques</a:t>
            </a:r>
          </a:p>
          <a:p>
            <a:pPr lvl="1"/>
            <a:r>
              <a:rPr lang="en-GB"/>
              <a:t>Design reviews and program inspections</a:t>
            </a:r>
          </a:p>
          <a:p>
            <a:pPr lvl="1"/>
            <a:r>
              <a:rPr lang="en-GB"/>
              <a:t>Mathematical arguments and proof</a:t>
            </a:r>
          </a:p>
          <a:p>
            <a:r>
              <a:rPr lang="en-GB"/>
              <a:t>Dynamic techniques</a:t>
            </a:r>
          </a:p>
          <a:p>
            <a:pPr lvl="1"/>
            <a:r>
              <a:rPr lang="en-GB"/>
              <a:t>Statistical testing</a:t>
            </a:r>
          </a:p>
          <a:p>
            <a:pPr lvl="1"/>
            <a:r>
              <a:rPr lang="en-GB"/>
              <a:t>Scenario-based testing</a:t>
            </a:r>
          </a:p>
          <a:p>
            <a:pPr lvl="1"/>
            <a:r>
              <a:rPr lang="en-GB"/>
              <a:t>Run-time checking</a:t>
            </a:r>
          </a:p>
          <a:p>
            <a:r>
              <a:rPr lang="en-GB"/>
              <a:t>Process validation</a:t>
            </a:r>
          </a:p>
          <a:p>
            <a:pPr lvl="1"/>
            <a:r>
              <a:rPr lang="en-GB"/>
              <a:t>Design development processes that minimise the chances of process errors that might compromise the dependability of the system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GB"/>
              <a:t>Safety validation</a:t>
            </a:r>
          </a:p>
        </p:txBody>
      </p:sp>
      <p:sp>
        <p:nvSpPr>
          <p:cNvPr id="82947" name="Rectangle 3"/>
          <p:cNvSpPr>
            <a:spLocks noGrp="1" noChangeArrowheads="1"/>
          </p:cNvSpPr>
          <p:nvPr>
            <p:ph sz="quarter" idx="1"/>
          </p:nvPr>
        </p:nvSpPr>
        <p:spPr/>
        <p:txBody>
          <a:bodyPr/>
          <a:lstStyle/>
          <a:p>
            <a:r>
              <a:rPr lang="en-GB"/>
              <a:t>Design validation</a:t>
            </a:r>
          </a:p>
          <a:p>
            <a:pPr lvl="1"/>
            <a:r>
              <a:rPr lang="en-GB"/>
              <a:t>Checking the design to ensure that hazards do not arise or that they can be handled without causing an accident.</a:t>
            </a:r>
          </a:p>
          <a:p>
            <a:r>
              <a:rPr lang="en-GB"/>
              <a:t>Code validation</a:t>
            </a:r>
          </a:p>
          <a:p>
            <a:pPr lvl="1"/>
            <a:r>
              <a:rPr lang="en-GB"/>
              <a:t>Testing the system to check the conformance of the code to its specification and to check that the code is a true implementation of the design.</a:t>
            </a:r>
          </a:p>
          <a:p>
            <a:r>
              <a:rPr lang="en-GB"/>
              <a:t>Run-time validation</a:t>
            </a:r>
          </a:p>
          <a:p>
            <a:pPr lvl="1"/>
            <a:r>
              <a:rPr lang="en-GB"/>
              <a:t>Designing safety checks while the system is in operation to ensure that it does not reach an unsafe state.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title"/>
          </p:nvPr>
        </p:nvSpPr>
        <p:spPr>
          <a:noFill/>
          <a:ln/>
        </p:spPr>
        <p:txBody>
          <a:bodyPr lIns="86362" tIns="42424" rIns="86362" bIns="42424"/>
          <a:lstStyle/>
          <a:p>
            <a:r>
              <a:rPr lang="en-GB"/>
              <a:t>Insulin system hazards</a:t>
            </a:r>
          </a:p>
        </p:txBody>
      </p:sp>
      <p:sp>
        <p:nvSpPr>
          <p:cNvPr id="83970" name="Rectangle 2"/>
          <p:cNvSpPr>
            <a:spLocks noGrp="1" noChangeArrowheads="1"/>
          </p:cNvSpPr>
          <p:nvPr>
            <p:ph sz="quarter" idx="1"/>
          </p:nvPr>
        </p:nvSpPr>
        <p:spPr>
          <a:xfrm>
            <a:off x="423863" y="1219200"/>
            <a:ext cx="8228012" cy="4800600"/>
          </a:xfrm>
          <a:noFill/>
          <a:ln/>
        </p:spPr>
        <p:txBody>
          <a:bodyPr lIns="86362" tIns="42424" rIns="86362" bIns="42424"/>
          <a:lstStyle/>
          <a:p>
            <a:r>
              <a:rPr lang="en-GB"/>
              <a:t>insulin overdose or underdose (biological)</a:t>
            </a:r>
          </a:p>
          <a:p>
            <a:r>
              <a:rPr lang="en-GB"/>
              <a:t>power failure (electrical)</a:t>
            </a:r>
          </a:p>
          <a:p>
            <a:r>
              <a:rPr lang="en-GB"/>
              <a:t>machine interferes electrically with other medical equipment such as a heart pacemaker (electrical)</a:t>
            </a:r>
          </a:p>
          <a:p>
            <a:r>
              <a:rPr lang="en-GB"/>
              <a:t>parts of machine break off in patient’s body(physical)</a:t>
            </a:r>
          </a:p>
          <a:p>
            <a:r>
              <a:rPr lang="en-GB"/>
              <a:t>infection caused by introduction of machine (biol.)</a:t>
            </a:r>
          </a:p>
          <a:p>
            <a:r>
              <a:rPr lang="en-GB"/>
              <a:t>allergic reaction to the materials or insulin used in the machine (biol).</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90525" y="368300"/>
            <a:ext cx="8347075" cy="687388"/>
          </a:xfrm>
        </p:spPr>
        <p:txBody>
          <a:bodyPr/>
          <a:lstStyle/>
          <a:p>
            <a:r>
              <a:rPr lang="en-GB" sz="3200"/>
              <a:t>Fault tree for software hazards</a:t>
            </a:r>
            <a:endParaRPr lang="en-GB"/>
          </a:p>
        </p:txBody>
      </p:sp>
      <p:graphicFrame>
        <p:nvGraphicFramePr>
          <p:cNvPr id="86020" name="Object 4"/>
          <p:cNvGraphicFramePr>
            <a:graphicFrameLocks noChangeAspect="1"/>
          </p:cNvGraphicFramePr>
          <p:nvPr/>
        </p:nvGraphicFramePr>
        <p:xfrm>
          <a:off x="2057400" y="1143000"/>
          <a:ext cx="4803775" cy="5334000"/>
        </p:xfrm>
        <a:graphic>
          <a:graphicData uri="http://schemas.openxmlformats.org/presentationml/2006/ole">
            <p:oleObj spid="_x0000_s86020" name="Bitmap Image" r:id="rId3" imgW="4142857" imgH="4600000" progId="PBrush">
              <p:embed/>
            </p:oleObj>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noFill/>
          <a:ln/>
        </p:spPr>
        <p:txBody>
          <a:bodyPr/>
          <a:lstStyle/>
          <a:p>
            <a:r>
              <a:rPr lang="en-GB"/>
              <a:t>Safety proofs</a:t>
            </a:r>
          </a:p>
        </p:txBody>
      </p:sp>
      <p:sp>
        <p:nvSpPr>
          <p:cNvPr id="87043" name="Rectangle 3"/>
          <p:cNvSpPr>
            <a:spLocks noGrp="1" noChangeArrowheads="1"/>
          </p:cNvSpPr>
          <p:nvPr>
            <p:ph sz="quarter" idx="1"/>
          </p:nvPr>
        </p:nvSpPr>
        <p:spPr>
          <a:noFill/>
          <a:ln/>
        </p:spPr>
        <p:txBody>
          <a:bodyPr/>
          <a:lstStyle/>
          <a:p>
            <a:r>
              <a:rPr lang="en-GB"/>
              <a:t>Safety proofs are intended to show that the system cannot reach in unsafe state</a:t>
            </a:r>
          </a:p>
          <a:p>
            <a:r>
              <a:rPr lang="en-GB"/>
              <a:t>Weaker than correctness proofs which must show that the system code conforms to its specification</a:t>
            </a:r>
          </a:p>
          <a:p>
            <a:r>
              <a:rPr lang="en-GB"/>
              <a:t>Generally based on proof by contradiction</a:t>
            </a:r>
          </a:p>
          <a:p>
            <a:pPr lvl="1"/>
            <a:r>
              <a:rPr lang="en-GB"/>
              <a:t>Assume that an unsafe state can be reached</a:t>
            </a:r>
          </a:p>
          <a:p>
            <a:pPr lvl="1"/>
            <a:r>
              <a:rPr lang="en-GB"/>
              <a:t>Show that this is contradicted by the program code</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90525" y="368300"/>
            <a:ext cx="8143875" cy="687388"/>
          </a:xfrm>
          <a:noFill/>
          <a:ln/>
        </p:spPr>
        <p:txBody>
          <a:bodyPr>
            <a:normAutofit fontScale="90000"/>
          </a:bodyPr>
          <a:lstStyle/>
          <a:p>
            <a:r>
              <a:rPr lang="en-GB"/>
              <a:t>Insulin delivery system</a:t>
            </a:r>
          </a:p>
        </p:txBody>
      </p:sp>
      <p:sp>
        <p:nvSpPr>
          <p:cNvPr id="88067" name="Rectangle 3"/>
          <p:cNvSpPr>
            <a:spLocks noGrp="1" noChangeArrowheads="1"/>
          </p:cNvSpPr>
          <p:nvPr>
            <p:ph sz="quarter" idx="1"/>
          </p:nvPr>
        </p:nvSpPr>
        <p:spPr>
          <a:noFill/>
          <a:ln/>
        </p:spPr>
        <p:txBody>
          <a:bodyPr/>
          <a:lstStyle/>
          <a:p>
            <a:r>
              <a:rPr lang="en-GB"/>
              <a:t>Safe state is a shutdown state where no insulin is delivered</a:t>
            </a:r>
          </a:p>
          <a:p>
            <a:pPr lvl="1"/>
            <a:r>
              <a:rPr lang="en-GB"/>
              <a:t>If hazard arises,shutting down the system will prevent an accident</a:t>
            </a:r>
          </a:p>
          <a:p>
            <a:r>
              <a:rPr lang="en-GB"/>
              <a:t>Software may be included to detect and prevent hazards such as power failure</a:t>
            </a:r>
          </a:p>
          <a:p>
            <a:r>
              <a:rPr lang="en-GB"/>
              <a:t>Consider only hazards arising from software failure</a:t>
            </a:r>
          </a:p>
          <a:p>
            <a:pPr lvl="1"/>
            <a:r>
              <a:rPr lang="en-GB"/>
              <a:t>Arithmetic error  The insulin dose is computed incorrectly because of some failure of the computer arithmetic</a:t>
            </a:r>
          </a:p>
          <a:p>
            <a:pPr lvl="1"/>
            <a:r>
              <a:rPr lang="en-GB"/>
              <a:t>Algorithmic error  The dose computation algorithm is incorrect</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title"/>
          </p:nvPr>
        </p:nvSpPr>
        <p:spPr>
          <a:noFill/>
          <a:ln/>
        </p:spPr>
        <p:txBody>
          <a:bodyPr/>
          <a:lstStyle/>
          <a:p>
            <a:r>
              <a:rPr lang="en-GB"/>
              <a:t>Arithmetic errors</a:t>
            </a:r>
          </a:p>
        </p:txBody>
      </p:sp>
      <p:sp>
        <p:nvSpPr>
          <p:cNvPr id="89090" name="Rectangle 2"/>
          <p:cNvSpPr>
            <a:spLocks noGrp="1" noChangeArrowheads="1"/>
          </p:cNvSpPr>
          <p:nvPr>
            <p:ph sz="quarter" idx="1"/>
          </p:nvPr>
        </p:nvSpPr>
        <p:spPr>
          <a:noFill/>
          <a:ln/>
        </p:spPr>
        <p:txBody>
          <a:bodyPr/>
          <a:lstStyle/>
          <a:p>
            <a:r>
              <a:rPr lang="en-GB"/>
              <a:t>Use language exception handling mechanisms to trap errors as they arise</a:t>
            </a:r>
          </a:p>
          <a:p>
            <a:r>
              <a:rPr lang="en-GB"/>
              <a:t>Use explicit error checks for all errors which are identified</a:t>
            </a:r>
          </a:p>
          <a:p>
            <a:r>
              <a:rPr lang="en-GB"/>
              <a:t>Avoid error-prone arithmetic operations (multiply and divide). Replace with add and subtract</a:t>
            </a:r>
          </a:p>
          <a:p>
            <a:r>
              <a:rPr lang="en-GB"/>
              <a:t>Never use floating-point numbers</a:t>
            </a:r>
          </a:p>
          <a:p>
            <a:r>
              <a:rPr lang="en-GB"/>
              <a:t>Shut down system if exception detected (safe state)</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title"/>
          </p:nvPr>
        </p:nvSpPr>
        <p:spPr>
          <a:noFill/>
          <a:ln/>
        </p:spPr>
        <p:txBody>
          <a:bodyPr/>
          <a:lstStyle/>
          <a:p>
            <a:r>
              <a:rPr lang="en-GB"/>
              <a:t>Algorithmic errors</a:t>
            </a:r>
          </a:p>
        </p:txBody>
      </p:sp>
      <p:sp>
        <p:nvSpPr>
          <p:cNvPr id="91138" name="Rectangle 2"/>
          <p:cNvSpPr>
            <a:spLocks noGrp="1" noChangeArrowheads="1"/>
          </p:cNvSpPr>
          <p:nvPr>
            <p:ph sz="quarter" idx="1"/>
          </p:nvPr>
        </p:nvSpPr>
        <p:spPr>
          <a:noFill/>
          <a:ln/>
        </p:spPr>
        <p:txBody>
          <a:bodyPr/>
          <a:lstStyle/>
          <a:p>
            <a:r>
              <a:rPr lang="en-GB"/>
              <a:t>Harder to detect than arithmetic errors. System should always err on the side of safety</a:t>
            </a:r>
          </a:p>
          <a:p>
            <a:r>
              <a:rPr lang="en-GB"/>
              <a:t>Use reasonableness checks for the dose delivered based on previous dose and rate of dose change</a:t>
            </a:r>
          </a:p>
          <a:p>
            <a:r>
              <a:rPr lang="en-GB"/>
              <a:t>Set maximum delivery level in any specified time period</a:t>
            </a:r>
          </a:p>
          <a:p>
            <a:r>
              <a:rPr lang="en-GB"/>
              <a:t>If computed dose is very high, medical intervention may be necessary anyway because the patient may be ill</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GB"/>
              <a:t>Insulin delivery code</a:t>
            </a:r>
          </a:p>
        </p:txBody>
      </p:sp>
      <p:sp>
        <p:nvSpPr>
          <p:cNvPr id="93187" name="Rectangle 3"/>
          <p:cNvSpPr>
            <a:spLocks noGrp="1" noChangeArrowheads="1"/>
          </p:cNvSpPr>
          <p:nvPr>
            <p:ph sz="quarter" idx="1"/>
          </p:nvPr>
        </p:nvSpPr>
        <p:spPr>
          <a:xfrm>
            <a:off x="773113" y="1295400"/>
            <a:ext cx="7667625" cy="5181600"/>
          </a:xfrm>
        </p:spPr>
        <p:txBody>
          <a:bodyPr/>
          <a:lstStyle/>
          <a:p>
            <a:pPr marL="0" indent="0" algn="just">
              <a:buFont typeface="Zapf Dingbats" charset="2"/>
              <a:buNone/>
              <a:tabLst>
                <a:tab pos="477838" algn="l"/>
                <a:tab pos="855663" algn="l"/>
                <a:tab pos="1433513" algn="l"/>
                <a:tab pos="1998663" algn="l"/>
              </a:tabLst>
            </a:pPr>
            <a:r>
              <a:rPr lang="en-GB" sz="1600"/>
              <a:t>// The insulin dose to be delivered is a function of  blood sugar level, the previous dose </a:t>
            </a:r>
            <a:br>
              <a:rPr lang="en-GB" sz="1600"/>
            </a:br>
            <a:r>
              <a:rPr lang="en-GB" sz="1600"/>
              <a:t>// delivered and the time of delivery of the previous dose</a:t>
            </a:r>
          </a:p>
          <a:p>
            <a:pPr marL="0" indent="0" algn="just">
              <a:buFont typeface="Zapf Dingbats" charset="2"/>
              <a:buNone/>
              <a:tabLst>
                <a:tab pos="477838" algn="l"/>
                <a:tab pos="855663" algn="l"/>
                <a:tab pos="1433513" algn="l"/>
                <a:tab pos="1998663" algn="l"/>
              </a:tabLst>
            </a:pPr>
            <a:r>
              <a:rPr lang="en-GB" sz="1600"/>
              <a:t>	currentDose = computeInsulin () ;			</a:t>
            </a:r>
          </a:p>
          <a:p>
            <a:pPr marL="0" indent="0" algn="just">
              <a:buFont typeface="Zapf Dingbats" charset="2"/>
              <a:buNone/>
              <a:tabLst>
                <a:tab pos="477838" algn="l"/>
                <a:tab pos="855663" algn="l"/>
                <a:tab pos="1433513" algn="l"/>
                <a:tab pos="1998663" algn="l"/>
              </a:tabLst>
            </a:pPr>
            <a:r>
              <a:rPr lang="en-GB" sz="1600"/>
              <a:t>	// Safety check - adjust currentDose if necessary</a:t>
            </a:r>
          </a:p>
          <a:p>
            <a:pPr marL="0" indent="0" algn="just">
              <a:buFont typeface="Zapf Dingbats" charset="2"/>
              <a:buNone/>
              <a:tabLst>
                <a:tab pos="477838" algn="l"/>
                <a:tab pos="855663" algn="l"/>
                <a:tab pos="1433513" algn="l"/>
                <a:tab pos="1998663" algn="l"/>
              </a:tabLst>
            </a:pPr>
            <a:r>
              <a:rPr lang="en-GB" sz="1600"/>
              <a:t>	if (previousDose == 0) {				// if statement 1</a:t>
            </a:r>
          </a:p>
          <a:p>
            <a:pPr marL="0" indent="0" algn="just">
              <a:buFont typeface="Zapf Dingbats" charset="2"/>
              <a:buNone/>
              <a:tabLst>
                <a:tab pos="477838" algn="l"/>
                <a:tab pos="855663" algn="l"/>
                <a:tab pos="1433513" algn="l"/>
                <a:tab pos="1998663" algn="l"/>
              </a:tabLst>
            </a:pPr>
            <a:r>
              <a:rPr lang="en-GB" sz="1600"/>
              <a:t>		if (currentDose &gt; 16)</a:t>
            </a:r>
          </a:p>
          <a:p>
            <a:pPr marL="0" indent="0" algn="just">
              <a:buFont typeface="Zapf Dingbats" charset="2"/>
              <a:buNone/>
              <a:tabLst>
                <a:tab pos="477838" algn="l"/>
                <a:tab pos="855663" algn="l"/>
                <a:tab pos="1433513" algn="l"/>
                <a:tab pos="1998663" algn="l"/>
              </a:tabLst>
            </a:pPr>
            <a:r>
              <a:rPr lang="en-GB" sz="1600"/>
              <a:t>			currentDose = 16 ;</a:t>
            </a:r>
          </a:p>
          <a:p>
            <a:pPr marL="0" indent="0" algn="just">
              <a:buFont typeface="Zapf Dingbats" charset="2"/>
              <a:buNone/>
              <a:tabLst>
                <a:tab pos="477838" algn="l"/>
                <a:tab pos="855663" algn="l"/>
                <a:tab pos="1433513" algn="l"/>
                <a:tab pos="1998663" algn="l"/>
              </a:tabLst>
            </a:pPr>
            <a:r>
              <a:rPr lang="en-GB" sz="1600"/>
              <a:t>	}</a:t>
            </a:r>
          </a:p>
          <a:p>
            <a:pPr marL="0" indent="0" algn="just">
              <a:buFont typeface="Zapf Dingbats" charset="2"/>
              <a:buNone/>
              <a:tabLst>
                <a:tab pos="477838" algn="l"/>
                <a:tab pos="855663" algn="l"/>
                <a:tab pos="1433513" algn="l"/>
                <a:tab pos="1998663" algn="l"/>
              </a:tabLst>
            </a:pPr>
            <a:r>
              <a:rPr lang="en-GB" sz="1600"/>
              <a:t>	else</a:t>
            </a:r>
          </a:p>
          <a:p>
            <a:pPr marL="0" indent="0" algn="just">
              <a:buFont typeface="Zapf Dingbats" charset="2"/>
              <a:buNone/>
              <a:tabLst>
                <a:tab pos="477838" algn="l"/>
                <a:tab pos="855663" algn="l"/>
                <a:tab pos="1433513" algn="l"/>
                <a:tab pos="1998663" algn="l"/>
              </a:tabLst>
            </a:pPr>
            <a:r>
              <a:rPr lang="en-GB" sz="1600"/>
              <a:t>		if (currentDose &gt; (previousDose * 2) )</a:t>
            </a:r>
          </a:p>
          <a:p>
            <a:pPr marL="0" indent="0" algn="just">
              <a:buFont typeface="Zapf Dingbats" charset="2"/>
              <a:buNone/>
              <a:tabLst>
                <a:tab pos="477838" algn="l"/>
                <a:tab pos="855663" algn="l"/>
                <a:tab pos="1433513" algn="l"/>
                <a:tab pos="1998663" algn="l"/>
              </a:tabLst>
            </a:pPr>
            <a:r>
              <a:rPr lang="en-GB" sz="1600"/>
              <a:t>			currentDose = previousDose * 2 ;</a:t>
            </a:r>
          </a:p>
          <a:p>
            <a:pPr marL="0" indent="0" algn="just">
              <a:buFont typeface="Zapf Dingbats" charset="2"/>
              <a:buNone/>
              <a:tabLst>
                <a:tab pos="477838" algn="l"/>
                <a:tab pos="855663" algn="l"/>
                <a:tab pos="1433513" algn="l"/>
                <a:tab pos="1998663" algn="l"/>
              </a:tabLst>
            </a:pPr>
            <a:r>
              <a:rPr lang="en-GB" sz="1600"/>
              <a:t>	if ( currentDose &lt; minimumDose )		 	// if statement 2</a:t>
            </a:r>
          </a:p>
          <a:p>
            <a:pPr marL="0" indent="0" algn="just">
              <a:buFont typeface="Zapf Dingbats" charset="2"/>
              <a:buNone/>
              <a:tabLst>
                <a:tab pos="477838" algn="l"/>
                <a:tab pos="855663" algn="l"/>
                <a:tab pos="1433513" algn="l"/>
                <a:tab pos="1998663" algn="l"/>
              </a:tabLst>
            </a:pPr>
            <a:r>
              <a:rPr lang="en-GB" sz="1600"/>
              <a:t>			currentDose = 0 ;			// then branch</a:t>
            </a:r>
          </a:p>
          <a:p>
            <a:pPr marL="0" indent="0" algn="just">
              <a:buFont typeface="Zapf Dingbats" charset="2"/>
              <a:buNone/>
              <a:tabLst>
                <a:tab pos="477838" algn="l"/>
                <a:tab pos="855663" algn="l"/>
                <a:tab pos="1433513" algn="l"/>
                <a:tab pos="1998663" algn="l"/>
              </a:tabLst>
            </a:pPr>
            <a:r>
              <a:rPr lang="en-GB" sz="1600"/>
              <a:t>	else if ( currentDose &gt; maxDose )			// else branch</a:t>
            </a:r>
          </a:p>
          <a:p>
            <a:pPr marL="0" indent="0" algn="just">
              <a:buFont typeface="Zapf Dingbats" charset="2"/>
              <a:buNone/>
              <a:tabLst>
                <a:tab pos="477838" algn="l"/>
                <a:tab pos="855663" algn="l"/>
                <a:tab pos="1433513" algn="l"/>
                <a:tab pos="1998663" algn="l"/>
              </a:tabLst>
            </a:pPr>
            <a:r>
              <a:rPr lang="en-GB" sz="1600"/>
              <a:t>			currentDose = maxDose ;</a:t>
            </a:r>
          </a:p>
          <a:p>
            <a:pPr marL="0" indent="0" algn="just">
              <a:buFont typeface="Zapf Dingbats" charset="2"/>
              <a:buNone/>
              <a:tabLst>
                <a:tab pos="477838" algn="l"/>
                <a:tab pos="855663" algn="l"/>
                <a:tab pos="1433513" algn="l"/>
                <a:tab pos="1998663" algn="l"/>
              </a:tabLst>
            </a:pPr>
            <a:r>
              <a:rPr lang="en-GB" sz="1600"/>
              <a:t>	administerInsulin (currentDose)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8" name="Object 6"/>
          <p:cNvGraphicFramePr>
            <a:graphicFrameLocks noChangeAspect="1"/>
          </p:cNvGraphicFramePr>
          <p:nvPr/>
        </p:nvGraphicFramePr>
        <p:xfrm>
          <a:off x="152400" y="1219200"/>
          <a:ext cx="8534400" cy="5029200"/>
        </p:xfrm>
        <a:graphic>
          <a:graphicData uri="http://schemas.openxmlformats.org/presentationml/2006/ole">
            <p:oleObj spid="_x0000_s95238" name="Bitmap Image" r:id="rId4" imgW="8066667" imgH="4753639" progId="PBrush">
              <p:embed/>
            </p:oleObj>
          </a:graphicData>
        </a:graphic>
      </p:graphicFrame>
      <p:sp>
        <p:nvSpPr>
          <p:cNvPr id="95234" name="Rectangle 2"/>
          <p:cNvSpPr>
            <a:spLocks noGrp="1" noChangeArrowheads="1"/>
          </p:cNvSpPr>
          <p:nvPr>
            <p:ph type="title"/>
          </p:nvPr>
        </p:nvSpPr>
        <p:spPr>
          <a:noFill/>
          <a:ln/>
        </p:spPr>
        <p:txBody>
          <a:bodyPr/>
          <a:lstStyle/>
          <a:p>
            <a:r>
              <a:rPr lang="en-GB"/>
              <a:t>Informal safety proof</a:t>
            </a:r>
          </a:p>
        </p:txBody>
      </p:sp>
      <p:sp>
        <p:nvSpPr>
          <p:cNvPr id="95236" name="Text Box 4"/>
          <p:cNvSpPr txBox="1">
            <a:spLocks noChangeArrowheads="1"/>
          </p:cNvSpPr>
          <p:nvPr/>
        </p:nvSpPr>
        <p:spPr bwMode="auto">
          <a:xfrm>
            <a:off x="6330950" y="1524000"/>
            <a:ext cx="2179638" cy="457200"/>
          </a:xfrm>
          <a:prstGeom prst="rect">
            <a:avLst/>
          </a:prstGeom>
          <a:noFill/>
          <a:ln w="12700">
            <a:noFill/>
            <a:miter lim="800000"/>
            <a:headEnd/>
            <a:tailEnd/>
          </a:ln>
          <a:effectLst/>
        </p:spPr>
        <p:txBody>
          <a:bodyPr>
            <a:spAutoFit/>
          </a:bodyPr>
          <a:lstStyle/>
          <a:p>
            <a:pPr>
              <a:spcBef>
                <a:spcPct val="50000"/>
              </a:spcBef>
            </a:pPr>
            <a:r>
              <a:rPr lang="en-GB"/>
              <a:t>See Portrait slide</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GB"/>
              <a:t>System testing</a:t>
            </a:r>
          </a:p>
        </p:txBody>
      </p:sp>
      <p:sp>
        <p:nvSpPr>
          <p:cNvPr id="97283" name="Rectangle 3"/>
          <p:cNvSpPr>
            <a:spLocks noGrp="1" noChangeArrowheads="1"/>
          </p:cNvSpPr>
          <p:nvPr>
            <p:ph sz="quarter" idx="1"/>
          </p:nvPr>
        </p:nvSpPr>
        <p:spPr/>
        <p:txBody>
          <a:bodyPr/>
          <a:lstStyle/>
          <a:p>
            <a:r>
              <a:rPr lang="en-GB"/>
              <a:t>System testing of the software has to rely on simulators for the sensor and the insulin delivery components.</a:t>
            </a:r>
          </a:p>
          <a:p>
            <a:r>
              <a:rPr lang="en-GB"/>
              <a:t>Test for normal operation using an operational profile. Can be constructed using data gathered from existing diabetics</a:t>
            </a:r>
          </a:p>
          <a:p>
            <a:r>
              <a:rPr lang="en-GB"/>
              <a:t>Testing has to include situations where rate of change of glucose is very fast and very slow</a:t>
            </a:r>
          </a:p>
          <a:p>
            <a:r>
              <a:rPr lang="en-GB"/>
              <a:t>Test for exceptions using the simulator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a:t>Static validation techniques</a:t>
            </a:r>
          </a:p>
        </p:txBody>
      </p:sp>
      <p:sp>
        <p:nvSpPr>
          <p:cNvPr id="68611" name="Rectangle 3"/>
          <p:cNvSpPr>
            <a:spLocks noGrp="1" noChangeArrowheads="1"/>
          </p:cNvSpPr>
          <p:nvPr>
            <p:ph sz="quarter" idx="1"/>
          </p:nvPr>
        </p:nvSpPr>
        <p:spPr/>
        <p:txBody>
          <a:bodyPr/>
          <a:lstStyle/>
          <a:p>
            <a:r>
              <a:rPr lang="en-GB"/>
              <a:t>Static validation is concerned with analyses of the system documentation (requirements, design, code, test data).</a:t>
            </a:r>
          </a:p>
          <a:p>
            <a:r>
              <a:rPr lang="en-GB"/>
              <a:t>It is concerned with finding errors in the system and identifying potential problems that may arise during system execution.</a:t>
            </a:r>
          </a:p>
          <a:p>
            <a:r>
              <a:rPr lang="en-GB"/>
              <a:t>Documents may be prepared (structured arguments, mathematical proofs, etc.) to support the static validation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noFill/>
          <a:ln/>
        </p:spPr>
        <p:txBody>
          <a:bodyPr/>
          <a:lstStyle/>
          <a:p>
            <a:r>
              <a:rPr lang="en-GB"/>
              <a:t>Safety assertions</a:t>
            </a:r>
          </a:p>
        </p:txBody>
      </p:sp>
      <p:sp>
        <p:nvSpPr>
          <p:cNvPr id="98307" name="Rectangle 3"/>
          <p:cNvSpPr>
            <a:spLocks noGrp="1" noChangeArrowheads="1"/>
          </p:cNvSpPr>
          <p:nvPr>
            <p:ph sz="quarter" idx="1"/>
          </p:nvPr>
        </p:nvSpPr>
        <p:spPr>
          <a:noFill/>
          <a:ln/>
        </p:spPr>
        <p:txBody>
          <a:bodyPr/>
          <a:lstStyle/>
          <a:p>
            <a:r>
              <a:rPr lang="en-GB"/>
              <a:t>Predicates included in the program indicating conditions which should hold at that point</a:t>
            </a:r>
          </a:p>
          <a:p>
            <a:r>
              <a:rPr lang="en-GB"/>
              <a:t>May be based on pre-computed limits e.g. number of insulin pump increments in maximum dose</a:t>
            </a:r>
          </a:p>
          <a:p>
            <a:r>
              <a:rPr lang="en-GB"/>
              <a:t>Used in formal program inspections or may be pre-processed into safety checks that are executed when the system is in operation</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a:t>Safety assertions </a:t>
            </a:r>
          </a:p>
        </p:txBody>
      </p:sp>
      <p:sp>
        <p:nvSpPr>
          <p:cNvPr id="99331" name="Rectangle 3"/>
          <p:cNvSpPr>
            <a:spLocks noGrp="1" noChangeArrowheads="1"/>
          </p:cNvSpPr>
          <p:nvPr>
            <p:ph sz="quarter" idx="1"/>
          </p:nvPr>
        </p:nvSpPr>
        <p:spPr/>
        <p:txBody>
          <a:bodyPr/>
          <a:lstStyle/>
          <a:p>
            <a:pPr algn="just">
              <a:buFont typeface="Zapf Dingbats" charset="2"/>
              <a:buNone/>
              <a:tabLst>
                <a:tab pos="766763" algn="l"/>
                <a:tab pos="1144588" algn="l"/>
                <a:tab pos="1520825" algn="l"/>
              </a:tabLst>
            </a:pPr>
            <a:r>
              <a:rPr lang="en-GB" sz="1600"/>
              <a:t>static void administerInsulin ( ) throws SafetyException  {</a:t>
            </a:r>
          </a:p>
          <a:p>
            <a:pPr algn="just">
              <a:buFont typeface="Zapf Dingbats" charset="2"/>
              <a:buNone/>
              <a:tabLst>
                <a:tab pos="766763" algn="l"/>
                <a:tab pos="1144588" algn="l"/>
                <a:tab pos="1520825" algn="l"/>
              </a:tabLst>
            </a:pPr>
            <a:r>
              <a:rPr lang="en-GB" sz="1600"/>
              <a:t>		int maxIncrements = InsulinPump.maxDose / 8 ;</a:t>
            </a:r>
          </a:p>
          <a:p>
            <a:pPr algn="just">
              <a:buFont typeface="Zapf Dingbats" charset="2"/>
              <a:buNone/>
              <a:tabLst>
                <a:tab pos="766763" algn="l"/>
                <a:tab pos="1144588" algn="l"/>
                <a:tab pos="1520825" algn="l"/>
              </a:tabLst>
            </a:pPr>
            <a:r>
              <a:rPr lang="en-GB" sz="1600"/>
              <a:t>		int increments = InsulinPump.currentDose / 8 ;</a:t>
            </a:r>
          </a:p>
          <a:p>
            <a:pPr algn="just">
              <a:buFont typeface="Zapf Dingbats" charset="2"/>
              <a:buNone/>
              <a:tabLst>
                <a:tab pos="766763" algn="l"/>
                <a:tab pos="1144588" algn="l"/>
                <a:tab pos="1520825" algn="l"/>
              </a:tabLst>
            </a:pPr>
            <a:r>
              <a:rPr lang="en-GB" sz="1600"/>
              <a:t>		// assert currentDose &lt;= InsulinPump.maxDose</a:t>
            </a:r>
          </a:p>
          <a:p>
            <a:pPr algn="just">
              <a:buFont typeface="Zapf Dingbats" charset="2"/>
              <a:buNone/>
              <a:tabLst>
                <a:tab pos="766763" algn="l"/>
                <a:tab pos="1144588" algn="l"/>
                <a:tab pos="1520825" algn="l"/>
              </a:tabLst>
            </a:pPr>
            <a:r>
              <a:rPr lang="en-GB" sz="1600"/>
              <a:t>		if (InsulinPump.currentDose &gt; InsulinPump.maxDose)</a:t>
            </a:r>
          </a:p>
          <a:p>
            <a:pPr algn="just">
              <a:buFont typeface="Zapf Dingbats" charset="2"/>
              <a:buNone/>
              <a:tabLst>
                <a:tab pos="766763" algn="l"/>
                <a:tab pos="1144588" algn="l"/>
                <a:tab pos="1520825" algn="l"/>
              </a:tabLst>
            </a:pPr>
            <a:r>
              <a:rPr lang="en-GB" sz="1600"/>
              <a:t>			throw new SafetyException (Pump.doseHigh);</a:t>
            </a:r>
          </a:p>
          <a:p>
            <a:pPr algn="just">
              <a:buFont typeface="Zapf Dingbats" charset="2"/>
              <a:buNone/>
              <a:tabLst>
                <a:tab pos="766763" algn="l"/>
                <a:tab pos="1144588" algn="l"/>
                <a:tab pos="1520825" algn="l"/>
              </a:tabLst>
            </a:pPr>
            <a:r>
              <a:rPr lang="en-GB" sz="1600"/>
              <a:t>		else</a:t>
            </a:r>
          </a:p>
          <a:p>
            <a:pPr algn="just">
              <a:buFont typeface="Zapf Dingbats" charset="2"/>
              <a:buNone/>
              <a:tabLst>
                <a:tab pos="766763" algn="l"/>
                <a:tab pos="1144588" algn="l"/>
                <a:tab pos="1520825" algn="l"/>
              </a:tabLst>
            </a:pPr>
            <a:r>
              <a:rPr lang="en-GB" sz="1600"/>
              <a:t>			for (int i=1; i&lt;= increments; i++) {</a:t>
            </a:r>
          </a:p>
          <a:p>
            <a:pPr algn="just">
              <a:buFont typeface="Zapf Dingbats" charset="2"/>
              <a:buNone/>
              <a:tabLst>
                <a:tab pos="766763" algn="l"/>
                <a:tab pos="1144588" algn="l"/>
                <a:tab pos="1520825" algn="l"/>
              </a:tabLst>
            </a:pPr>
            <a:r>
              <a:rPr lang="en-GB" sz="1600"/>
              <a:t>				generateSignal () ;</a:t>
            </a:r>
          </a:p>
          <a:p>
            <a:pPr algn="just">
              <a:buFont typeface="Zapf Dingbats" charset="2"/>
              <a:buNone/>
              <a:tabLst>
                <a:tab pos="766763" algn="l"/>
                <a:tab pos="1144588" algn="l"/>
                <a:tab pos="1520825" algn="l"/>
              </a:tabLst>
            </a:pPr>
            <a:r>
              <a:rPr lang="en-GB" sz="1600"/>
              <a:t>				if (i &gt; maxIncrements)</a:t>
            </a:r>
          </a:p>
          <a:p>
            <a:pPr algn="just">
              <a:buFont typeface="Zapf Dingbats" charset="2"/>
              <a:buNone/>
              <a:tabLst>
                <a:tab pos="766763" algn="l"/>
                <a:tab pos="1144588" algn="l"/>
                <a:tab pos="1520825" algn="l"/>
              </a:tabLst>
            </a:pPr>
            <a:r>
              <a:rPr lang="en-GB" sz="1600"/>
              <a:t>					throw new SafetyException ( Pump.incorrectIncrements);</a:t>
            </a:r>
          </a:p>
          <a:p>
            <a:pPr algn="just">
              <a:buFont typeface="Zapf Dingbats" charset="2"/>
              <a:buNone/>
              <a:tabLst>
                <a:tab pos="766763" algn="l"/>
                <a:tab pos="1144588" algn="l"/>
                <a:tab pos="1520825" algn="l"/>
              </a:tabLst>
            </a:pPr>
            <a:r>
              <a:rPr lang="en-GB" sz="1600"/>
              <a:t>			} // for loop</a:t>
            </a:r>
          </a:p>
          <a:p>
            <a:pPr algn="just">
              <a:buFont typeface="Zapf Dingbats" charset="2"/>
              <a:buNone/>
              <a:tabLst>
                <a:tab pos="766763" algn="l"/>
                <a:tab pos="1144588" algn="l"/>
                <a:tab pos="1520825" algn="l"/>
              </a:tabLst>
            </a:pPr>
            <a:r>
              <a:rPr lang="en-GB" sz="1600"/>
              <a:t>	} //administerInsulin</a:t>
            </a:r>
          </a:p>
          <a:p>
            <a:pPr>
              <a:buFont typeface="Zapf Dingbats" charset="2"/>
              <a:buNone/>
              <a:tabLst>
                <a:tab pos="766763" algn="l"/>
                <a:tab pos="1144588" algn="l"/>
                <a:tab pos="1520825" algn="l"/>
              </a:tabLst>
            </a:pPr>
            <a:endParaRPr lang="en-GB" sz="16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52400" y="368300"/>
            <a:ext cx="8991600" cy="687388"/>
          </a:xfrm>
        </p:spPr>
        <p:txBody>
          <a:bodyPr>
            <a:normAutofit fontScale="90000"/>
          </a:bodyPr>
          <a:lstStyle/>
          <a:p>
            <a:r>
              <a:rPr lang="en-GB" sz="3800"/>
              <a:t>Static techniques for safety validation</a:t>
            </a:r>
            <a:endParaRPr lang="en-GB"/>
          </a:p>
        </p:txBody>
      </p:sp>
      <p:sp>
        <p:nvSpPr>
          <p:cNvPr id="75779" name="Rectangle 3"/>
          <p:cNvSpPr>
            <a:spLocks noGrp="1" noChangeArrowheads="1"/>
          </p:cNvSpPr>
          <p:nvPr>
            <p:ph sz="quarter" idx="1"/>
          </p:nvPr>
        </p:nvSpPr>
        <p:spPr/>
        <p:txBody>
          <a:bodyPr/>
          <a:lstStyle/>
          <a:p>
            <a:r>
              <a:rPr lang="en-GB"/>
              <a:t>Demonstrating safety by testing is difficult because testing is intended to demonstrate what the system does in a particular situation. Testing all possible operational situations is impossible</a:t>
            </a:r>
          </a:p>
          <a:p>
            <a:r>
              <a:rPr lang="en-GB"/>
              <a:t>Normal reviews for correctness may be supplemented by specific techniques that are intended to focus on checking that unsafe situations never arise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GB"/>
              <a:t>Safety reviews</a:t>
            </a:r>
          </a:p>
        </p:txBody>
      </p:sp>
      <p:sp>
        <p:nvSpPr>
          <p:cNvPr id="17411" name="Rectangle 3"/>
          <p:cNvSpPr>
            <a:spLocks noGrp="1" noChangeArrowheads="1"/>
          </p:cNvSpPr>
          <p:nvPr>
            <p:ph sz="quarter" idx="1"/>
          </p:nvPr>
        </p:nvSpPr>
        <p:spPr>
          <a:noFill/>
          <a:ln/>
        </p:spPr>
        <p:txBody>
          <a:bodyPr/>
          <a:lstStyle/>
          <a:p>
            <a:r>
              <a:rPr lang="en-GB"/>
              <a:t>Review for correct intended function</a:t>
            </a:r>
          </a:p>
          <a:p>
            <a:r>
              <a:rPr lang="en-GB"/>
              <a:t>Review for maintainable, understandable structure</a:t>
            </a:r>
          </a:p>
          <a:p>
            <a:r>
              <a:rPr lang="en-GB"/>
              <a:t>Review to verify algorithm and data structure design against specification</a:t>
            </a:r>
          </a:p>
          <a:p>
            <a:r>
              <a:rPr lang="en-GB"/>
              <a:t>Review to check code consistency with algorithm and data structure design</a:t>
            </a:r>
          </a:p>
          <a:p>
            <a:r>
              <a:rPr lang="en-GB"/>
              <a:t>Review adequacy of system testing</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390525" y="368300"/>
            <a:ext cx="8050213" cy="687388"/>
          </a:xfrm>
          <a:noFill/>
          <a:ln/>
        </p:spPr>
        <p:txBody>
          <a:bodyPr>
            <a:normAutofit fontScale="90000"/>
          </a:bodyPr>
          <a:lstStyle/>
          <a:p>
            <a:r>
              <a:rPr lang="en-GB"/>
              <a:t>Review guidance</a:t>
            </a:r>
          </a:p>
        </p:txBody>
      </p:sp>
      <p:sp>
        <p:nvSpPr>
          <p:cNvPr id="7170" name="Rectangle 2"/>
          <p:cNvSpPr>
            <a:spLocks noGrp="1" noChangeArrowheads="1"/>
          </p:cNvSpPr>
          <p:nvPr>
            <p:ph sz="quarter" idx="1"/>
          </p:nvPr>
        </p:nvSpPr>
        <p:spPr>
          <a:noFill/>
          <a:ln/>
        </p:spPr>
        <p:txBody>
          <a:bodyPr/>
          <a:lstStyle/>
          <a:p>
            <a:r>
              <a:rPr lang="en-GB"/>
              <a:t>Make software as simple as possible</a:t>
            </a:r>
          </a:p>
          <a:p>
            <a:r>
              <a:rPr lang="en-GB"/>
              <a:t>Use simple techniques for software development avoiding error-prone constructs such as pointers and recursion</a:t>
            </a:r>
          </a:p>
          <a:p>
            <a:r>
              <a:rPr lang="en-GB"/>
              <a:t>Use information hiding to localise the effect of any data corruption</a:t>
            </a:r>
          </a:p>
          <a:p>
            <a:r>
              <a:rPr lang="en-GB"/>
              <a:t>Make appropriate use of fault-tolerant techniques but do not be seduced into thinking that fault-tolerant software is necessarily safe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GB" dirty="0"/>
              <a:t>Hazard-driven analysis</a:t>
            </a:r>
          </a:p>
        </p:txBody>
      </p:sp>
      <p:sp>
        <p:nvSpPr>
          <p:cNvPr id="11267" name="Rectangle 3"/>
          <p:cNvSpPr>
            <a:spLocks noGrp="1" noChangeArrowheads="1"/>
          </p:cNvSpPr>
          <p:nvPr>
            <p:ph sz="quarter" idx="1"/>
          </p:nvPr>
        </p:nvSpPr>
        <p:spPr>
          <a:noFill/>
          <a:ln/>
        </p:spPr>
        <p:txBody>
          <a:bodyPr/>
          <a:lstStyle/>
          <a:p>
            <a:r>
              <a:rPr lang="en-GB" dirty="0"/>
              <a:t>Effective safety assurance relies on hazard </a:t>
            </a:r>
            <a:r>
              <a:rPr lang="en-GB" dirty="0" smtClean="0"/>
              <a:t>identification</a:t>
            </a:r>
            <a:endParaRPr lang="en-GB" dirty="0"/>
          </a:p>
          <a:p>
            <a:r>
              <a:rPr lang="en-GB" dirty="0"/>
              <a:t>Safety can be assured by</a:t>
            </a:r>
          </a:p>
          <a:p>
            <a:pPr lvl="1"/>
            <a:r>
              <a:rPr lang="en-GB" dirty="0"/>
              <a:t>Hazard avoidance</a:t>
            </a:r>
          </a:p>
          <a:p>
            <a:pPr lvl="1"/>
            <a:r>
              <a:rPr lang="en-GB" dirty="0"/>
              <a:t>Accident avoidance</a:t>
            </a:r>
          </a:p>
          <a:p>
            <a:pPr lvl="1"/>
            <a:r>
              <a:rPr lang="en-GB" dirty="0"/>
              <a:t>Protection systems</a:t>
            </a:r>
          </a:p>
          <a:p>
            <a:r>
              <a:rPr lang="en-GB" dirty="0"/>
              <a:t>Safety reviews should demonstrate that one or more of these techniques have been applied to all identified hazards</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405</TotalTime>
  <Pages>34</Pages>
  <Words>2340</Words>
  <Application>Microsoft Office PowerPoint</Application>
  <PresentationFormat>On-screen Show (4:3)</PresentationFormat>
  <Paragraphs>266</Paragraphs>
  <Slides>51</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Equity</vt:lpstr>
      <vt:lpstr>Bitmap Image</vt:lpstr>
      <vt:lpstr>Critical Systems Validation </vt:lpstr>
      <vt:lpstr>Critical Systems Validation</vt:lpstr>
      <vt:lpstr>Validation perspectives</vt:lpstr>
      <vt:lpstr>Validation techniques</vt:lpstr>
      <vt:lpstr>Static validation techniques</vt:lpstr>
      <vt:lpstr>Static techniques for safety validation</vt:lpstr>
      <vt:lpstr>Safety reviews</vt:lpstr>
      <vt:lpstr>Review guidance</vt:lpstr>
      <vt:lpstr>Hazard-driven analysis</vt:lpstr>
      <vt:lpstr>The system safety case</vt:lpstr>
      <vt:lpstr>Formal methods and critical systems</vt:lpstr>
      <vt:lpstr>Formal methods and validation</vt:lpstr>
      <vt:lpstr>Problems with formal validation</vt:lpstr>
      <vt:lpstr>Formal methods conclusion</vt:lpstr>
      <vt:lpstr>Safety proofs</vt:lpstr>
      <vt:lpstr>Construction of a safety proof</vt:lpstr>
      <vt:lpstr>Gas warning system</vt:lpstr>
      <vt:lpstr>Gas sensor control</vt:lpstr>
      <vt:lpstr>Graphical argument</vt:lpstr>
      <vt:lpstr>Condition checking</vt:lpstr>
      <vt:lpstr>Key points</vt:lpstr>
      <vt:lpstr>Dynamic validation techniques</vt:lpstr>
      <vt:lpstr>Reliability validation</vt:lpstr>
      <vt:lpstr>Statistical testing</vt:lpstr>
      <vt:lpstr>Reliability validation process</vt:lpstr>
      <vt:lpstr>Operational profiles</vt:lpstr>
      <vt:lpstr>An operational profile</vt:lpstr>
      <vt:lpstr>Operational profile generation</vt:lpstr>
      <vt:lpstr>Reliability modelling</vt:lpstr>
      <vt:lpstr>Equal-step reliability growth</vt:lpstr>
      <vt:lpstr>Observed reliability growth</vt:lpstr>
      <vt:lpstr>Random-step reliability growth</vt:lpstr>
      <vt:lpstr>Growth model selection</vt:lpstr>
      <vt:lpstr>Reliability prediction</vt:lpstr>
      <vt:lpstr>Reliability validation problems</vt:lpstr>
      <vt:lpstr>Security validation</vt:lpstr>
      <vt:lpstr>Security validation</vt:lpstr>
      <vt:lpstr>Key points</vt:lpstr>
      <vt:lpstr>The portable insulin pump</vt:lpstr>
      <vt:lpstr>Safety validation</vt:lpstr>
      <vt:lpstr>Insulin system hazards</vt:lpstr>
      <vt:lpstr>Fault tree for software hazards</vt:lpstr>
      <vt:lpstr>Safety proofs</vt:lpstr>
      <vt:lpstr>Insulin delivery system</vt:lpstr>
      <vt:lpstr>Arithmetic errors</vt:lpstr>
      <vt:lpstr>Algorithmic errors</vt:lpstr>
      <vt:lpstr>Insulin delivery code</vt:lpstr>
      <vt:lpstr>Informal safety proof</vt:lpstr>
      <vt:lpstr>System testing</vt:lpstr>
      <vt:lpstr>Safety assertions</vt:lpstr>
      <vt:lpstr>Safety assertions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Systems Validation</dc:title>
  <dc:creator>NTA</dc:creator>
  <cp:lastModifiedBy>Administrator</cp:lastModifiedBy>
  <cp:revision>23</cp:revision>
  <cp:lastPrinted>2000-02-04T11:48:10Z</cp:lastPrinted>
  <dcterms:created xsi:type="dcterms:W3CDTF">1996-12-04T15:24:59Z</dcterms:created>
  <dcterms:modified xsi:type="dcterms:W3CDTF">2014-12-10T05:40:53Z</dcterms:modified>
</cp:coreProperties>
</file>