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1"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6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12C22B-4C13-4008-8C55-F6E82B144723}" type="datetimeFigureOut">
              <a:rPr lang="en-US" smtClean="0"/>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C9AE-4205-408E-A685-C2A61FE2F0F3}" type="slidenum">
              <a:rPr lang="en-US" smtClean="0"/>
              <a:t>‹#›</a:t>
            </a:fld>
            <a:endParaRPr lang="en-US"/>
          </a:p>
        </p:txBody>
      </p:sp>
    </p:spTree>
    <p:extLst>
      <p:ext uri="{BB962C8B-B14F-4D97-AF65-F5344CB8AC3E}">
        <p14:creationId xmlns:p14="http://schemas.microsoft.com/office/powerpoint/2010/main" val="54439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12C22B-4C13-4008-8C55-F6E82B144723}" type="datetimeFigureOut">
              <a:rPr lang="en-US" smtClean="0"/>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C9AE-4205-408E-A685-C2A61FE2F0F3}" type="slidenum">
              <a:rPr lang="en-US" smtClean="0"/>
              <a:t>‹#›</a:t>
            </a:fld>
            <a:endParaRPr lang="en-US"/>
          </a:p>
        </p:txBody>
      </p:sp>
    </p:spTree>
    <p:extLst>
      <p:ext uri="{BB962C8B-B14F-4D97-AF65-F5344CB8AC3E}">
        <p14:creationId xmlns:p14="http://schemas.microsoft.com/office/powerpoint/2010/main" val="244074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12C22B-4C13-4008-8C55-F6E82B144723}" type="datetimeFigureOut">
              <a:rPr lang="en-US" smtClean="0"/>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C9AE-4205-408E-A685-C2A61FE2F0F3}" type="slidenum">
              <a:rPr lang="en-US" smtClean="0"/>
              <a:t>‹#›</a:t>
            </a:fld>
            <a:endParaRPr lang="en-US"/>
          </a:p>
        </p:txBody>
      </p:sp>
    </p:spTree>
    <p:extLst>
      <p:ext uri="{BB962C8B-B14F-4D97-AF65-F5344CB8AC3E}">
        <p14:creationId xmlns:p14="http://schemas.microsoft.com/office/powerpoint/2010/main" val="29934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12C22B-4C13-4008-8C55-F6E82B144723}" type="datetimeFigureOut">
              <a:rPr lang="en-US" smtClean="0"/>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C9AE-4205-408E-A685-C2A61FE2F0F3}" type="slidenum">
              <a:rPr lang="en-US" smtClean="0"/>
              <a:t>‹#›</a:t>
            </a:fld>
            <a:endParaRPr lang="en-US"/>
          </a:p>
        </p:txBody>
      </p:sp>
    </p:spTree>
    <p:extLst>
      <p:ext uri="{BB962C8B-B14F-4D97-AF65-F5344CB8AC3E}">
        <p14:creationId xmlns:p14="http://schemas.microsoft.com/office/powerpoint/2010/main" val="52971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12C22B-4C13-4008-8C55-F6E82B144723}" type="datetimeFigureOut">
              <a:rPr lang="en-US" smtClean="0"/>
              <a:t>9/5/2014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C9AE-4205-408E-A685-C2A61FE2F0F3}" type="slidenum">
              <a:rPr lang="en-US" smtClean="0"/>
              <a:t>‹#›</a:t>
            </a:fld>
            <a:endParaRPr lang="en-US"/>
          </a:p>
        </p:txBody>
      </p:sp>
    </p:spTree>
    <p:extLst>
      <p:ext uri="{BB962C8B-B14F-4D97-AF65-F5344CB8AC3E}">
        <p14:creationId xmlns:p14="http://schemas.microsoft.com/office/powerpoint/2010/main" val="13919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12C22B-4C13-4008-8C55-F6E82B144723}" type="datetimeFigureOut">
              <a:rPr lang="en-US" smtClean="0"/>
              <a:t>9/5/2014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C9AE-4205-408E-A685-C2A61FE2F0F3}" type="slidenum">
              <a:rPr lang="en-US" smtClean="0"/>
              <a:t>‹#›</a:t>
            </a:fld>
            <a:endParaRPr lang="en-US"/>
          </a:p>
        </p:txBody>
      </p:sp>
    </p:spTree>
    <p:extLst>
      <p:ext uri="{BB962C8B-B14F-4D97-AF65-F5344CB8AC3E}">
        <p14:creationId xmlns:p14="http://schemas.microsoft.com/office/powerpoint/2010/main" val="554985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12C22B-4C13-4008-8C55-F6E82B144723}" type="datetimeFigureOut">
              <a:rPr lang="en-US" smtClean="0"/>
              <a:t>9/5/2014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AC9AE-4205-408E-A685-C2A61FE2F0F3}" type="slidenum">
              <a:rPr lang="en-US" smtClean="0"/>
              <a:t>‹#›</a:t>
            </a:fld>
            <a:endParaRPr lang="en-US"/>
          </a:p>
        </p:txBody>
      </p:sp>
    </p:spTree>
    <p:extLst>
      <p:ext uri="{BB962C8B-B14F-4D97-AF65-F5344CB8AC3E}">
        <p14:creationId xmlns:p14="http://schemas.microsoft.com/office/powerpoint/2010/main" val="372540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12C22B-4C13-4008-8C55-F6E82B144723}" type="datetimeFigureOut">
              <a:rPr lang="en-US" smtClean="0"/>
              <a:t>9/5/2014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AC9AE-4205-408E-A685-C2A61FE2F0F3}" type="slidenum">
              <a:rPr lang="en-US" smtClean="0"/>
              <a:t>‹#›</a:t>
            </a:fld>
            <a:endParaRPr lang="en-US"/>
          </a:p>
        </p:txBody>
      </p:sp>
    </p:spTree>
    <p:extLst>
      <p:ext uri="{BB962C8B-B14F-4D97-AF65-F5344CB8AC3E}">
        <p14:creationId xmlns:p14="http://schemas.microsoft.com/office/powerpoint/2010/main" val="424546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2C22B-4C13-4008-8C55-F6E82B144723}" type="datetimeFigureOut">
              <a:rPr lang="en-US" smtClean="0"/>
              <a:t>9/5/2014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AC9AE-4205-408E-A685-C2A61FE2F0F3}" type="slidenum">
              <a:rPr lang="en-US" smtClean="0"/>
              <a:t>‹#›</a:t>
            </a:fld>
            <a:endParaRPr lang="en-US"/>
          </a:p>
        </p:txBody>
      </p:sp>
    </p:spTree>
    <p:extLst>
      <p:ext uri="{BB962C8B-B14F-4D97-AF65-F5344CB8AC3E}">
        <p14:creationId xmlns:p14="http://schemas.microsoft.com/office/powerpoint/2010/main" val="378005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12C22B-4C13-4008-8C55-F6E82B144723}" type="datetimeFigureOut">
              <a:rPr lang="en-US" smtClean="0"/>
              <a:t>9/5/2014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C9AE-4205-408E-A685-C2A61FE2F0F3}" type="slidenum">
              <a:rPr lang="en-US" smtClean="0"/>
              <a:t>‹#›</a:t>
            </a:fld>
            <a:endParaRPr lang="en-US"/>
          </a:p>
        </p:txBody>
      </p:sp>
    </p:spTree>
    <p:extLst>
      <p:ext uri="{BB962C8B-B14F-4D97-AF65-F5344CB8AC3E}">
        <p14:creationId xmlns:p14="http://schemas.microsoft.com/office/powerpoint/2010/main" val="36769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12C22B-4C13-4008-8C55-F6E82B144723}" type="datetimeFigureOut">
              <a:rPr lang="en-US" smtClean="0"/>
              <a:t>9/5/2014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C9AE-4205-408E-A685-C2A61FE2F0F3}" type="slidenum">
              <a:rPr lang="en-US" smtClean="0"/>
              <a:t>‹#›</a:t>
            </a:fld>
            <a:endParaRPr lang="en-US"/>
          </a:p>
        </p:txBody>
      </p:sp>
    </p:spTree>
    <p:extLst>
      <p:ext uri="{BB962C8B-B14F-4D97-AF65-F5344CB8AC3E}">
        <p14:creationId xmlns:p14="http://schemas.microsoft.com/office/powerpoint/2010/main" val="165145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2C22B-4C13-4008-8C55-F6E82B144723}" type="datetimeFigureOut">
              <a:rPr lang="en-US" smtClean="0"/>
              <a:t>9/5/2014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AC9AE-4205-408E-A685-C2A61FE2F0F3}" type="slidenum">
              <a:rPr lang="en-US" smtClean="0"/>
              <a:t>‹#›</a:t>
            </a:fld>
            <a:endParaRPr lang="en-US"/>
          </a:p>
        </p:txBody>
      </p:sp>
    </p:spTree>
    <p:extLst>
      <p:ext uri="{BB962C8B-B14F-4D97-AF65-F5344CB8AC3E}">
        <p14:creationId xmlns:p14="http://schemas.microsoft.com/office/powerpoint/2010/main" val="240406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b="1" dirty="0" smtClean="0"/>
              <a:t>PERT Analysis 	</a:t>
            </a:r>
            <a:endParaRPr lang="en-US" sz="9600" b="1" dirty="0"/>
          </a:p>
        </p:txBody>
      </p:sp>
      <p:sp>
        <p:nvSpPr>
          <p:cNvPr id="3" name="Subtitle 2"/>
          <p:cNvSpPr>
            <a:spLocks noGrp="1"/>
          </p:cNvSpPr>
          <p:nvPr>
            <p:ph type="subTitle" idx="1"/>
          </p:nvPr>
        </p:nvSpPr>
        <p:spPr>
          <a:xfrm>
            <a:off x="3048000" y="5202238"/>
            <a:ext cx="9144000" cy="1655762"/>
          </a:xfrm>
        </p:spPr>
        <p:txBody>
          <a:bodyPr/>
          <a:lstStyle/>
          <a:p>
            <a:r>
              <a:rPr lang="en-US" dirty="0" smtClean="0"/>
              <a:t>Presented By: Pratibh Acharya </a:t>
            </a:r>
          </a:p>
          <a:p>
            <a:r>
              <a:rPr lang="en-US" dirty="0" smtClean="0"/>
              <a:t>	            Bhawana Dahal </a:t>
            </a:r>
          </a:p>
          <a:p>
            <a:endParaRPr lang="en-US" dirty="0"/>
          </a:p>
        </p:txBody>
      </p:sp>
    </p:spTree>
    <p:extLst>
      <p:ext uri="{BB962C8B-B14F-4D97-AF65-F5344CB8AC3E}">
        <p14:creationId xmlns:p14="http://schemas.microsoft.com/office/powerpoint/2010/main" val="2122027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b="0" i="0" dirty="0" smtClean="0"/>
              <a:t>Let </a:t>
            </a:r>
            <a:r>
              <a:rPr lang="en-US" dirty="0" smtClean="0"/>
              <a:t>us take an example which deals with the </a:t>
            </a:r>
            <a:r>
              <a:rPr lang="en-US" b="0" i="0" dirty="0" smtClean="0"/>
              <a:t>redesign of a product and its associated packaging.</a:t>
            </a:r>
          </a:p>
          <a:p>
            <a:endParaRPr lang="en-US" dirty="0"/>
          </a:p>
        </p:txBody>
      </p:sp>
      <p:pic>
        <p:nvPicPr>
          <p:cNvPr id="4" name="Picture 1033" descr="C:\abhijeetk\designmanagemt\cpm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869" y="2815107"/>
            <a:ext cx="77470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243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lstStyle/>
          <a:p>
            <a:pPr algn="just"/>
            <a:r>
              <a:rPr lang="en-US" b="0" i="0" dirty="0" smtClean="0"/>
              <a:t>For clarity, this list is kept to a minimum by specifying only immediate relationships, that is relationships involving activities that "</a:t>
            </a:r>
            <a:r>
              <a:rPr lang="en-US" b="0" i="1" dirty="0" smtClean="0">
                <a:solidFill>
                  <a:schemeClr val="tx2"/>
                </a:solidFill>
              </a:rPr>
              <a:t>occur near to each other in time</a:t>
            </a:r>
            <a:r>
              <a:rPr lang="en-US" b="0" i="0" dirty="0" smtClean="0">
                <a:solidFill>
                  <a:schemeClr val="tx2"/>
                </a:solidFill>
              </a:rPr>
              <a:t>".</a:t>
            </a:r>
            <a:r>
              <a:rPr lang="en-US" dirty="0" smtClean="0">
                <a:solidFill>
                  <a:schemeClr val="tx2"/>
                </a:solidFill>
              </a:rPr>
              <a:t> </a:t>
            </a:r>
          </a:p>
          <a:p>
            <a:pPr algn="just"/>
            <a:endParaRPr lang="en-US" dirty="0" smtClean="0">
              <a:solidFill>
                <a:schemeClr val="tx2"/>
              </a:solidFill>
            </a:endParaRPr>
          </a:p>
          <a:p>
            <a:pPr algn="just"/>
            <a:endParaRPr lang="en-US" dirty="0"/>
          </a:p>
        </p:txBody>
      </p:sp>
      <p:pic>
        <p:nvPicPr>
          <p:cNvPr id="4" name="Picture 5" descr="C:\abhijeetk\designmanagemt\cpm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964" y="2228045"/>
            <a:ext cx="8456858" cy="3319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235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7"/>
            <a:ext cx="10515600" cy="5687566"/>
          </a:xfrm>
        </p:spPr>
        <p:txBody>
          <a:bodyPr>
            <a:normAutofit/>
          </a:bodyPr>
          <a:lstStyle/>
          <a:p>
            <a:pPr algn="just"/>
            <a:r>
              <a:rPr lang="en-US" b="0" i="0" dirty="0" smtClean="0"/>
              <a:t>Before starting any of the above activity, the questions asked would be </a:t>
            </a:r>
          </a:p>
          <a:p>
            <a:pPr lvl="1" algn="just">
              <a:spcBef>
                <a:spcPct val="50000"/>
              </a:spcBef>
              <a:buFontTx/>
              <a:buChar char="•"/>
            </a:pPr>
            <a:r>
              <a:rPr lang="en-US" b="0" i="0" dirty="0" smtClean="0">
                <a:solidFill>
                  <a:schemeClr val="tx2"/>
                </a:solidFill>
              </a:rPr>
              <a:t>could we complete this project in 30 weeks? </a:t>
            </a:r>
          </a:p>
          <a:p>
            <a:pPr lvl="1" algn="just">
              <a:spcBef>
                <a:spcPct val="50000"/>
              </a:spcBef>
              <a:buFontTx/>
              <a:buChar char="•"/>
            </a:pPr>
            <a:r>
              <a:rPr lang="en-US" b="0" i="0" dirty="0" smtClean="0">
                <a:solidFill>
                  <a:schemeClr val="tx2"/>
                </a:solidFill>
              </a:rPr>
              <a:t>could we complete this project in 2 weeks?</a:t>
            </a:r>
            <a:r>
              <a:rPr lang="en-US" dirty="0" smtClean="0"/>
              <a:t> </a:t>
            </a:r>
          </a:p>
          <a:p>
            <a:pPr algn="just">
              <a:spcBef>
                <a:spcPct val="50000"/>
              </a:spcBef>
            </a:pPr>
            <a:endParaRPr lang="en-US" dirty="0" smtClean="0"/>
          </a:p>
          <a:p>
            <a:pPr marL="0" indent="0" algn="just">
              <a:spcBef>
                <a:spcPct val="50000"/>
              </a:spcBef>
              <a:buNone/>
            </a:pPr>
            <a:r>
              <a:rPr lang="en-US" b="0" i="0" dirty="0" smtClean="0"/>
              <a:t>One answer could be, if we first do activity 1, then activity 2, then activity 3, ...., then activity 10, then activity 11 and the project would then take the sum of the activity completion times, 30 weeks.</a:t>
            </a:r>
          </a:p>
          <a:p>
            <a:pPr algn="just">
              <a:spcBef>
                <a:spcPct val="50000"/>
              </a:spcBef>
            </a:pPr>
            <a:endParaRPr lang="en-US" b="0" i="0" dirty="0" smtClean="0">
              <a:solidFill>
                <a:schemeClr val="tx2"/>
              </a:solidFill>
            </a:endParaRPr>
          </a:p>
          <a:p>
            <a:pPr algn="just">
              <a:spcBef>
                <a:spcPct val="50000"/>
              </a:spcBef>
            </a:pPr>
            <a:r>
              <a:rPr lang="en-US" b="0" dirty="0" smtClean="0"/>
              <a:t>“What is the minimum possible time in which we can complete this project ?</a:t>
            </a:r>
            <a:r>
              <a:rPr lang="en-US" b="0" dirty="0" smtClean="0">
                <a:solidFill>
                  <a:schemeClr val="tx2"/>
                </a:solidFill>
              </a:rPr>
              <a:t> </a:t>
            </a:r>
            <a:r>
              <a:rPr lang="en-US" b="0" dirty="0" smtClean="0"/>
              <a:t>“</a:t>
            </a:r>
          </a:p>
          <a:p>
            <a:pPr algn="just"/>
            <a:endParaRPr lang="en-US" dirty="0"/>
          </a:p>
        </p:txBody>
      </p:sp>
    </p:spTree>
    <p:extLst>
      <p:ext uri="{BB962C8B-B14F-4D97-AF65-F5344CB8AC3E}">
        <p14:creationId xmlns:p14="http://schemas.microsoft.com/office/powerpoint/2010/main" val="257822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lstStyle/>
          <a:p>
            <a:r>
              <a:rPr lang="en-US" b="0" i="0" dirty="0" smtClean="0"/>
              <a:t>We shall see below how the network analysis diagram/picture we construct helps us to answer this question.</a:t>
            </a:r>
          </a:p>
          <a:p>
            <a:endParaRPr lang="en-US" dirty="0"/>
          </a:p>
        </p:txBody>
      </p:sp>
      <p:pic>
        <p:nvPicPr>
          <p:cNvPr id="4" name="Picture 2" descr="C:\abhijeetk\designmanagemt\cpm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714" y="1854558"/>
            <a:ext cx="7408572" cy="4005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167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913"/>
            <a:ext cx="10515600" cy="5636050"/>
          </a:xfrm>
        </p:spPr>
        <p:txBody>
          <a:bodyPr/>
          <a:lstStyle/>
          <a:p>
            <a:r>
              <a:rPr lang="en-US" b="0" i="0" dirty="0" smtClean="0"/>
              <a:t>Critical Path takes 24 weeks for the completion of the project. </a:t>
            </a:r>
          </a:p>
          <a:p>
            <a:endParaRPr lang="en-US" dirty="0"/>
          </a:p>
        </p:txBody>
      </p:sp>
      <p:pic>
        <p:nvPicPr>
          <p:cNvPr id="4" name="Picture 2" descr="C:\abhijeetk\designmanagemt\cpm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58343"/>
            <a:ext cx="8686800" cy="4791075"/>
          </a:xfrm>
          <a:prstGeom prst="rect">
            <a:avLst/>
          </a:prstGeom>
          <a:noFill/>
          <a:extLst>
            <a:ext uri="{909E8E84-426E-40DD-AFC4-6F175D3DCCD1}">
              <a14:hiddenFill xmlns:a14="http://schemas.microsoft.com/office/drawing/2010/main">
                <a:solidFill>
                  <a:srgbClr val="FFFFFF"/>
                </a:solidFill>
              </a14:hiddenFill>
            </a:ext>
          </a:extLst>
        </p:spPr>
      </p:pic>
      <p:sp>
        <p:nvSpPr>
          <p:cNvPr id="6" name="Line 6"/>
          <p:cNvSpPr>
            <a:spLocks noChangeShapeType="1"/>
          </p:cNvSpPr>
          <p:nvPr/>
        </p:nvSpPr>
        <p:spPr bwMode="auto">
          <a:xfrm>
            <a:off x="2321718" y="2450404"/>
            <a:ext cx="2667000" cy="0"/>
          </a:xfrm>
          <a:prstGeom prst="line">
            <a:avLst/>
          </a:prstGeom>
          <a:noFill/>
          <a:ln w="25400">
            <a:solidFill>
              <a:schemeClr val="hlink"/>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7"/>
          <p:cNvSpPr>
            <a:spLocks noChangeShapeType="1"/>
          </p:cNvSpPr>
          <p:nvPr/>
        </p:nvSpPr>
        <p:spPr bwMode="auto">
          <a:xfrm>
            <a:off x="4960143" y="2540892"/>
            <a:ext cx="914400" cy="1219200"/>
          </a:xfrm>
          <a:prstGeom prst="line">
            <a:avLst/>
          </a:prstGeom>
          <a:noFill/>
          <a:ln w="25400">
            <a:solidFill>
              <a:schemeClr val="hlink"/>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8"/>
          <p:cNvSpPr>
            <a:spLocks noChangeShapeType="1"/>
          </p:cNvSpPr>
          <p:nvPr/>
        </p:nvSpPr>
        <p:spPr bwMode="auto">
          <a:xfrm>
            <a:off x="5903118" y="3822004"/>
            <a:ext cx="1447800" cy="0"/>
          </a:xfrm>
          <a:prstGeom prst="line">
            <a:avLst/>
          </a:prstGeom>
          <a:noFill/>
          <a:ln w="25400">
            <a:solidFill>
              <a:schemeClr val="hlink"/>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9"/>
          <p:cNvSpPr>
            <a:spLocks noChangeShapeType="1"/>
          </p:cNvSpPr>
          <p:nvPr/>
        </p:nvSpPr>
        <p:spPr bwMode="auto">
          <a:xfrm flipV="1">
            <a:off x="7427118" y="3212404"/>
            <a:ext cx="762000" cy="609600"/>
          </a:xfrm>
          <a:prstGeom prst="line">
            <a:avLst/>
          </a:prstGeom>
          <a:noFill/>
          <a:ln w="25400">
            <a:solidFill>
              <a:schemeClr val="hlink"/>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10"/>
          <p:cNvSpPr>
            <a:spLocks noChangeShapeType="1"/>
          </p:cNvSpPr>
          <p:nvPr/>
        </p:nvSpPr>
        <p:spPr bwMode="auto">
          <a:xfrm>
            <a:off x="8231981" y="3331467"/>
            <a:ext cx="685800" cy="609600"/>
          </a:xfrm>
          <a:prstGeom prst="line">
            <a:avLst/>
          </a:prstGeom>
          <a:noFill/>
          <a:ln w="25400">
            <a:solidFill>
              <a:schemeClr val="hlink"/>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4005380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5919386"/>
          </a:xfrm>
        </p:spPr>
        <p:txBody>
          <a:bodyPr/>
          <a:lstStyle/>
          <a:p>
            <a:r>
              <a:rPr lang="en-US" b="0" i="0" dirty="0" smtClean="0"/>
              <a:t>Packages are available to determine the shortest path and other relevant information.</a:t>
            </a:r>
          </a:p>
          <a:p>
            <a:endParaRPr lang="en-US" dirty="0"/>
          </a:p>
        </p:txBody>
      </p:sp>
      <p:pic>
        <p:nvPicPr>
          <p:cNvPr id="4" name="Picture 2" descr="C:\abhijeetk\designmanagemt\PACK_1.jpg"/>
          <p:cNvPicPr>
            <a:picLocks noChangeAspect="1" noChangeArrowheads="1"/>
          </p:cNvPicPr>
          <p:nvPr/>
        </p:nvPicPr>
        <p:blipFill>
          <a:blip r:embed="rId2">
            <a:extLst>
              <a:ext uri="{28A0092B-C50C-407E-A947-70E740481C1C}">
                <a14:useLocalDpi xmlns:a14="http://schemas.microsoft.com/office/drawing/2010/main" val="0"/>
              </a:ext>
            </a:extLst>
          </a:blip>
          <a:srcRect l="862" t="3616" r="4741" b="5112"/>
          <a:stretch>
            <a:fillRect/>
          </a:stretch>
        </p:blipFill>
        <p:spPr bwMode="auto">
          <a:xfrm>
            <a:off x="3090930" y="1354428"/>
            <a:ext cx="55626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461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latin typeface="+mn-lt"/>
              </a:rPr>
              <a:t>Data entry window</a:t>
            </a:r>
            <a:br>
              <a:rPr lang="en-US" b="0" i="0" dirty="0" smtClean="0">
                <a:latin typeface="+mn-lt"/>
              </a:rPr>
            </a:br>
            <a:endParaRPr lang="en-US" dirty="0">
              <a:latin typeface="+mn-lt"/>
            </a:endParaRPr>
          </a:p>
        </p:txBody>
      </p:sp>
      <p:pic>
        <p:nvPicPr>
          <p:cNvPr id="4" name="Picture 2" descr="C:\abhijeetk\designmanagemt\PACK_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000" t="5984" r="10001" b="10403"/>
          <a:stretch>
            <a:fillRect/>
          </a:stretch>
        </p:blipFill>
        <p:spPr bwMode="auto">
          <a:xfrm>
            <a:off x="1094704" y="1468192"/>
            <a:ext cx="9839459" cy="5035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773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55277"/>
            <a:ext cx="10515600" cy="1325563"/>
          </a:xfrm>
        </p:spPr>
        <p:txBody>
          <a:bodyPr/>
          <a:lstStyle/>
          <a:p>
            <a:r>
              <a:rPr lang="en-US" b="0" i="0" dirty="0" smtClean="0">
                <a:latin typeface="+mn-lt"/>
              </a:rPr>
              <a:t>Output of the package</a:t>
            </a:r>
            <a:br>
              <a:rPr lang="en-US" b="0" i="0" dirty="0" smtClean="0">
                <a:latin typeface="+mn-lt"/>
              </a:rPr>
            </a:br>
            <a:endParaRPr lang="en-US" dirty="0">
              <a:latin typeface="+mn-lt"/>
            </a:endParaRPr>
          </a:p>
        </p:txBody>
      </p:sp>
      <p:pic>
        <p:nvPicPr>
          <p:cNvPr id="4" name="Picture 2" descr="C:\abhijeetk\designmanagemt\PACK_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959" t="4858" r="9114" b="6740"/>
          <a:stretch>
            <a:fillRect/>
          </a:stretch>
        </p:blipFill>
        <p:spPr bwMode="auto">
          <a:xfrm>
            <a:off x="1485089" y="1618151"/>
            <a:ext cx="9221819" cy="417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12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to CPM/PERT</a:t>
            </a:r>
            <a:endParaRPr lang="en-US" dirty="0"/>
          </a:p>
        </p:txBody>
      </p:sp>
      <p:sp>
        <p:nvSpPr>
          <p:cNvPr id="3" name="Content Placeholder 2"/>
          <p:cNvSpPr>
            <a:spLocks noGrp="1"/>
          </p:cNvSpPr>
          <p:nvPr>
            <p:ph idx="1"/>
          </p:nvPr>
        </p:nvSpPr>
        <p:spPr/>
        <p:txBody>
          <a:bodyPr/>
          <a:lstStyle/>
          <a:p>
            <a:r>
              <a:rPr lang="en-US" dirty="0" smtClean="0"/>
              <a:t>Clearly defined, independent and </a:t>
            </a:r>
            <a:r>
              <a:rPr lang="en-US" smtClean="0"/>
              <a:t>stable activities.</a:t>
            </a:r>
            <a:endParaRPr lang="en-US" dirty="0" smtClean="0"/>
          </a:p>
          <a:p>
            <a:r>
              <a:rPr lang="en-US" dirty="0" smtClean="0"/>
              <a:t>Specified precedence relationships.</a:t>
            </a:r>
          </a:p>
          <a:p>
            <a:r>
              <a:rPr lang="en-US" dirty="0" smtClean="0"/>
              <a:t>Over emphasis on critical paths.</a:t>
            </a:r>
          </a:p>
          <a:p>
            <a:endParaRPr lang="en-US" dirty="0"/>
          </a:p>
        </p:txBody>
      </p:sp>
    </p:spTree>
    <p:extLst>
      <p:ext uri="{BB962C8B-B14F-4D97-AF65-F5344CB8AC3E}">
        <p14:creationId xmlns:p14="http://schemas.microsoft.com/office/powerpoint/2010/main" val="2911377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0501" y="2322714"/>
            <a:ext cx="5728952" cy="1325563"/>
          </a:xfrm>
        </p:spPr>
        <p:txBody>
          <a:bodyPr>
            <a:normAutofit/>
          </a:bodyPr>
          <a:lstStyle/>
          <a:p>
            <a:r>
              <a:rPr lang="en-US" sz="8800" b="1" dirty="0" smtClean="0"/>
              <a:t>Thank You</a:t>
            </a:r>
            <a:endParaRPr lang="en-US" sz="8800" b="1" dirty="0"/>
          </a:p>
        </p:txBody>
      </p:sp>
    </p:spTree>
    <p:extLst>
      <p:ext uri="{BB962C8B-B14F-4D97-AF65-F5344CB8AC3E}">
        <p14:creationId xmlns:p14="http://schemas.microsoft.com/office/powerpoint/2010/main" val="223850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pPr algn="just"/>
            <a:r>
              <a:rPr lang="en-US" dirty="0" smtClean="0"/>
              <a:t>PERT(Program/Project Evaluation and Review Technique) is a statistical tool.</a:t>
            </a:r>
          </a:p>
          <a:p>
            <a:pPr algn="just"/>
            <a:r>
              <a:rPr lang="en-US" dirty="0" smtClean="0"/>
              <a:t>It is used in Project Management. </a:t>
            </a:r>
          </a:p>
          <a:p>
            <a:pPr algn="just"/>
            <a:r>
              <a:rPr lang="en-US" dirty="0" smtClean="0"/>
              <a:t>It was designed to analyze and represent the tasks involved in completing a given project. </a:t>
            </a:r>
          </a:p>
          <a:p>
            <a:pPr algn="just"/>
            <a:r>
              <a:rPr lang="en-US" dirty="0" smtClean="0"/>
              <a:t>It was developed by the United States Navy, used in conjunction with Critical Path Method(CPM).</a:t>
            </a:r>
            <a:endParaRPr lang="en-US" dirty="0"/>
          </a:p>
        </p:txBody>
      </p:sp>
    </p:spTree>
    <p:extLst>
      <p:ext uri="{BB962C8B-B14F-4D97-AF65-F5344CB8AC3E}">
        <p14:creationId xmlns:p14="http://schemas.microsoft.com/office/powerpoint/2010/main" val="3188417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PERT</a:t>
            </a:r>
            <a:endParaRPr lang="en-US" dirty="0"/>
          </a:p>
        </p:txBody>
      </p:sp>
      <p:sp>
        <p:nvSpPr>
          <p:cNvPr id="3" name="Content Placeholder 2"/>
          <p:cNvSpPr>
            <a:spLocks noGrp="1"/>
          </p:cNvSpPr>
          <p:nvPr>
            <p:ph idx="1"/>
          </p:nvPr>
        </p:nvSpPr>
        <p:spPr/>
        <p:txBody>
          <a:bodyPr/>
          <a:lstStyle/>
          <a:p>
            <a:pPr algn="just"/>
            <a:r>
              <a:rPr lang="en-US" sz="3200" b="0" i="0" dirty="0" smtClean="0"/>
              <a:t>PERT</a:t>
            </a:r>
            <a:r>
              <a:rPr lang="en-US" b="0" i="0" dirty="0" smtClean="0"/>
              <a:t> was developed by the US Navy in 1950.</a:t>
            </a:r>
          </a:p>
          <a:p>
            <a:pPr algn="just"/>
            <a:endParaRPr lang="en-US" b="0" i="0" dirty="0" smtClean="0"/>
          </a:p>
          <a:p>
            <a:pPr algn="just"/>
            <a:r>
              <a:rPr lang="en-US" b="0" i="0" dirty="0" smtClean="0"/>
              <a:t>It was designed for the planning and control of the Polaris missile program and the emphasis was on completing the program in the shortest possible time. </a:t>
            </a:r>
          </a:p>
          <a:p>
            <a:pPr algn="just"/>
            <a:endParaRPr lang="en-US" b="0" i="0" dirty="0" smtClean="0"/>
          </a:p>
          <a:p>
            <a:pPr algn="just"/>
            <a:r>
              <a:rPr lang="en-US" b="0" i="0" dirty="0" smtClean="0"/>
              <a:t>PERT has the ability to cope with uncertain activity completion times. </a:t>
            </a:r>
            <a:endParaRPr lang="en-US" dirty="0"/>
          </a:p>
        </p:txBody>
      </p:sp>
    </p:spTree>
    <p:extLst>
      <p:ext uri="{BB962C8B-B14F-4D97-AF65-F5344CB8AC3E}">
        <p14:creationId xmlns:p14="http://schemas.microsoft.com/office/powerpoint/2010/main" val="196742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CPM </a:t>
            </a:r>
            <a:endParaRPr lang="en-US" dirty="0"/>
          </a:p>
        </p:txBody>
      </p:sp>
      <p:sp>
        <p:nvSpPr>
          <p:cNvPr id="3" name="Content Placeholder 2"/>
          <p:cNvSpPr>
            <a:spLocks noGrp="1"/>
          </p:cNvSpPr>
          <p:nvPr>
            <p:ph idx="1"/>
          </p:nvPr>
        </p:nvSpPr>
        <p:spPr/>
        <p:txBody>
          <a:bodyPr/>
          <a:lstStyle/>
          <a:p>
            <a:pPr algn="just"/>
            <a:r>
              <a:rPr lang="en-US" dirty="0" smtClean="0"/>
              <a:t>CPM(Critical Path Method) is an algorithm for scheduling a set of project activities. </a:t>
            </a:r>
          </a:p>
          <a:p>
            <a:pPr marL="0" indent="0" algn="just">
              <a:buNone/>
            </a:pPr>
            <a:endParaRPr lang="en-US" dirty="0" smtClean="0"/>
          </a:p>
          <a:p>
            <a:pPr algn="just"/>
            <a:r>
              <a:rPr lang="en-US" dirty="0" smtClean="0"/>
              <a:t>In CPM activities are shown as a network of precedence relationships using activity-on-node network construction.</a:t>
            </a:r>
          </a:p>
          <a:p>
            <a:pPr algn="just"/>
            <a:endParaRPr lang="en-US" dirty="0" smtClean="0"/>
          </a:p>
        </p:txBody>
      </p:sp>
    </p:spTree>
    <p:extLst>
      <p:ext uri="{BB962C8B-B14F-4D97-AF65-F5344CB8AC3E}">
        <p14:creationId xmlns:p14="http://schemas.microsoft.com/office/powerpoint/2010/main" val="382599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CPM/PERT is used? </a:t>
            </a:r>
            <a:endParaRPr lang="en-US" dirty="0"/>
          </a:p>
        </p:txBody>
      </p:sp>
      <p:sp>
        <p:nvSpPr>
          <p:cNvPr id="3" name="Content Placeholder 2"/>
          <p:cNvSpPr>
            <a:spLocks noGrp="1"/>
          </p:cNvSpPr>
          <p:nvPr>
            <p:ph idx="1"/>
          </p:nvPr>
        </p:nvSpPr>
        <p:spPr>
          <a:xfrm>
            <a:off x="838200" y="1490008"/>
            <a:ext cx="10515600" cy="4756246"/>
          </a:xfrm>
        </p:spPr>
        <p:txBody>
          <a:bodyPr>
            <a:normAutofit lnSpcReduction="10000"/>
          </a:bodyPr>
          <a:lstStyle/>
          <a:p>
            <a:r>
              <a:rPr lang="en-US" dirty="0" smtClean="0"/>
              <a:t>Let us look at the </a:t>
            </a:r>
            <a:r>
              <a:rPr lang="en-US" dirty="0" err="1" smtClean="0"/>
              <a:t>Gnatt</a:t>
            </a:r>
            <a:r>
              <a:rPr lang="en-US" dirty="0" smtClean="0"/>
              <a:t> Chart.</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b="0" i="0" dirty="0" smtClean="0">
                <a:latin typeface="Trebuchet MS" panose="020B0603020202020204" pitchFamily="34" charset="0"/>
              </a:rPr>
              <a:t>They provide an easy graphical representation of when activities (might) take place.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316" y="2282836"/>
            <a:ext cx="5576552" cy="2765682"/>
          </a:xfrm>
          <a:prstGeom prst="rect">
            <a:avLst/>
          </a:prstGeom>
        </p:spPr>
      </p:pic>
    </p:spTree>
    <p:extLst>
      <p:ext uri="{BB962C8B-B14F-4D97-AF65-F5344CB8AC3E}">
        <p14:creationId xmlns:p14="http://schemas.microsoft.com/office/powerpoint/2010/main" val="1937045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 </a:t>
            </a:r>
            <a:endParaRPr lang="en-US" dirty="0"/>
          </a:p>
        </p:txBody>
      </p:sp>
      <p:sp>
        <p:nvSpPr>
          <p:cNvPr id="3" name="Content Placeholder 2"/>
          <p:cNvSpPr>
            <a:spLocks noGrp="1"/>
          </p:cNvSpPr>
          <p:nvPr>
            <p:ph idx="1"/>
          </p:nvPr>
        </p:nvSpPr>
        <p:spPr/>
        <p:txBody>
          <a:bodyPr/>
          <a:lstStyle/>
          <a:p>
            <a:pPr marL="0" indent="0">
              <a:spcBef>
                <a:spcPct val="50000"/>
              </a:spcBef>
              <a:buNone/>
            </a:pPr>
            <a:r>
              <a:rPr lang="en-US" b="0" i="0" dirty="0" err="1" smtClean="0">
                <a:latin typeface="Trebuchet MS" panose="020B0603020202020204" pitchFamily="34" charset="0"/>
              </a:rPr>
              <a:t>Gnatt</a:t>
            </a:r>
            <a:r>
              <a:rPr lang="en-US" b="0" i="0" dirty="0" smtClean="0">
                <a:latin typeface="Trebuchet MS" panose="020B0603020202020204" pitchFamily="34" charset="0"/>
              </a:rPr>
              <a:t> Chart </a:t>
            </a:r>
          </a:p>
          <a:p>
            <a:pPr>
              <a:spcBef>
                <a:spcPct val="50000"/>
              </a:spcBef>
              <a:buFontTx/>
              <a:buChar char="-"/>
            </a:pPr>
            <a:r>
              <a:rPr lang="en-US" dirty="0">
                <a:latin typeface="Trebuchet MS" panose="020B0603020202020204" pitchFamily="34" charset="0"/>
              </a:rPr>
              <a:t>d</a:t>
            </a:r>
            <a:r>
              <a:rPr lang="en-US" b="0" i="0" dirty="0" smtClean="0">
                <a:latin typeface="Trebuchet MS" panose="020B0603020202020204" pitchFamily="34" charset="0"/>
              </a:rPr>
              <a:t>o not clearly indicate  details regarding the progress of activities.</a:t>
            </a:r>
          </a:p>
          <a:p>
            <a:pPr>
              <a:spcBef>
                <a:spcPct val="50000"/>
              </a:spcBef>
              <a:buFontTx/>
              <a:buChar char="-"/>
            </a:pPr>
            <a:r>
              <a:rPr lang="en-US" dirty="0">
                <a:latin typeface="Trebuchet MS" panose="020B0603020202020204" pitchFamily="34" charset="0"/>
              </a:rPr>
              <a:t>d</a:t>
            </a:r>
            <a:r>
              <a:rPr lang="en-US" b="0" i="0" dirty="0" smtClean="0">
                <a:latin typeface="Trebuchet MS" panose="020B0603020202020204" pitchFamily="34" charset="0"/>
              </a:rPr>
              <a:t>o not give a clear indication of interrelationship between the separate activities.</a:t>
            </a:r>
          </a:p>
          <a:p>
            <a:endParaRPr lang="en-US" dirty="0"/>
          </a:p>
        </p:txBody>
      </p:sp>
    </p:spTree>
    <p:extLst>
      <p:ext uri="{BB962C8B-B14F-4D97-AF65-F5344CB8AC3E}">
        <p14:creationId xmlns:p14="http://schemas.microsoft.com/office/powerpoint/2010/main" val="30842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 … </a:t>
            </a:r>
            <a:endParaRPr lang="en-US" dirty="0"/>
          </a:p>
        </p:txBody>
      </p:sp>
      <p:sp>
        <p:nvSpPr>
          <p:cNvPr id="3" name="Content Placeholder 2"/>
          <p:cNvSpPr>
            <a:spLocks noGrp="1"/>
          </p:cNvSpPr>
          <p:nvPr>
            <p:ph idx="1"/>
          </p:nvPr>
        </p:nvSpPr>
        <p:spPr/>
        <p:txBody>
          <a:bodyPr/>
          <a:lstStyle/>
          <a:p>
            <a:r>
              <a:rPr lang="en-US" dirty="0" smtClean="0"/>
              <a:t>These deficiencies can be eliminated to a large extent  by showing the interdependence of various activities by means of connecting arrows called network technique</a:t>
            </a:r>
            <a:r>
              <a:rPr lang="en-US" dirty="0" smtClean="0"/>
              <a:t>.</a:t>
            </a:r>
          </a:p>
          <a:p>
            <a:r>
              <a:rPr lang="en-US" dirty="0"/>
              <a:t>Overtime CPM and PERT became one </a:t>
            </a:r>
            <a:endParaRPr lang="en-US" dirty="0" smtClean="0"/>
          </a:p>
          <a:p>
            <a:pPr marL="0" indent="0">
              <a:buNone/>
            </a:pPr>
            <a:r>
              <a:rPr lang="en-US" dirty="0"/>
              <a:t> </a:t>
            </a:r>
            <a:r>
              <a:rPr lang="en-US" dirty="0" smtClean="0"/>
              <a:t>  technique.</a:t>
            </a:r>
            <a:endParaRPr lang="en-US" dirty="0"/>
          </a:p>
          <a:p>
            <a:endParaRPr lang="en-US" dirty="0" smtClean="0"/>
          </a:p>
          <a:p>
            <a:endParaRPr lang="en-US" dirty="0" smtClean="0"/>
          </a:p>
          <a:p>
            <a:endParaRPr lang="en-US" dirty="0"/>
          </a:p>
        </p:txBody>
      </p:sp>
      <p:pic>
        <p:nvPicPr>
          <p:cNvPr id="4" name="Picture 4" descr="http://pr.erau.edu/~lyallj/ee420/Cpm_xp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3215425"/>
            <a:ext cx="42672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585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CPM/PERT</a:t>
            </a:r>
            <a:endParaRPr lang="en-US" dirty="0"/>
          </a:p>
        </p:txBody>
      </p:sp>
      <p:sp>
        <p:nvSpPr>
          <p:cNvPr id="3" name="Content Placeholder 2"/>
          <p:cNvSpPr>
            <a:spLocks noGrp="1"/>
          </p:cNvSpPr>
          <p:nvPr>
            <p:ph idx="1"/>
          </p:nvPr>
        </p:nvSpPr>
        <p:spPr/>
        <p:txBody>
          <a:bodyPr/>
          <a:lstStyle/>
          <a:p>
            <a:r>
              <a:rPr lang="en-US" dirty="0" smtClean="0"/>
              <a:t>Useful at many stages of project management</a:t>
            </a:r>
          </a:p>
          <a:p>
            <a:r>
              <a:rPr lang="en-US" dirty="0" smtClean="0"/>
              <a:t>Mathematically simple</a:t>
            </a:r>
          </a:p>
          <a:p>
            <a:r>
              <a:rPr lang="en-US" dirty="0" smtClean="0"/>
              <a:t>Give critical path and slack time</a:t>
            </a:r>
          </a:p>
          <a:p>
            <a:r>
              <a:rPr lang="en-US" dirty="0" smtClean="0"/>
              <a:t>Provide project documentation</a:t>
            </a:r>
          </a:p>
          <a:p>
            <a:r>
              <a:rPr lang="en-US" dirty="0" smtClean="0"/>
              <a:t>Useful in monitoring costs</a:t>
            </a:r>
          </a:p>
          <a:p>
            <a:endParaRPr lang="en-US" dirty="0"/>
          </a:p>
        </p:txBody>
      </p:sp>
    </p:spTree>
    <p:extLst>
      <p:ext uri="{BB962C8B-B14F-4D97-AF65-F5344CB8AC3E}">
        <p14:creationId xmlns:p14="http://schemas.microsoft.com/office/powerpoint/2010/main" val="180695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Answered by CPM &amp; PERT</a:t>
            </a:r>
            <a:endParaRPr lang="en-US" dirty="0"/>
          </a:p>
        </p:txBody>
      </p:sp>
      <p:sp>
        <p:nvSpPr>
          <p:cNvPr id="3" name="Content Placeholder 2"/>
          <p:cNvSpPr>
            <a:spLocks noGrp="1"/>
          </p:cNvSpPr>
          <p:nvPr>
            <p:ph idx="1"/>
          </p:nvPr>
        </p:nvSpPr>
        <p:spPr/>
        <p:txBody>
          <a:bodyPr/>
          <a:lstStyle/>
          <a:p>
            <a:r>
              <a:rPr lang="en-US" dirty="0" smtClean="0"/>
              <a:t>Completion date?</a:t>
            </a:r>
          </a:p>
          <a:p>
            <a:r>
              <a:rPr lang="en-US" dirty="0" smtClean="0"/>
              <a:t>On Schedule?</a:t>
            </a:r>
          </a:p>
          <a:p>
            <a:r>
              <a:rPr lang="en-US" dirty="0" smtClean="0"/>
              <a:t>Within Budget?</a:t>
            </a:r>
          </a:p>
          <a:p>
            <a:r>
              <a:rPr lang="en-US" dirty="0" smtClean="0"/>
              <a:t>Critical Activities?</a:t>
            </a:r>
          </a:p>
          <a:p>
            <a:r>
              <a:rPr lang="en-US" dirty="0" smtClean="0"/>
              <a:t>How can the project be finished early at the least cost?</a:t>
            </a:r>
          </a:p>
          <a:p>
            <a:endParaRPr lang="en-US" dirty="0"/>
          </a:p>
        </p:txBody>
      </p:sp>
    </p:spTree>
    <p:extLst>
      <p:ext uri="{BB962C8B-B14F-4D97-AF65-F5344CB8AC3E}">
        <p14:creationId xmlns:p14="http://schemas.microsoft.com/office/powerpoint/2010/main" val="3217536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504</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Trebuchet MS</vt:lpstr>
      <vt:lpstr>Office Theme</vt:lpstr>
      <vt:lpstr>PERT Analysis  </vt:lpstr>
      <vt:lpstr>Introduction </vt:lpstr>
      <vt:lpstr>History- PERT</vt:lpstr>
      <vt:lpstr>CPM </vt:lpstr>
      <vt:lpstr>Why CPM/PERT is used? </vt:lpstr>
      <vt:lpstr>But … </vt:lpstr>
      <vt:lpstr>Continued … </vt:lpstr>
      <vt:lpstr>Benefits of CPM/PERT</vt:lpstr>
      <vt:lpstr>Questions Answered by CPM &amp; PERT</vt:lpstr>
      <vt:lpstr>Example</vt:lpstr>
      <vt:lpstr>PowerPoint Presentation</vt:lpstr>
      <vt:lpstr>PowerPoint Presentation</vt:lpstr>
      <vt:lpstr>PowerPoint Presentation</vt:lpstr>
      <vt:lpstr>PowerPoint Presentation</vt:lpstr>
      <vt:lpstr>PowerPoint Presentation</vt:lpstr>
      <vt:lpstr>Data entry window </vt:lpstr>
      <vt:lpstr>Output of the package </vt:lpstr>
      <vt:lpstr>Limitations to CPM/PERT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 Analysis</dc:title>
  <dc:creator>Acer</dc:creator>
  <cp:lastModifiedBy>Acer</cp:lastModifiedBy>
  <cp:revision>16</cp:revision>
  <dcterms:created xsi:type="dcterms:W3CDTF">2014-09-05T07:22:57Z</dcterms:created>
  <dcterms:modified xsi:type="dcterms:W3CDTF">2014-09-05T10:05:28Z</dcterms:modified>
</cp:coreProperties>
</file>