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0.xml" ContentType="application/vnd.openxmlformats-officedocument.presentationml.slide+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33"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34" name="" descr=""/>
          <p:cNvPicPr/>
          <p:nvPr/>
        </p:nvPicPr>
        <p:blipFill>
          <a:blip r:embed="rId2"/>
          <a:stretch>
            <a:fillRect/>
          </a:stretch>
        </p:blipFill>
        <p:spPr>
          <a:xfrm>
            <a:off x="2292480" y="1768320"/>
            <a:ext cx="5494320" cy="4383720"/>
          </a:xfrm>
          <a:prstGeom prst="rect">
            <a:avLst/>
          </a:prstGeom>
          <a:ln>
            <a:noFill/>
          </a:ln>
        </p:spPr>
      </p:pic>
      <p:pic>
        <p:nvPicPr>
          <p:cNvPr id="35" name="" descr=""/>
          <p:cNvPicPr/>
          <p:nvPr/>
        </p:nvPicPr>
        <p:blipFill>
          <a:blip r:embed="rId3"/>
          <a:stretch>
            <a:fillRect/>
          </a:stretch>
        </p:blipFill>
        <p:spPr>
          <a:xfrm>
            <a:off x="2292480" y="1768320"/>
            <a:ext cx="549432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0920" cy="58521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69"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70" name="" descr=""/>
          <p:cNvPicPr/>
          <p:nvPr/>
        </p:nvPicPr>
        <p:blipFill>
          <a:blip r:embed="rId2"/>
          <a:stretch>
            <a:fillRect/>
          </a:stretch>
        </p:blipFill>
        <p:spPr>
          <a:xfrm>
            <a:off x="2292480" y="1768320"/>
            <a:ext cx="5494320" cy="4383720"/>
          </a:xfrm>
          <a:prstGeom prst="rect">
            <a:avLst/>
          </a:prstGeom>
          <a:ln>
            <a:noFill/>
          </a:ln>
        </p:spPr>
      </p:pic>
      <p:pic>
        <p:nvPicPr>
          <p:cNvPr id="71" name="" descr=""/>
          <p:cNvPicPr/>
          <p:nvPr/>
        </p:nvPicPr>
        <p:blipFill>
          <a:blip r:embed="rId3"/>
          <a:stretch>
            <a:fillRect/>
          </a:stretch>
        </p:blipFill>
        <p:spPr>
          <a:xfrm>
            <a:off x="2292480" y="1768320"/>
            <a:ext cx="5494320" cy="4383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75" name="PlaceHolder 2"/>
          <p:cNvSpPr>
            <a:spLocks noGrp="1"/>
          </p:cNvSpPr>
          <p:nvPr>
            <p:ph type="subTitle"/>
          </p:nvPr>
        </p:nvSpPr>
        <p:spPr>
          <a:xfrm>
            <a:off x="504000" y="1768680"/>
            <a:ext cx="9071640" cy="43840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77"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79"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80"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1640" cy="43837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0920" cy="58521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8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85"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86"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88"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89"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0"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94"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96"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97"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1"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02"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104" name="PlaceHolder 2"/>
          <p:cNvSpPr>
            <a:spLocks noGrp="1"/>
          </p:cNvSpPr>
          <p:nvPr>
            <p:ph type="body"/>
          </p:nvPr>
        </p:nvSpPr>
        <p:spPr>
          <a:xfrm>
            <a:off x="504000" y="1768680"/>
            <a:ext cx="9071640" cy="4383720"/>
          </a:xfrm>
          <a:prstGeom prst="rect">
            <a:avLst/>
          </a:prstGeom>
        </p:spPr>
        <p:txBody>
          <a:bodyPr lIns="0" rIns="0" tIns="0" bIns="0"/>
          <a:p>
            <a:endParaRPr/>
          </a:p>
        </p:txBody>
      </p:sp>
      <p:sp>
        <p:nvSpPr>
          <p:cNvPr id="105" name="PlaceHolder 3"/>
          <p:cNvSpPr>
            <a:spLocks noGrp="1"/>
          </p:cNvSpPr>
          <p:nvPr>
            <p:ph type="body"/>
          </p:nvPr>
        </p:nvSpPr>
        <p:spPr>
          <a:xfrm>
            <a:off x="504000" y="1768680"/>
            <a:ext cx="9071640" cy="4383720"/>
          </a:xfrm>
          <a:prstGeom prst="rect">
            <a:avLst/>
          </a:prstGeom>
        </p:spPr>
        <p:txBody>
          <a:bodyPr lIns="0" rIns="0" tIns="0" bIns="0"/>
          <a:p>
            <a:endParaRPr/>
          </a:p>
        </p:txBody>
      </p:sp>
      <p:pic>
        <p:nvPicPr>
          <p:cNvPr id="106" name="" descr=""/>
          <p:cNvPicPr/>
          <p:nvPr/>
        </p:nvPicPr>
        <p:blipFill>
          <a:blip r:embed="rId2"/>
          <a:stretch>
            <a:fillRect/>
          </a:stretch>
        </p:blipFill>
        <p:spPr>
          <a:xfrm>
            <a:off x="2292480" y="1768320"/>
            <a:ext cx="5494320" cy="4383720"/>
          </a:xfrm>
          <a:prstGeom prst="rect">
            <a:avLst/>
          </a:prstGeom>
          <a:ln>
            <a:noFill/>
          </a:ln>
        </p:spPr>
      </p:pic>
      <p:pic>
        <p:nvPicPr>
          <p:cNvPr id="107" name="" descr=""/>
          <p:cNvPicPr/>
          <p:nvPr/>
        </p:nvPicPr>
        <p:blipFill>
          <a:blip r:embed="rId3"/>
          <a:stretch>
            <a:fillRect/>
          </a:stretch>
        </p:blipFill>
        <p:spPr>
          <a:xfrm>
            <a:off x="2292480" y="1768320"/>
            <a:ext cx="5494320" cy="43837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92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37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372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920" cy="126252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2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0920" cy="1262160"/>
          </a:xfrm>
          <a:prstGeom prst="rect">
            <a:avLst/>
          </a:prstGeom>
        </p:spPr>
        <p:txBody>
          <a:bodyPr lIns="0" rIns="0" tIns="0" bIns="0" anchor="ctr"/>
          <a:p>
            <a:r>
              <a:rPr lang="en-US">
                <a:latin typeface="Arial"/>
              </a:rPr>
              <a:t>Click to edit the title text format</a:t>
            </a:r>
            <a:endParaRPr/>
          </a:p>
        </p:txBody>
      </p:sp>
      <p:sp>
        <p:nvSpPr>
          <p:cNvPr id="73" name="PlaceHolder 2"/>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756000" y="2348280"/>
            <a:ext cx="8568000" cy="161964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a:rPr>
              <a:t>Extreme Programming</a:t>
            </a:r>
            <a:r>
              <a:rPr lang="en-US" sz="4400">
                <a:solidFill>
                  <a:srgbClr val="000000"/>
                </a:solidFill>
                <a:latin typeface="Calibri"/>
              </a:rPr>
              <a:t>	</a:t>
            </a:r>
            <a:endParaRPr/>
          </a:p>
        </p:txBody>
      </p:sp>
      <p:sp>
        <p:nvSpPr>
          <p:cNvPr id="109" name="CustomShape 2"/>
          <p:cNvSpPr/>
          <p:nvPr/>
        </p:nvSpPr>
        <p:spPr>
          <a:xfrm>
            <a:off x="1512000" y="4283640"/>
            <a:ext cx="7055640" cy="1931040"/>
          </a:xfrm>
          <a:prstGeom prst="rect">
            <a:avLst/>
          </a:prstGeom>
          <a:noFill/>
          <a:ln>
            <a:noFill/>
          </a:ln>
        </p:spPr>
        <p:txBody>
          <a:bodyPr lIns="90000" rIns="90000" tIns="45000" bIns="45000"/>
          <a:p>
            <a:pPr algn="ctr">
              <a:lnSpc>
                <a:spcPct val="100000"/>
              </a:lnSpc>
            </a:pPr>
            <a:r>
              <a:rPr lang="en-US" sz="3200">
                <a:solidFill>
                  <a:srgbClr val="8b8b8b"/>
                </a:solidFill>
                <a:latin typeface="Calibri"/>
              </a:rPr>
              <a:t>Presented By:</a:t>
            </a:r>
            <a:endParaRPr/>
          </a:p>
          <a:p>
            <a:pPr algn="ctr">
              <a:lnSpc>
                <a:spcPct val="100000"/>
              </a:lnSpc>
            </a:pPr>
            <a:r>
              <a:rPr lang="en-US" sz="3200">
                <a:solidFill>
                  <a:srgbClr val="8b8b8b"/>
                </a:solidFill>
                <a:latin typeface="Calibri"/>
              </a:rPr>
              <a:t>Sameer Shrestha</a:t>
            </a:r>
            <a:endParaRPr/>
          </a:p>
          <a:p>
            <a:pPr algn="ctr">
              <a:lnSpc>
                <a:spcPct val="100000"/>
              </a:lnSpc>
            </a:pPr>
            <a:r>
              <a:rPr lang="en-US" sz="3200">
                <a:solidFill>
                  <a:srgbClr val="8b8b8b"/>
                </a:solidFill>
                <a:latin typeface="Calibri"/>
              </a:rPr>
              <a:t>Anil Shrestha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347040" y="2669760"/>
            <a:ext cx="9070920" cy="1261800"/>
          </a:xfrm>
          <a:prstGeom prst="rect">
            <a:avLst/>
          </a:prstGeom>
          <a:noFill/>
          <a:ln>
            <a:noFill/>
          </a:ln>
        </p:spPr>
        <p:txBody>
          <a:bodyPr lIns="0" rIns="0" tIns="0" bIns="0" anchor="ctr"/>
          <a:p>
            <a:pPr algn="ctr">
              <a:lnSpc>
                <a:spcPct val="100000"/>
              </a:lnSpc>
            </a:pPr>
            <a:r>
              <a:rPr lang="en-US" sz="8000">
                <a:latin typeface="Arial"/>
              </a:rPr>
              <a:t>Thank You!</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4000" y="302760"/>
            <a:ext cx="9072000" cy="12592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a:rPr>
              <a:t>Extreme Programming</a:t>
            </a:r>
            <a:endParaRPr/>
          </a:p>
        </p:txBody>
      </p:sp>
      <p:sp>
        <p:nvSpPr>
          <p:cNvPr id="111" name="CustomShape 2"/>
          <p:cNvSpPr/>
          <p:nvPr/>
        </p:nvSpPr>
        <p:spPr>
          <a:xfrm>
            <a:off x="504000" y="1763640"/>
            <a:ext cx="9072000" cy="4988160"/>
          </a:xfrm>
          <a:prstGeom prst="rect">
            <a:avLst/>
          </a:prstGeom>
          <a:noFill/>
          <a:ln>
            <a:noFill/>
          </a:ln>
        </p:spPr>
        <p:txBody>
          <a:bodyPr lIns="90000" rIns="90000" tIns="45000" bIns="45000"/>
          <a:p>
            <a:pPr>
              <a:lnSpc>
                <a:spcPct val="100000"/>
              </a:lnSpc>
              <a:buFont typeface="Arial"/>
              <a:buChar char="•"/>
            </a:pPr>
            <a:r>
              <a:rPr lang="en-US" sz="3200">
                <a:solidFill>
                  <a:srgbClr val="000000"/>
                </a:solidFill>
                <a:latin typeface="Calibri"/>
              </a:rPr>
              <a:t>One of the best and widely used Agile methods</a:t>
            </a:r>
            <a:endParaRPr/>
          </a:p>
          <a:p>
            <a:pPr>
              <a:lnSpc>
                <a:spcPct val="100000"/>
              </a:lnSpc>
              <a:buFont typeface="Arial"/>
              <a:buChar char="•"/>
            </a:pPr>
            <a:r>
              <a:rPr lang="en-US" sz="3200">
                <a:solidFill>
                  <a:srgbClr val="000000"/>
                </a:solidFill>
                <a:latin typeface="Calibri"/>
              </a:rPr>
              <a:t>Name was proposed by Beck in 2000</a:t>
            </a:r>
            <a:endParaRPr/>
          </a:p>
          <a:p>
            <a:pPr>
              <a:lnSpc>
                <a:spcPct val="100000"/>
              </a:lnSpc>
              <a:buFont typeface="Arial"/>
              <a:buChar char="•"/>
            </a:pPr>
            <a:r>
              <a:rPr lang="en-US" sz="3200">
                <a:solidFill>
                  <a:srgbClr val="000000"/>
                </a:solidFill>
                <a:latin typeface="Calibri"/>
              </a:rPr>
              <a:t>Several new versions of a system may be developed by different programmers, integrated and tested in a day.</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504000" y="302760"/>
            <a:ext cx="9072000" cy="12592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a:rPr>
              <a:t>Extreme Programming release cycle</a:t>
            </a:r>
            <a:endParaRPr/>
          </a:p>
        </p:txBody>
      </p:sp>
      <p:pic>
        <p:nvPicPr>
          <p:cNvPr id="113" name="Content Placeholder 3" descr=""/>
          <p:cNvPicPr/>
          <p:nvPr/>
        </p:nvPicPr>
        <p:blipFill>
          <a:blip r:embed="rId1"/>
          <a:stretch>
            <a:fillRect/>
          </a:stretch>
        </p:blipFill>
        <p:spPr>
          <a:xfrm>
            <a:off x="1521720" y="3155760"/>
            <a:ext cx="7035840" cy="2204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504000" y="302760"/>
            <a:ext cx="9072000" cy="125928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a:rPr>
              <a:t>Extreme programming practice</a:t>
            </a:r>
            <a:endParaRPr/>
          </a:p>
        </p:txBody>
      </p:sp>
      <p:pic>
        <p:nvPicPr>
          <p:cNvPr id="115" name="Content Placeholder 3" descr=""/>
          <p:cNvPicPr/>
          <p:nvPr/>
        </p:nvPicPr>
        <p:blipFill>
          <a:blip r:embed="rId1"/>
          <a:stretch>
            <a:fillRect/>
          </a:stretch>
        </p:blipFill>
        <p:spPr>
          <a:xfrm>
            <a:off x="407160" y="1489320"/>
            <a:ext cx="9376560" cy="57340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4000" y="301320"/>
            <a:ext cx="9070920" cy="1261440"/>
          </a:xfrm>
          <a:prstGeom prst="rect">
            <a:avLst/>
          </a:prstGeom>
          <a:noFill/>
          <a:ln>
            <a:noFill/>
          </a:ln>
        </p:spPr>
        <p:txBody>
          <a:bodyPr lIns="0" rIns="0" tIns="0" bIns="0" anchor="ctr"/>
          <a:p>
            <a:pPr>
              <a:lnSpc>
                <a:spcPct val="100000"/>
              </a:lnSpc>
            </a:pPr>
            <a:r>
              <a:rPr lang="en-US" sz="4400">
                <a:latin typeface="Arial"/>
              </a:rPr>
              <a:t>Concept</a:t>
            </a:r>
            <a:endParaRPr/>
          </a:p>
        </p:txBody>
      </p:sp>
      <p:sp>
        <p:nvSpPr>
          <p:cNvPr id="117" name="CustomShape 2"/>
          <p:cNvSpPr/>
          <p:nvPr/>
        </p:nvSpPr>
        <p:spPr>
          <a:xfrm>
            <a:off x="548640" y="1373040"/>
            <a:ext cx="8859240" cy="3838680"/>
          </a:xfrm>
          <a:prstGeom prst="rect">
            <a:avLst/>
          </a:prstGeom>
          <a:noFill/>
          <a:ln>
            <a:noFill/>
          </a:ln>
        </p:spPr>
        <p:txBody>
          <a:bodyPr lIns="90000" rIns="90000" tIns="45000" bIns="45000"/>
          <a:p>
            <a:r>
              <a:rPr lang="en-US" sz="3200">
                <a:latin typeface="Arial"/>
              </a:rPr>
              <a:t>being able to adapt to changing requirements at any point during the project life is more realistic and better approach than attempting to define all requirements at the beginning of a project and then expending effort to control changes to the requirements.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504000" y="301320"/>
            <a:ext cx="9070920" cy="1070280"/>
          </a:xfrm>
          <a:prstGeom prst="rect">
            <a:avLst/>
          </a:prstGeom>
          <a:noFill/>
          <a:ln>
            <a:noFill/>
          </a:ln>
        </p:spPr>
        <p:txBody>
          <a:bodyPr lIns="0" rIns="0" tIns="0" bIns="0" anchor="ctr"/>
          <a:p>
            <a:pPr algn="ctr">
              <a:lnSpc>
                <a:spcPct val="100000"/>
              </a:lnSpc>
            </a:pPr>
            <a:r>
              <a:rPr lang="en-US" sz="4400">
                <a:latin typeface="Arial"/>
              </a:rPr>
              <a:t>Goals</a:t>
            </a:r>
            <a:endParaRPr/>
          </a:p>
        </p:txBody>
      </p:sp>
      <p:sp>
        <p:nvSpPr>
          <p:cNvPr id="119" name="CustomShape 2"/>
          <p:cNvSpPr/>
          <p:nvPr/>
        </p:nvSpPr>
        <p:spPr>
          <a:xfrm>
            <a:off x="504000" y="1768680"/>
            <a:ext cx="9071640" cy="4383720"/>
          </a:xfrm>
          <a:prstGeom prst="rect">
            <a:avLst/>
          </a:prstGeom>
          <a:noFill/>
          <a:ln>
            <a:noFill/>
          </a:ln>
        </p:spPr>
        <p:txBody>
          <a:bodyPr lIns="0" rIns="0" tIns="0" bIns="0"/>
          <a:p>
            <a:pPr>
              <a:lnSpc>
                <a:spcPct val="100000"/>
              </a:lnSpc>
              <a:buSzPct val="45000"/>
              <a:buFont typeface="StarSymbol"/>
              <a:buChar char="l"/>
            </a:pPr>
            <a:r>
              <a:rPr b="1" lang="en-US" sz="2600">
                <a:latin typeface="Arial"/>
              </a:rPr>
              <a:t>The main aim of XP is to lower the cost of change. (</a:t>
            </a:r>
            <a:r>
              <a:rPr lang="en-US" sz="2600">
                <a:latin typeface="Arial"/>
              </a:rPr>
              <a:t>In traditional development methods (like SSADM) the requirements for the system are determined at the beginning of the development project and often fixed from that point on. This means the cost of changing the requirements at a later stage will be high.)</a:t>
            </a:r>
            <a:endParaRPr/>
          </a:p>
          <a:p>
            <a:pPr>
              <a:lnSpc>
                <a:spcPct val="100000"/>
              </a:lnSpc>
              <a:buSzPct val="45000"/>
              <a:buFont typeface="StarSymbol"/>
              <a:buChar char="l"/>
            </a:pPr>
            <a:r>
              <a:rPr b="1" lang="en-US" sz="2600">
                <a:latin typeface="Arial"/>
              </a:rPr>
              <a:t>Organizes people to produce higher-quality software more productively.</a:t>
            </a:r>
            <a:endParaRPr/>
          </a:p>
          <a:p>
            <a:pPr>
              <a:lnSpc>
                <a:spcPct val="100000"/>
              </a:lnSpc>
              <a:buSzPct val="45000"/>
              <a:buFont typeface="StarSymbol"/>
              <a:buChar char="l"/>
            </a:pPr>
            <a:r>
              <a:rPr b="1" lang="en-US" sz="2600">
                <a:latin typeface="Arial"/>
              </a:rPr>
              <a:t>XP attempts to reduce the cost of changes in requirements by having multiple short development cycles, rather than a long one. </a:t>
            </a:r>
            <a:endParaRPr/>
          </a:p>
          <a:p>
            <a:pPr>
              <a:lnSpc>
                <a:spcPct val="100000"/>
              </a:lnSpc>
              <a:buSzPct val="45000"/>
              <a:buFont typeface="StarSymbol"/>
              <a:buChar char="l"/>
            </a:pPr>
            <a:r>
              <a:rPr b="1" lang="en-US" sz="2600">
                <a:latin typeface="Arial"/>
              </a:rPr>
              <a:t>Extreme programming also introduces a number of basic values, principles and practices on top of the agile programming framework.</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504000" y="301320"/>
            <a:ext cx="9070920" cy="1261800"/>
          </a:xfrm>
          <a:prstGeom prst="rect">
            <a:avLst/>
          </a:prstGeom>
          <a:noFill/>
          <a:ln>
            <a:noFill/>
          </a:ln>
        </p:spPr>
        <p:txBody>
          <a:bodyPr lIns="0" rIns="0" tIns="0" bIns="0" anchor="ctr"/>
          <a:p>
            <a:pPr algn="ctr">
              <a:lnSpc>
                <a:spcPct val="100000"/>
              </a:lnSpc>
            </a:pPr>
            <a:r>
              <a:rPr lang="en-US" sz="4400">
                <a:latin typeface="Arial"/>
              </a:rPr>
              <a:t>Activities</a:t>
            </a:r>
            <a:endParaRPr/>
          </a:p>
        </p:txBody>
      </p:sp>
      <p:sp>
        <p:nvSpPr>
          <p:cNvPr id="121" name="CustomShape 2"/>
          <p:cNvSpPr/>
          <p:nvPr/>
        </p:nvSpPr>
        <p:spPr>
          <a:xfrm>
            <a:off x="503280" y="1468080"/>
            <a:ext cx="9071640" cy="4383720"/>
          </a:xfrm>
          <a:prstGeom prst="rect">
            <a:avLst/>
          </a:prstGeom>
          <a:noFill/>
          <a:ln>
            <a:noFill/>
          </a:ln>
        </p:spPr>
        <p:txBody>
          <a:bodyPr lIns="0" rIns="0" tIns="0" bIns="0"/>
          <a:p>
            <a:pPr>
              <a:lnSpc>
                <a:spcPct val="100000"/>
              </a:lnSpc>
              <a:buSzPct val="45000"/>
              <a:buFont typeface="StarSymbol"/>
              <a:buChar char="l"/>
            </a:pPr>
            <a:r>
              <a:rPr lang="en-US" sz="3200">
                <a:latin typeface="Arial"/>
              </a:rPr>
              <a:t>XP describes four basic activities that are performed within the software development process: </a:t>
            </a:r>
            <a:endParaRPr/>
          </a:p>
          <a:p>
            <a:pPr lvl="1">
              <a:lnSpc>
                <a:spcPct val="100000"/>
              </a:lnSpc>
              <a:buSzPct val="75000"/>
              <a:buFont typeface="StarSymbol"/>
              <a:buChar char="l"/>
            </a:pPr>
            <a:r>
              <a:rPr lang="en-US" sz="2800">
                <a:latin typeface="Arial"/>
              </a:rPr>
              <a:t>Coding</a:t>
            </a:r>
            <a:endParaRPr/>
          </a:p>
          <a:p>
            <a:pPr lvl="1">
              <a:lnSpc>
                <a:spcPct val="100000"/>
              </a:lnSpc>
              <a:buSzPct val="75000"/>
              <a:buFont typeface="StarSymbol"/>
              <a:buChar char="l"/>
            </a:pPr>
            <a:r>
              <a:rPr lang="en-US" sz="2800">
                <a:latin typeface="Arial"/>
              </a:rPr>
              <a:t>Testing</a:t>
            </a:r>
            <a:endParaRPr/>
          </a:p>
          <a:p>
            <a:pPr lvl="1">
              <a:lnSpc>
                <a:spcPct val="100000"/>
              </a:lnSpc>
              <a:buSzPct val="75000"/>
              <a:buFont typeface="StarSymbol"/>
              <a:buChar char="l"/>
            </a:pPr>
            <a:r>
              <a:rPr lang="en-US" sz="2800">
                <a:latin typeface="Arial"/>
              </a:rPr>
              <a:t>Listening and </a:t>
            </a:r>
            <a:endParaRPr/>
          </a:p>
          <a:p>
            <a:pPr lvl="1">
              <a:lnSpc>
                <a:spcPct val="100000"/>
              </a:lnSpc>
              <a:buSzPct val="75000"/>
              <a:buFont typeface="StarSymbol"/>
              <a:buChar char="l"/>
            </a:pPr>
            <a:r>
              <a:rPr lang="en-US" sz="2800">
                <a:latin typeface="Arial"/>
              </a:rPr>
              <a:t>Designing. </a:t>
            </a: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667440" y="209880"/>
            <a:ext cx="8182440" cy="704160"/>
          </a:xfrm>
          <a:prstGeom prst="rect">
            <a:avLst/>
          </a:prstGeom>
          <a:noFill/>
          <a:ln>
            <a:noFill/>
          </a:ln>
        </p:spPr>
        <p:txBody>
          <a:bodyPr lIns="0" rIns="0" tIns="0" bIns="0" anchor="ctr"/>
          <a:p>
            <a:pPr>
              <a:lnSpc>
                <a:spcPct val="100000"/>
              </a:lnSpc>
              <a:buSzPct val="45000"/>
              <a:buFont typeface="StarSymbol"/>
              <a:buChar char="l"/>
            </a:pPr>
            <a:r>
              <a:rPr lang="en-US" sz="4400">
                <a:latin typeface="Arial"/>
              </a:rPr>
              <a:t>Coding</a:t>
            </a:r>
            <a:endParaRPr/>
          </a:p>
        </p:txBody>
      </p:sp>
      <p:sp>
        <p:nvSpPr>
          <p:cNvPr id="123" name="CustomShape 2"/>
          <p:cNvSpPr/>
          <p:nvPr/>
        </p:nvSpPr>
        <p:spPr>
          <a:xfrm>
            <a:off x="457200" y="1102320"/>
            <a:ext cx="9071640" cy="2372040"/>
          </a:xfrm>
          <a:prstGeom prst="rect">
            <a:avLst/>
          </a:prstGeom>
          <a:noFill/>
          <a:ln>
            <a:noFill/>
          </a:ln>
        </p:spPr>
        <p:txBody>
          <a:bodyPr lIns="0" rIns="0" tIns="0" bIns="0"/>
          <a:p>
            <a:pPr>
              <a:lnSpc>
                <a:spcPct val="100000"/>
              </a:lnSpc>
              <a:buSzPct val="45000"/>
              <a:buFont typeface="StarSymbol"/>
              <a:buChar char="l"/>
            </a:pPr>
            <a:r>
              <a:rPr lang="en-US" sz="2800">
                <a:latin typeface="Arial"/>
              </a:rPr>
              <a:t>The advocates of XP argue that the only truly important product of the system development process is code – software instructions that a computer can interpret. Without code, there is no working product.</a:t>
            </a:r>
            <a:endParaRPr/>
          </a:p>
        </p:txBody>
      </p:sp>
      <p:sp>
        <p:nvSpPr>
          <p:cNvPr id="124" name="CustomShape 3"/>
          <p:cNvSpPr/>
          <p:nvPr/>
        </p:nvSpPr>
        <p:spPr>
          <a:xfrm>
            <a:off x="712800" y="3474720"/>
            <a:ext cx="9070920" cy="704160"/>
          </a:xfrm>
          <a:prstGeom prst="rect">
            <a:avLst/>
          </a:prstGeom>
          <a:noFill/>
          <a:ln>
            <a:noFill/>
          </a:ln>
        </p:spPr>
        <p:txBody>
          <a:bodyPr lIns="0" rIns="0" tIns="0" bIns="0" anchor="ctr"/>
          <a:p>
            <a:r>
              <a:rPr lang="en-US" sz="4400">
                <a:latin typeface="Arial"/>
              </a:rPr>
              <a:t>Testing</a:t>
            </a:r>
            <a:endParaRPr/>
          </a:p>
        </p:txBody>
      </p:sp>
      <p:sp>
        <p:nvSpPr>
          <p:cNvPr id="125" name="CustomShape 4"/>
          <p:cNvSpPr/>
          <p:nvPr/>
        </p:nvSpPr>
        <p:spPr>
          <a:xfrm>
            <a:off x="437760" y="4389120"/>
            <a:ext cx="9071640" cy="2646360"/>
          </a:xfrm>
          <a:prstGeom prst="rect">
            <a:avLst/>
          </a:prstGeom>
          <a:noFill/>
          <a:ln>
            <a:noFill/>
          </a:ln>
        </p:spPr>
        <p:txBody>
          <a:bodyPr lIns="0" rIns="0" tIns="0" bIns="0"/>
          <a:p>
            <a:pPr>
              <a:lnSpc>
                <a:spcPct val="100000"/>
              </a:lnSpc>
              <a:buSzPct val="45000"/>
              <a:buFont typeface="StarSymbol"/>
              <a:buChar char="l"/>
            </a:pPr>
            <a:r>
              <a:rPr lang="en-US" sz="2800">
                <a:latin typeface="Arial"/>
              </a:rPr>
              <a:t>Extreme programming's approach is that if a little testing can eliminate a few flaws, a lot of testing can eliminate many more flaws.</a:t>
            </a:r>
            <a:endParaRPr/>
          </a:p>
          <a:p>
            <a:pPr lvl="1">
              <a:lnSpc>
                <a:spcPct val="100000"/>
              </a:lnSpc>
              <a:buSzPct val="75000"/>
              <a:buFont typeface="StarSymbol"/>
              <a:buChar char="l"/>
            </a:pPr>
            <a:r>
              <a:rPr lang="en-US" sz="2800">
                <a:latin typeface="Arial"/>
              </a:rPr>
              <a:t>Unit tests</a:t>
            </a:r>
            <a:endParaRPr/>
          </a:p>
          <a:p>
            <a:pPr lvl="1">
              <a:lnSpc>
                <a:spcPct val="100000"/>
              </a:lnSpc>
              <a:buSzPct val="75000"/>
              <a:buFont typeface="StarSymbol"/>
              <a:buChar char="l"/>
            </a:pPr>
            <a:r>
              <a:rPr lang="en-US" sz="2800">
                <a:latin typeface="Arial"/>
              </a:rPr>
              <a:t>Acceptance tests</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365760" y="182880"/>
            <a:ext cx="9070920" cy="795600"/>
          </a:xfrm>
          <a:prstGeom prst="rect">
            <a:avLst/>
          </a:prstGeom>
          <a:noFill/>
          <a:ln>
            <a:noFill/>
          </a:ln>
        </p:spPr>
        <p:txBody>
          <a:bodyPr lIns="0" rIns="0" tIns="0" bIns="0" anchor="ctr"/>
          <a:p>
            <a:r>
              <a:rPr lang="en-US" sz="4400">
                <a:latin typeface="Arial"/>
              </a:rPr>
              <a:t>Listening</a:t>
            </a:r>
            <a:endParaRPr/>
          </a:p>
        </p:txBody>
      </p:sp>
      <p:sp>
        <p:nvSpPr>
          <p:cNvPr id="127" name="CustomShape 2"/>
          <p:cNvSpPr/>
          <p:nvPr/>
        </p:nvSpPr>
        <p:spPr>
          <a:xfrm>
            <a:off x="346320" y="978840"/>
            <a:ext cx="9071640" cy="3501360"/>
          </a:xfrm>
          <a:prstGeom prst="rect">
            <a:avLst/>
          </a:prstGeom>
          <a:noFill/>
          <a:ln>
            <a:noFill/>
          </a:ln>
        </p:spPr>
        <p:txBody>
          <a:bodyPr lIns="0" rIns="0" tIns="0" bIns="0"/>
          <a:p>
            <a:pPr>
              <a:lnSpc>
                <a:spcPct val="100000"/>
              </a:lnSpc>
              <a:buSzPct val="45000"/>
              <a:buFont typeface="StarSymbol"/>
              <a:buChar char="l"/>
            </a:pPr>
            <a:r>
              <a:rPr lang="en-US" sz="2800">
                <a:latin typeface="Arial"/>
              </a:rPr>
              <a:t>Programmers must listen to what the customers need the system to do what “business logic” is needed. </a:t>
            </a:r>
            <a:endParaRPr/>
          </a:p>
          <a:p>
            <a:pPr>
              <a:lnSpc>
                <a:spcPct val="100000"/>
              </a:lnSpc>
              <a:buSzPct val="45000"/>
              <a:buFont typeface="StarSymbol"/>
              <a:buChar char="l"/>
            </a:pPr>
            <a:r>
              <a:rPr lang="en-US" sz="2800">
                <a:latin typeface="Arial"/>
              </a:rPr>
              <a:t>They must understand these needs well enough to give the customer feedback about the technical aspects of how the problem might be solved, or cannot be solved.</a:t>
            </a:r>
            <a:endParaRPr/>
          </a:p>
        </p:txBody>
      </p:sp>
      <p:sp>
        <p:nvSpPr>
          <p:cNvPr id="128" name="CustomShape 3"/>
          <p:cNvSpPr/>
          <p:nvPr/>
        </p:nvSpPr>
        <p:spPr>
          <a:xfrm>
            <a:off x="457200" y="4114800"/>
            <a:ext cx="9070920" cy="704160"/>
          </a:xfrm>
          <a:prstGeom prst="rect">
            <a:avLst/>
          </a:prstGeom>
          <a:noFill/>
          <a:ln>
            <a:noFill/>
          </a:ln>
        </p:spPr>
        <p:txBody>
          <a:bodyPr lIns="0" rIns="0" tIns="0" bIns="0" anchor="ctr"/>
          <a:p>
            <a:r>
              <a:rPr lang="en-US" sz="4400">
                <a:latin typeface="Arial"/>
              </a:rPr>
              <a:t>Designing</a:t>
            </a:r>
            <a:endParaRPr/>
          </a:p>
        </p:txBody>
      </p:sp>
      <p:sp>
        <p:nvSpPr>
          <p:cNvPr id="129" name="CustomShape 4"/>
          <p:cNvSpPr/>
          <p:nvPr/>
        </p:nvSpPr>
        <p:spPr>
          <a:xfrm>
            <a:off x="274320" y="5185080"/>
            <a:ext cx="9071640" cy="1888560"/>
          </a:xfrm>
          <a:prstGeom prst="rect">
            <a:avLst/>
          </a:prstGeom>
          <a:noFill/>
          <a:ln>
            <a:noFill/>
          </a:ln>
        </p:spPr>
        <p:txBody>
          <a:bodyPr lIns="0" rIns="0" tIns="0" bIns="0"/>
          <a:p>
            <a:pPr>
              <a:lnSpc>
                <a:spcPct val="100000"/>
              </a:lnSpc>
              <a:buSzPct val="45000"/>
              <a:buFont typeface="StarSymbol"/>
              <a:buChar char="l"/>
            </a:pPr>
            <a:r>
              <a:rPr lang="en-US" sz="2800">
                <a:latin typeface="Arial"/>
              </a:rPr>
              <a:t>Good design will avoid lots of dependencies within a system; this means that changing one part of the system will not affect other parts of the system</a:t>
            </a:r>
            <a:r>
              <a:rPr lang="en-US" sz="3200">
                <a:latin typeface="Arial"/>
              </a:rPr>
              <a:t>.</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