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71" r:id="rId9"/>
    <p:sldId id="264" r:id="rId10"/>
    <p:sldId id="270" r:id="rId11"/>
    <p:sldId id="267" r:id="rId12"/>
    <p:sldId id="268" r:id="rId13"/>
    <p:sldId id="265" r:id="rId14"/>
    <p:sldId id="266"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8/22/2014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8/22/2014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8/22/2014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8/22/2014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8/22/2014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8/22/2014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8/22/2014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 Driven Development (FDD)</a:t>
            </a:r>
            <a:endParaRPr lang="en-US" dirty="0"/>
          </a:p>
        </p:txBody>
      </p:sp>
      <p:sp>
        <p:nvSpPr>
          <p:cNvPr id="3" name="Subtitle 2"/>
          <p:cNvSpPr>
            <a:spLocks noGrp="1"/>
          </p:cNvSpPr>
          <p:nvPr>
            <p:ph type="subTitle" idx="1"/>
          </p:nvPr>
        </p:nvSpPr>
        <p:spPr/>
        <p:txBody>
          <a:bodyPr/>
          <a:lstStyle/>
          <a:p>
            <a:r>
              <a:rPr lang="en-US" dirty="0" smtClean="0"/>
              <a:t>Presented </a:t>
            </a:r>
            <a:r>
              <a:rPr lang="en-US" dirty="0" smtClean="0"/>
              <a:t>By: Bhawana Dahal</a:t>
            </a:r>
          </a:p>
          <a:p>
            <a:r>
              <a:rPr lang="en-US" dirty="0"/>
              <a:t>	</a:t>
            </a:r>
            <a:r>
              <a:rPr lang="en-US" dirty="0" smtClean="0"/>
              <a:t>	     Pratibh Acharya </a:t>
            </a:r>
            <a:r>
              <a:rPr lang="en-US" dirty="0" smtClean="0"/>
              <a:t> </a:t>
            </a:r>
            <a:endParaRPr lang="en-US" dirty="0"/>
          </a:p>
        </p:txBody>
      </p:sp>
    </p:spTree>
    <p:extLst>
      <p:ext uri="{BB962C8B-B14F-4D97-AF65-F5344CB8AC3E}">
        <p14:creationId xmlns:p14="http://schemas.microsoft.com/office/powerpoint/2010/main" val="1246332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r>
              <a:rPr lang="en-US" b="1" dirty="0" smtClean="0">
                <a:latin typeface="Times New Roman" panose="02020603050405020304" pitchFamily="18" charset="0"/>
                <a:cs typeface="Times New Roman" panose="02020603050405020304" pitchFamily="18" charset="0"/>
              </a:rPr>
              <a:t>4. Design </a:t>
            </a:r>
            <a:r>
              <a:rPr lang="en-US" b="1" dirty="0">
                <a:latin typeface="Times New Roman" panose="02020603050405020304" pitchFamily="18" charset="0"/>
                <a:cs typeface="Times New Roman" panose="02020603050405020304" pitchFamily="18" charset="0"/>
              </a:rPr>
              <a:t>by feature</a:t>
            </a:r>
          </a:p>
          <a:p>
            <a:pPr marL="0" indent="0">
              <a:lnSpc>
                <a:spcPct val="95000"/>
              </a:lnSpc>
              <a:spcBef>
                <a:spcPct val="0"/>
              </a:spcBef>
              <a:buClrTx/>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design package</a:t>
            </a:r>
            <a:r>
              <a:rPr lang="en-US" dirty="0">
                <a:solidFill>
                  <a:schemeClr val="tx1"/>
                </a:solidFill>
                <a:latin typeface="Times New Roman" panose="02020603050405020304" pitchFamily="18" charset="0"/>
                <a:cs typeface="Times New Roman" panose="02020603050405020304" pitchFamily="18" charset="0"/>
              </a:rPr>
              <a:t> was produced for each feature. A chief programmer selected a small group </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of </a:t>
            </a:r>
            <a:r>
              <a:rPr lang="en-US" dirty="0">
                <a:solidFill>
                  <a:schemeClr val="tx1"/>
                </a:solidFill>
                <a:latin typeface="Times New Roman" panose="02020603050405020304" pitchFamily="18" charset="0"/>
                <a:cs typeface="Times New Roman" panose="02020603050405020304" pitchFamily="18" charset="0"/>
              </a:rPr>
              <a:t>features that are to be developed within two </a:t>
            </a:r>
            <a:r>
              <a:rPr lang="en-US">
                <a:solidFill>
                  <a:schemeClr val="tx1"/>
                </a:solidFill>
                <a:latin typeface="Times New Roman" panose="02020603050405020304" pitchFamily="18" charset="0"/>
                <a:cs typeface="Times New Roman" panose="02020603050405020304" pitchFamily="18" charset="0"/>
              </a:rPr>
              <a:t>weeks</a:t>
            </a:r>
            <a:r>
              <a:rPr lang="en-US" smtClean="0">
                <a:solidFill>
                  <a:schemeClr val="tx1"/>
                </a:solidFill>
                <a:latin typeface="Times New Roman" panose="02020603050405020304" pitchFamily="18" charset="0"/>
                <a:cs typeface="Times New Roman" panose="02020603050405020304" pitchFamily="18" charset="0"/>
              </a:rPr>
              <a:t>.</a:t>
            </a:r>
          </a:p>
          <a:p>
            <a:pPr marL="0" indent="0">
              <a:lnSpc>
                <a:spcPct val="95000"/>
              </a:lnSpc>
              <a:spcBef>
                <a:spcPct val="0"/>
              </a:spcBef>
              <a:buClrTx/>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r>
              <a:rPr lang="en-US" dirty="0" smtClean="0">
                <a:solidFill>
                  <a:schemeClr val="tx1"/>
                </a:solidFill>
                <a:latin typeface="Times New Roman" panose="02020603050405020304" pitchFamily="18" charset="0"/>
                <a:cs typeface="Times New Roman" panose="02020603050405020304" pitchFamily="18" charset="0"/>
              </a:rPr>
              <a:t>     Develop </a:t>
            </a:r>
            <a:r>
              <a:rPr lang="en-US" dirty="0">
                <a:solidFill>
                  <a:schemeClr val="tx1"/>
                </a:solidFill>
                <a:latin typeface="Times New Roman" panose="02020603050405020304" pitchFamily="18" charset="0"/>
                <a:cs typeface="Times New Roman" panose="02020603050405020304" pitchFamily="18" charset="0"/>
              </a:rPr>
              <a:t>sequence diagrams</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r>
              <a:rPr lang="en-US" dirty="0" smtClean="0">
                <a:solidFill>
                  <a:schemeClr val="tx1"/>
                </a:solidFill>
                <a:latin typeface="Times New Roman" panose="02020603050405020304" pitchFamily="18" charset="0"/>
                <a:cs typeface="Times New Roman" panose="02020603050405020304" pitchFamily="18" charset="0"/>
              </a:rPr>
              <a:t>     Refine </a:t>
            </a:r>
            <a:r>
              <a:rPr lang="en-US" dirty="0">
                <a:solidFill>
                  <a:schemeClr val="tx1"/>
                </a:solidFill>
                <a:latin typeface="Times New Roman" panose="02020603050405020304" pitchFamily="18" charset="0"/>
                <a:cs typeface="Times New Roman" panose="02020603050405020304" pitchFamily="18" charset="0"/>
              </a:rPr>
              <a:t>Object Model</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r>
              <a:rPr lang="en-US" dirty="0" smtClean="0">
                <a:solidFill>
                  <a:schemeClr val="tx1"/>
                </a:solidFill>
                <a:latin typeface="Times New Roman" panose="02020603050405020304" pitchFamily="18" charset="0"/>
                <a:cs typeface="Times New Roman" panose="02020603050405020304" pitchFamily="18" charset="0"/>
              </a:rPr>
              <a:t>     Review </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75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1097280" y="1845734"/>
            <a:ext cx="10058400" cy="4349004"/>
          </a:xfrm>
        </p:spPr>
        <p:txBody>
          <a:bodyPr>
            <a:normAutofit lnSpcReduction="10000"/>
          </a:bodyPr>
          <a:lstStyle/>
          <a:p>
            <a:pPr algn="just"/>
            <a:r>
              <a:rPr lang="en-US" b="1" dirty="0" smtClean="0"/>
              <a:t>5. Build by feature</a:t>
            </a:r>
            <a:endParaRPr lang="en-US" b="1" dirty="0"/>
          </a:p>
          <a:p>
            <a:pPr marL="0" indent="0">
              <a:lnSpc>
                <a:spcPct val="95000"/>
              </a:lnSpc>
              <a:spcBef>
                <a:spcPct val="0"/>
              </a:spcBef>
              <a:buClrTx/>
              <a:buNone/>
            </a:pPr>
            <a:r>
              <a:rPr lang="en-US" dirty="0">
                <a:solidFill>
                  <a:schemeClr val="tx1"/>
                </a:solidFill>
              </a:rPr>
              <a:t> </a:t>
            </a:r>
            <a:r>
              <a:rPr lang="en-US" dirty="0" smtClean="0">
                <a:solidFill>
                  <a:schemeClr val="tx1"/>
                </a:solidFill>
              </a:rPr>
              <a:t>     </a:t>
            </a:r>
          </a:p>
          <a:p>
            <a:pPr marL="0" indent="0">
              <a:lnSpc>
                <a:spcPct val="95000"/>
              </a:lnSpc>
              <a:spcBef>
                <a:spcPct val="0"/>
              </a:spcBef>
              <a:buClrTx/>
              <a:buNone/>
            </a:pPr>
            <a:r>
              <a:rPr lang="en-US" dirty="0">
                <a:solidFill>
                  <a:schemeClr val="tx1"/>
                </a:solidFill>
              </a:rPr>
              <a:t> </a:t>
            </a:r>
            <a:r>
              <a:rPr lang="en-US" dirty="0" smtClean="0">
                <a:solidFill>
                  <a:schemeClr val="tx1"/>
                </a:solidFill>
              </a:rPr>
              <a:t>     Implement </a:t>
            </a:r>
            <a:r>
              <a:rPr lang="en-US" dirty="0">
                <a:solidFill>
                  <a:schemeClr val="tx1"/>
                </a:solidFill>
              </a:rPr>
              <a:t>Classes and Methods</a:t>
            </a:r>
          </a:p>
          <a:p>
            <a:pPr marL="0" indent="0">
              <a:lnSpc>
                <a:spcPct val="95000"/>
              </a:lnSpc>
              <a:spcBef>
                <a:spcPct val="0"/>
              </a:spcBef>
              <a:buClr>
                <a:schemeClr val="bg1"/>
              </a:buClr>
              <a:buFont typeface="Arial" pitchFamily="34" charset="0"/>
              <a:buChar char="•"/>
            </a:pPr>
            <a:endParaRPr lang="en-US" dirty="0">
              <a:solidFill>
                <a:schemeClr val="tx1"/>
              </a:solidFill>
            </a:endParaRPr>
          </a:p>
          <a:p>
            <a:pPr marL="0" indent="0">
              <a:lnSpc>
                <a:spcPct val="95000"/>
              </a:lnSpc>
              <a:spcBef>
                <a:spcPct val="0"/>
              </a:spcBef>
              <a:buClrTx/>
              <a:buNone/>
            </a:pPr>
            <a:r>
              <a:rPr lang="en-US" dirty="0" smtClean="0">
                <a:solidFill>
                  <a:schemeClr val="tx1"/>
                </a:solidFill>
              </a:rPr>
              <a:t>      Code </a:t>
            </a:r>
            <a:r>
              <a:rPr lang="en-US" dirty="0">
                <a:solidFill>
                  <a:schemeClr val="tx1"/>
                </a:solidFill>
              </a:rPr>
              <a:t>Inspection</a:t>
            </a:r>
          </a:p>
          <a:p>
            <a:pPr marL="0" indent="0">
              <a:lnSpc>
                <a:spcPct val="95000"/>
              </a:lnSpc>
              <a:spcBef>
                <a:spcPct val="0"/>
              </a:spcBef>
              <a:buClr>
                <a:schemeClr val="bg1"/>
              </a:buClr>
              <a:buFont typeface="Arial" pitchFamily="34" charset="0"/>
              <a:buChar char="•"/>
            </a:pPr>
            <a:endParaRPr lang="en-US" dirty="0">
              <a:solidFill>
                <a:schemeClr val="tx1"/>
              </a:solidFill>
            </a:endParaRPr>
          </a:p>
          <a:p>
            <a:pPr marL="0" indent="0">
              <a:lnSpc>
                <a:spcPct val="95000"/>
              </a:lnSpc>
              <a:spcBef>
                <a:spcPct val="0"/>
              </a:spcBef>
              <a:buClrTx/>
              <a:buNone/>
            </a:pPr>
            <a:r>
              <a:rPr lang="en-US" dirty="0" smtClean="0">
                <a:solidFill>
                  <a:schemeClr val="tx1"/>
                </a:solidFill>
              </a:rPr>
              <a:t>      Promote </a:t>
            </a:r>
            <a:r>
              <a:rPr lang="en-US" dirty="0">
                <a:solidFill>
                  <a:schemeClr val="tx1"/>
                </a:solidFill>
              </a:rPr>
              <a:t>to Build</a:t>
            </a:r>
          </a:p>
          <a:p>
            <a:pPr algn="just"/>
            <a:endParaRPr lang="en-US" b="1" dirty="0" smtClean="0"/>
          </a:p>
          <a:p>
            <a:pPr marL="0" indent="0" algn="just">
              <a:buNone/>
            </a:pPr>
            <a:r>
              <a:rPr lang="en-US" b="1" dirty="0" smtClean="0"/>
              <a:t>** </a:t>
            </a:r>
            <a:r>
              <a:rPr lang="en-US" b="1" dirty="0"/>
              <a:t>Milestones</a:t>
            </a:r>
          </a:p>
          <a:p>
            <a:pPr algn="just"/>
            <a:r>
              <a:rPr lang="en-US" dirty="0"/>
              <a:t>Since features are small, completing a feature is a relatively small task. For accurate state reporting and keeping track of the software development project it is however important to mark the progress made on each feature. FDD therefore defines six milestones per feature that are to be completed sequentially. The first three milestones are completed during the Design By Feature activity, the last three are completed during the Build By Feature activity.</a:t>
            </a:r>
          </a:p>
          <a:p>
            <a:pPr algn="just"/>
            <a:endParaRPr lang="en-US" dirty="0"/>
          </a:p>
          <a:p>
            <a:pPr algn="just"/>
            <a:endParaRPr lang="en-US" dirty="0" smtClean="0"/>
          </a:p>
          <a:p>
            <a:pPr algn="just"/>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202744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228045"/>
            <a:ext cx="10058400" cy="1424031"/>
          </a:xfrm>
        </p:spPr>
      </p:pic>
      <p:sp>
        <p:nvSpPr>
          <p:cNvPr id="5" name="TextBox 4"/>
          <p:cNvSpPr txBox="1"/>
          <p:nvPr/>
        </p:nvSpPr>
        <p:spPr>
          <a:xfrm>
            <a:off x="5134708" y="3773429"/>
            <a:ext cx="5120640" cy="369332"/>
          </a:xfrm>
          <a:prstGeom prst="rect">
            <a:avLst/>
          </a:prstGeom>
          <a:noFill/>
        </p:spPr>
        <p:txBody>
          <a:bodyPr wrap="square" rtlCol="0">
            <a:spAutoFit/>
          </a:bodyPr>
          <a:lstStyle/>
          <a:p>
            <a:r>
              <a:rPr lang="en-US" dirty="0" smtClean="0"/>
              <a:t>Fig: Milestones</a:t>
            </a:r>
            <a:endParaRPr lang="en-US" dirty="0"/>
          </a:p>
        </p:txBody>
      </p:sp>
    </p:spTree>
    <p:extLst>
      <p:ext uri="{BB962C8B-B14F-4D97-AF65-F5344CB8AC3E}">
        <p14:creationId xmlns:p14="http://schemas.microsoft.com/office/powerpoint/2010/main" val="1024521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Model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852" y="1920240"/>
            <a:ext cx="8989255" cy="4392392"/>
          </a:xfrm>
        </p:spPr>
      </p:pic>
    </p:spTree>
    <p:extLst>
      <p:ext uri="{BB962C8B-B14F-4D97-AF65-F5344CB8AC3E}">
        <p14:creationId xmlns:p14="http://schemas.microsoft.com/office/powerpoint/2010/main" val="4272927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smtClean="0">
                <a:latin typeface="Times New Roman" panose="02020603050405020304" pitchFamily="18" charset="0"/>
                <a:cs typeface="Times New Roman" panose="02020603050405020304" pitchFamily="18" charset="0"/>
              </a:rPr>
              <a:t>Adaptive Agile Model.</a:t>
            </a:r>
          </a:p>
          <a:p>
            <a:pPr marL="457200" indent="-457200">
              <a:buFont typeface="+mj-lt"/>
              <a:buAutoNum type="arabicPeriod"/>
            </a:pPr>
            <a:r>
              <a:rPr lang="en-US" sz="2800" dirty="0" smtClean="0">
                <a:latin typeface="Times New Roman" panose="02020603050405020304" pitchFamily="18" charset="0"/>
                <a:cs typeface="Times New Roman" panose="02020603050405020304" pitchFamily="18" charset="0"/>
              </a:rPr>
              <a:t>Successfully utilizes iterative development.</a:t>
            </a:r>
          </a:p>
          <a:p>
            <a:pPr marL="457200" indent="-457200">
              <a:buFont typeface="+mj-lt"/>
              <a:buAutoNum type="arabicPeriod"/>
            </a:pPr>
            <a:r>
              <a:rPr lang="en-US" sz="2800" dirty="0" smtClean="0">
                <a:latin typeface="Times New Roman" panose="02020603050405020304" pitchFamily="18" charset="0"/>
                <a:cs typeface="Times New Roman" panose="02020603050405020304" pitchFamily="18" charset="0"/>
              </a:rPr>
              <a:t>Better in team where developer’s experience varies. </a:t>
            </a:r>
          </a:p>
          <a:p>
            <a:pPr marL="457200" indent="-457200">
              <a:buFont typeface="+mj-lt"/>
              <a:buAutoNum type="arabicPeriod"/>
            </a:pPr>
            <a:r>
              <a:rPr lang="en-US" sz="2800" dirty="0" smtClean="0">
                <a:latin typeface="Times New Roman" panose="02020603050405020304" pitchFamily="18" charset="0"/>
                <a:cs typeface="Times New Roman" panose="02020603050405020304" pitchFamily="18" charset="0"/>
              </a:rPr>
              <a:t>Offers progress tracking and reporting capabilities.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74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1996" y="2088458"/>
            <a:ext cx="4937759" cy="1450757"/>
          </a:xfrm>
        </p:spPr>
        <p:txBody>
          <a:bodyPr>
            <a:noAutofit/>
          </a:bodyPr>
          <a:lstStyle/>
          <a:p>
            <a:r>
              <a:rPr lang="en-US" sz="7200" dirty="0" smtClean="0">
                <a:latin typeface="Times New Roman" panose="02020603050405020304" pitchFamily="18" charset="0"/>
                <a:cs typeface="Times New Roman" panose="02020603050405020304" pitchFamily="18" charset="0"/>
              </a:rPr>
              <a:t>Thank You </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167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pPr marL="0" lvl="1" indent="0">
              <a:spcBef>
                <a:spcPts val="1200"/>
              </a:spcBef>
              <a:spcAft>
                <a:spcPts val="200"/>
              </a:spcAft>
              <a:buSzPct val="100000"/>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marL="411480" lvl="1" indent="-308610">
              <a:lnSpc>
                <a:spcPct val="95000"/>
              </a:lnSpc>
              <a:spcBef>
                <a:spcPct val="0"/>
              </a:spcBef>
              <a:buClr>
                <a:srgbClr val="000000"/>
              </a:buClr>
              <a:buFontTx/>
              <a:buChar char="•"/>
            </a:pPr>
            <a:r>
              <a:rPr lang="en-US" sz="2400" dirty="0">
                <a:solidFill>
                  <a:schemeClr val="tx1"/>
                </a:solidFill>
                <a:latin typeface="Times New Roman" panose="02020603050405020304" pitchFamily="18" charset="0"/>
                <a:cs typeface="Times New Roman" panose="02020603050405020304" pitchFamily="18" charset="0"/>
              </a:rPr>
              <a:t>Feature Driven Development is a iterative and incremental software development process</a:t>
            </a:r>
            <a:r>
              <a:rPr lang="en-US" sz="2400" dirty="0" smtClean="0">
                <a:solidFill>
                  <a:schemeClr val="tx1"/>
                </a:solidFill>
                <a:latin typeface="Times New Roman" panose="02020603050405020304" pitchFamily="18" charset="0"/>
                <a:cs typeface="Times New Roman" panose="02020603050405020304" pitchFamily="18" charset="0"/>
              </a:rPr>
              <a:t>.</a:t>
            </a:r>
          </a:p>
          <a:p>
            <a:pPr marL="411480" lvl="1" indent="-308610">
              <a:lnSpc>
                <a:spcPct val="95000"/>
              </a:lnSpc>
              <a:spcBef>
                <a:spcPct val="0"/>
              </a:spcBef>
              <a:buClr>
                <a:srgbClr val="000000"/>
              </a:buClr>
              <a:buFontTx/>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411480" lvl="1" indent="-308610">
              <a:lnSpc>
                <a:spcPct val="95000"/>
              </a:lnSpc>
              <a:spcBef>
                <a:spcPct val="0"/>
              </a:spcBef>
              <a:buClr>
                <a:srgbClr val="000000"/>
              </a:buClr>
              <a:buFontTx/>
              <a:buChar char="•"/>
            </a:pPr>
            <a:r>
              <a:rPr lang="en-US" sz="2400" dirty="0" smtClean="0">
                <a:solidFill>
                  <a:schemeClr val="tx1"/>
                </a:solidFill>
                <a:latin typeface="Times New Roman" panose="02020603050405020304" pitchFamily="18" charset="0"/>
                <a:cs typeface="Times New Roman" panose="02020603050405020304" pitchFamily="18" charset="0"/>
              </a:rPr>
              <a:t>FDD </a:t>
            </a:r>
            <a:r>
              <a:rPr lang="en-US" sz="2400" dirty="0">
                <a:solidFill>
                  <a:schemeClr val="tx1"/>
                </a:solidFill>
                <a:latin typeface="Times New Roman" panose="02020603050405020304" pitchFamily="18" charset="0"/>
                <a:cs typeface="Times New Roman" panose="02020603050405020304" pitchFamily="18" charset="0"/>
              </a:rPr>
              <a:t>is a software process that was created to deliver frequent, working deployable code repeatedly to the customer</a:t>
            </a:r>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pPr marL="411480" lvl="1" indent="-308610">
              <a:lnSpc>
                <a:spcPct val="95000"/>
              </a:lnSpc>
              <a:spcBef>
                <a:spcPct val="0"/>
              </a:spcBef>
              <a:buClr>
                <a:srgbClr val="000000"/>
              </a:buClr>
              <a:buFontTx/>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411480" lvl="1" indent="-308610">
              <a:lnSpc>
                <a:spcPct val="95000"/>
              </a:lnSpc>
              <a:spcBef>
                <a:spcPct val="0"/>
              </a:spcBef>
              <a:buClr>
                <a:srgbClr val="000000"/>
              </a:buClr>
              <a:buFontTx/>
              <a:buChar char="•"/>
            </a:pPr>
            <a:r>
              <a:rPr lang="en-US" sz="2400" dirty="0" smtClean="0">
                <a:solidFill>
                  <a:schemeClr val="tx1"/>
                </a:solidFill>
                <a:latin typeface="Times New Roman" panose="02020603050405020304" pitchFamily="18" charset="0"/>
                <a:cs typeface="Times New Roman" panose="02020603050405020304" pitchFamily="18" charset="0"/>
              </a:rPr>
              <a:t>FDD </a:t>
            </a:r>
            <a:r>
              <a:rPr lang="en-US" sz="2400" dirty="0">
                <a:solidFill>
                  <a:schemeClr val="tx1"/>
                </a:solidFill>
                <a:latin typeface="Times New Roman" panose="02020603050405020304" pitchFamily="18" charset="0"/>
                <a:cs typeface="Times New Roman" panose="02020603050405020304" pitchFamily="18" charset="0"/>
              </a:rPr>
              <a:t>is considered a straight forward approach to developing software systems that is broken down into </a:t>
            </a:r>
            <a:r>
              <a:rPr lang="en-US" sz="2400" dirty="0" smtClean="0">
                <a:solidFill>
                  <a:schemeClr val="tx1"/>
                </a:solidFill>
                <a:latin typeface="Times New Roman" panose="02020603050405020304" pitchFamily="18" charset="0"/>
                <a:cs typeface="Times New Roman" panose="02020603050405020304" pitchFamily="18" charset="0"/>
              </a:rPr>
              <a:t>five </a:t>
            </a:r>
            <a:r>
              <a:rPr lang="en-US" sz="2400" dirty="0">
                <a:solidFill>
                  <a:schemeClr val="tx1"/>
                </a:solidFill>
                <a:latin typeface="Times New Roman" panose="02020603050405020304" pitchFamily="18" charset="0"/>
                <a:cs typeface="Times New Roman" panose="02020603050405020304" pitchFamily="18" charset="0"/>
              </a:rPr>
              <a:t>processes.</a:t>
            </a:r>
          </a:p>
          <a:p>
            <a:pPr marL="342900" lvl="1" indent="-342900">
              <a:spcBef>
                <a:spcPts val="1200"/>
              </a:spcBef>
              <a:spcAft>
                <a:spcPts val="200"/>
              </a:spcAft>
              <a:buSzPct val="100000"/>
            </a:pPr>
            <a:endParaRPr lang="en-US" sz="2400" dirty="0">
              <a:solidFill>
                <a:schemeClr val="tx1"/>
              </a:solidFill>
              <a:latin typeface="Times New Roman" panose="02020603050405020304" pitchFamily="18" charset="0"/>
              <a:cs typeface="Times New Roman" panose="02020603050405020304" pitchFamily="18" charset="0"/>
            </a:endParaRPr>
          </a:p>
          <a:p>
            <a:pPr marL="411480" lvl="1" indent="-308610">
              <a:lnSpc>
                <a:spcPct val="95000"/>
              </a:lnSpc>
              <a:spcBef>
                <a:spcPct val="0"/>
              </a:spcBef>
              <a:buClr>
                <a:srgbClr val="000000"/>
              </a:buClr>
              <a:buFontTx/>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42900" lvl="1" indent="-342900">
              <a:spcBef>
                <a:spcPts val="1200"/>
              </a:spcBef>
              <a:spcAft>
                <a:spcPts val="200"/>
              </a:spcAft>
              <a:buSzPct val="100000"/>
            </a:pPr>
            <a:endParaRPr lang="en-US" sz="2400" dirty="0" smtClean="0">
              <a:solidFill>
                <a:schemeClr val="tx1"/>
              </a:solidFill>
              <a:latin typeface="Times New Roman" panose="02020603050405020304" pitchFamily="18" charset="0"/>
              <a:cs typeface="Times New Roman" panose="02020603050405020304" pitchFamily="18" charset="0"/>
            </a:endParaRPr>
          </a:p>
          <a:p>
            <a:pPr marL="0" lvl="1" indent="0">
              <a:spcBef>
                <a:spcPts val="1200"/>
              </a:spcBef>
              <a:spcAft>
                <a:spcPts val="200"/>
              </a:spcAft>
              <a:buSzPct val="100000"/>
              <a:buNone/>
            </a:pP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89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1097280" y="2193464"/>
            <a:ext cx="10058400" cy="4023360"/>
          </a:xfrm>
        </p:spPr>
        <p:txBody>
          <a:bodyPr/>
          <a:lstStyle/>
          <a:p>
            <a:pPr marL="411480" lvl="1" indent="-308610">
              <a:lnSpc>
                <a:spcPct val="95000"/>
              </a:lnSpc>
              <a:spcBef>
                <a:spcPct val="0"/>
              </a:spcBef>
              <a:buClr>
                <a:srgbClr val="000000"/>
              </a:buClr>
              <a:buFontTx/>
              <a:buChar char="•"/>
            </a:pPr>
            <a:r>
              <a:rPr lang="en-US" sz="2400" dirty="0">
                <a:solidFill>
                  <a:schemeClr val="tx1"/>
                </a:solidFill>
                <a:latin typeface="Times New Roman" panose="02020603050405020304" pitchFamily="18" charset="0"/>
                <a:cs typeface="Times New Roman" panose="02020603050405020304" pitchFamily="18" charset="0"/>
              </a:rPr>
              <a:t>First created by Jeff De Luca for a 50 person 15 month </a:t>
            </a:r>
            <a:r>
              <a:rPr lang="en-US" sz="2400" dirty="0" smtClean="0">
                <a:solidFill>
                  <a:schemeClr val="tx1"/>
                </a:solidFill>
                <a:latin typeface="Times New Roman" panose="02020603050405020304" pitchFamily="18" charset="0"/>
                <a:cs typeface="Times New Roman" panose="02020603050405020304" pitchFamily="18" charset="0"/>
              </a:rPr>
              <a:t>project.</a:t>
            </a:r>
            <a:endParaRPr lang="en-US" sz="2400" dirty="0">
              <a:solidFill>
                <a:schemeClr val="tx1"/>
              </a:solidFill>
              <a:latin typeface="Times New Roman" panose="02020603050405020304" pitchFamily="18" charset="0"/>
              <a:cs typeface="Times New Roman" panose="02020603050405020304" pitchFamily="18" charset="0"/>
            </a:endParaRPr>
          </a:p>
          <a:p>
            <a:pPr marL="411480" lvl="1" indent="-308610">
              <a:lnSpc>
                <a:spcPct val="95000"/>
              </a:lnSpc>
              <a:spcBef>
                <a:spcPct val="0"/>
              </a:spcBef>
              <a:buClr>
                <a:srgbClr val="000000"/>
              </a:buClr>
              <a:buFontTx/>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411480" lvl="1" indent="-308610">
              <a:lnSpc>
                <a:spcPct val="95000"/>
              </a:lnSpc>
              <a:spcBef>
                <a:spcPct val="0"/>
              </a:spcBef>
              <a:buClr>
                <a:srgbClr val="000000"/>
              </a:buClr>
              <a:buFontTx/>
              <a:buChar char="•"/>
            </a:pPr>
            <a:r>
              <a:rPr lang="en-US" sz="2400" dirty="0">
                <a:solidFill>
                  <a:schemeClr val="tx1"/>
                </a:solidFill>
                <a:latin typeface="Times New Roman" panose="02020603050405020304" pitchFamily="18" charset="0"/>
                <a:cs typeface="Times New Roman" panose="02020603050405020304" pitchFamily="18" charset="0"/>
              </a:rPr>
              <a:t>Luca used the process again, with 250 people 18 month project.</a:t>
            </a:r>
          </a:p>
          <a:p>
            <a:pPr marL="411480" lvl="1" indent="-308610">
              <a:lnSpc>
                <a:spcPct val="95000"/>
              </a:lnSpc>
              <a:spcBef>
                <a:spcPct val="0"/>
              </a:spcBef>
              <a:buClr>
                <a:srgbClr val="000000"/>
              </a:buClr>
              <a:buFontTx/>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411480" lvl="1" indent="-308610">
              <a:lnSpc>
                <a:spcPct val="95000"/>
              </a:lnSpc>
              <a:spcBef>
                <a:spcPct val="0"/>
              </a:spcBef>
              <a:buClr>
                <a:srgbClr val="000000"/>
              </a:buClr>
              <a:buFontTx/>
              <a:buChar char="•"/>
            </a:pPr>
            <a:r>
              <a:rPr lang="en-US" sz="2400" dirty="0">
                <a:solidFill>
                  <a:schemeClr val="tx1"/>
                </a:solidFill>
                <a:latin typeface="Times New Roman" panose="02020603050405020304" pitchFamily="18" charset="0"/>
                <a:cs typeface="Times New Roman" panose="02020603050405020304" pitchFamily="18" charset="0"/>
              </a:rPr>
              <a:t>FDD is heavily influenced by Peter Coad and his idea of using a feature list to manage </a:t>
            </a:r>
            <a:r>
              <a:rPr lang="en-US" sz="2400" dirty="0" smtClean="0">
                <a:solidFill>
                  <a:schemeClr val="tx1"/>
                </a:solidFill>
                <a:latin typeface="Times New Roman" panose="02020603050405020304" pitchFamily="18" charset="0"/>
                <a:cs typeface="Times New Roman" panose="02020603050405020304" pitchFamily="18" charset="0"/>
              </a:rPr>
              <a:t>requirements.</a:t>
            </a:r>
            <a:r>
              <a:rPr lang="en-US" sz="2400" dirty="0">
                <a:solidFill>
                  <a:schemeClr val="tx1"/>
                </a:solidFill>
                <a:latin typeface="Times New Roman" panose="02020603050405020304" pitchFamily="18" charset="0"/>
                <a:cs typeface="Times New Roman" panose="02020603050405020304" pitchFamily="18" charset="0"/>
              </a:rPr>
              <a:t> </a:t>
            </a:r>
          </a:p>
          <a:p>
            <a:pPr marL="411480" lvl="1" indent="-308610">
              <a:lnSpc>
                <a:spcPct val="95000"/>
              </a:lnSpc>
              <a:spcBef>
                <a:spcPct val="0"/>
              </a:spcBef>
              <a:buClr>
                <a:srgbClr val="000000"/>
              </a:buClr>
              <a:buFontTx/>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5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FDD ?</a:t>
            </a:r>
            <a:endParaRPr lang="en-US" dirty="0"/>
          </a:p>
        </p:txBody>
      </p:sp>
      <p:sp>
        <p:nvSpPr>
          <p:cNvPr id="3" name="Content Placeholder 2"/>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Many non-trivial Projects </a:t>
            </a:r>
            <a:r>
              <a:rPr lang="en-US" sz="2400" dirty="0" smtClean="0">
                <a:solidFill>
                  <a:schemeClr val="tx1"/>
                </a:solidFill>
                <a:latin typeface="Times New Roman" panose="02020603050405020304" pitchFamily="18" charset="0"/>
                <a:cs typeface="Times New Roman" panose="02020603050405020304" pitchFamily="18" charset="0"/>
              </a:rPr>
              <a:t>fail.</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Heavy </a:t>
            </a:r>
            <a:r>
              <a:rPr lang="en-US" sz="2400" dirty="0">
                <a:solidFill>
                  <a:schemeClr val="tx1"/>
                </a:solidFill>
                <a:latin typeface="Times New Roman" panose="02020603050405020304" pitchFamily="18" charset="0"/>
                <a:cs typeface="Times New Roman" panose="02020603050405020304" pitchFamily="18" charset="0"/>
              </a:rPr>
              <a:t>process approach doesn’t work</a:t>
            </a:r>
          </a:p>
          <a:p>
            <a:pPr lvl="1" algn="just"/>
            <a:r>
              <a:rPr lang="en-US" sz="2400" dirty="0">
                <a:solidFill>
                  <a:schemeClr val="tx1"/>
                </a:solidFill>
                <a:latin typeface="Times New Roman" panose="02020603050405020304" pitchFamily="18" charset="0"/>
                <a:cs typeface="Times New Roman" panose="02020603050405020304" pitchFamily="18" charset="0"/>
              </a:rPr>
              <a:t>Inflexible and slow to adapt</a:t>
            </a:r>
          </a:p>
          <a:p>
            <a:pPr lvl="1" algn="just"/>
            <a:r>
              <a:rPr lang="en-US" sz="2400" dirty="0">
                <a:solidFill>
                  <a:schemeClr val="tx1"/>
                </a:solidFill>
                <a:latin typeface="Times New Roman" panose="02020603050405020304" pitchFamily="18" charset="0"/>
                <a:cs typeface="Times New Roman" panose="02020603050405020304" pitchFamily="18" charset="0"/>
              </a:rPr>
              <a:t>Concentration is on process, not results</a:t>
            </a:r>
          </a:p>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 FDD </a:t>
            </a:r>
            <a:r>
              <a:rPr lang="en-US" sz="2400" dirty="0">
                <a:solidFill>
                  <a:schemeClr val="tx1"/>
                </a:solidFill>
                <a:latin typeface="Times New Roman" panose="02020603050405020304" pitchFamily="18" charset="0"/>
                <a:cs typeface="Times New Roman" panose="02020603050405020304" pitchFamily="18" charset="0"/>
              </a:rPr>
              <a:t>supports </a:t>
            </a:r>
          </a:p>
          <a:p>
            <a:pPr lvl="1" algn="just"/>
            <a:r>
              <a:rPr lang="en-US" sz="2400" dirty="0">
                <a:solidFill>
                  <a:schemeClr val="tx1"/>
                </a:solidFill>
                <a:latin typeface="Times New Roman" panose="02020603050405020304" pitchFamily="18" charset="0"/>
                <a:cs typeface="Times New Roman" panose="02020603050405020304" pitchFamily="18" charset="0"/>
              </a:rPr>
              <a:t>Building complex software systems </a:t>
            </a:r>
          </a:p>
          <a:p>
            <a:pPr lvl="1" algn="just"/>
            <a:r>
              <a:rPr lang="en-US" sz="2400" dirty="0">
                <a:solidFill>
                  <a:schemeClr val="tx1"/>
                </a:solidFill>
                <a:latin typeface="Times New Roman" panose="02020603050405020304" pitchFamily="18" charset="0"/>
                <a:cs typeface="Times New Roman" panose="02020603050405020304" pitchFamily="18" charset="0"/>
              </a:rPr>
              <a:t>Large development teams</a:t>
            </a:r>
          </a:p>
        </p:txBody>
      </p:sp>
    </p:spTree>
    <p:extLst>
      <p:ext uri="{BB962C8B-B14F-4D97-AF65-F5344CB8AC3E}">
        <p14:creationId xmlns:p14="http://schemas.microsoft.com/office/powerpoint/2010/main" val="427970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FDD Project Lifecycle</a:t>
            </a:r>
            <a:endParaRPr lang="en-US"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FDD model consists of five basic activities. </a:t>
            </a:r>
          </a:p>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For accurate state reporting and keeping track of the software development project, </a:t>
            </a:r>
            <a:r>
              <a:rPr lang="en-US" sz="2400" b="1" dirty="0" smtClean="0">
                <a:solidFill>
                  <a:schemeClr val="tx1"/>
                </a:solidFill>
                <a:latin typeface="Times New Roman" panose="02020603050405020304" pitchFamily="18" charset="0"/>
                <a:cs typeface="Times New Roman" panose="02020603050405020304" pitchFamily="18" charset="0"/>
              </a:rPr>
              <a:t>milestones</a:t>
            </a:r>
            <a:r>
              <a:rPr lang="en-US" sz="2400" dirty="0" smtClean="0">
                <a:solidFill>
                  <a:schemeClr val="tx1"/>
                </a:solidFill>
                <a:latin typeface="Times New Roman" panose="02020603050405020304" pitchFamily="18" charset="0"/>
                <a:cs typeface="Times New Roman" panose="02020603050405020304" pitchFamily="18" charset="0"/>
              </a:rPr>
              <a:t>   that mark the progress made on each feature are defined. </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The Five activities are: </a:t>
            </a:r>
          </a:p>
          <a:p>
            <a:pPr marL="749808" lvl="1" indent="-457200" algn="just">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Develop </a:t>
            </a:r>
            <a:r>
              <a:rPr lang="en-US" sz="2400" dirty="0" smtClean="0">
                <a:solidFill>
                  <a:schemeClr val="tx1"/>
                </a:solidFill>
                <a:latin typeface="Times New Roman" panose="02020603050405020304" pitchFamily="18" charset="0"/>
                <a:cs typeface="Times New Roman" panose="02020603050405020304" pitchFamily="18" charset="0"/>
              </a:rPr>
              <a:t>Overall Model</a:t>
            </a:r>
          </a:p>
          <a:p>
            <a:pPr marL="749808" lvl="1" indent="-457200" algn="just">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Build Feature List</a:t>
            </a:r>
          </a:p>
          <a:p>
            <a:pPr marL="749808" lvl="1" indent="-457200" algn="just">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Plan by Feature</a:t>
            </a:r>
          </a:p>
          <a:p>
            <a:pPr marL="749808" lvl="1" indent="-457200" algn="just">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Design by Feature </a:t>
            </a:r>
          </a:p>
          <a:p>
            <a:pPr marL="749808" lvl="1" indent="-457200" algn="just">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Build by Feature</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68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3724"/>
            <a:ext cx="10058400" cy="1450757"/>
          </a:xfrm>
        </p:spPr>
        <p:txBody>
          <a:bodyPr/>
          <a:lstStyle/>
          <a:p>
            <a:r>
              <a:rPr lang="en-US" dirty="0" smtClean="0"/>
              <a:t>Continued </a:t>
            </a:r>
            <a:endParaRPr lang="en-US" dirty="0"/>
          </a:p>
        </p:txBody>
      </p:sp>
      <p:sp>
        <p:nvSpPr>
          <p:cNvPr id="3" name="Content Placeholder 2"/>
          <p:cNvSpPr>
            <a:spLocks noGrp="1"/>
          </p:cNvSpPr>
          <p:nvPr>
            <p:ph idx="1"/>
          </p:nvPr>
        </p:nvSpPr>
        <p:spPr>
          <a:xfrm>
            <a:off x="1097280" y="1893294"/>
            <a:ext cx="10058400" cy="4023360"/>
          </a:xfrm>
        </p:spPr>
        <p:txBody>
          <a:bodyPr>
            <a:noAutofit/>
          </a:bodyPr>
          <a:lstStyle/>
          <a:p>
            <a:pPr marL="0" lvl="1" indent="0" algn="just">
              <a:spcBef>
                <a:spcPts val="1200"/>
              </a:spcBef>
              <a:spcAft>
                <a:spcPts val="200"/>
              </a:spcAft>
              <a:buSzPct val="100000"/>
              <a:buNone/>
            </a:pPr>
            <a:r>
              <a:rPr lang="en-US" sz="2000" dirty="0" smtClean="0">
                <a:latin typeface="Times New Roman" panose="02020603050405020304" pitchFamily="18" charset="0"/>
                <a:cs typeface="Times New Roman" panose="02020603050405020304" pitchFamily="18" charset="0"/>
              </a:rPr>
              <a:t>1</a:t>
            </a:r>
            <a:r>
              <a:rPr lang="en-US" sz="2000" b="1" dirty="0" smtClean="0">
                <a:latin typeface="Times New Roman" panose="02020603050405020304" pitchFamily="18" charset="0"/>
                <a:cs typeface="Times New Roman" panose="02020603050405020304" pitchFamily="18" charset="0"/>
              </a:rPr>
              <a:t>. Develop </a:t>
            </a:r>
            <a:r>
              <a:rPr lang="en-US" sz="2000" b="1" dirty="0">
                <a:latin typeface="Times New Roman" panose="02020603050405020304" pitchFamily="18" charset="0"/>
                <a:cs typeface="Times New Roman" panose="02020603050405020304" pitchFamily="18" charset="0"/>
              </a:rPr>
              <a:t>Overall </a:t>
            </a:r>
            <a:r>
              <a:rPr lang="en-US" sz="2000" b="1" dirty="0" smtClean="0">
                <a:latin typeface="Times New Roman" panose="02020603050405020304" pitchFamily="18" charset="0"/>
                <a:cs typeface="Times New Roman" panose="02020603050405020304" pitchFamily="18" charset="0"/>
              </a:rPr>
              <a:t>Model</a:t>
            </a:r>
          </a:p>
          <a:p>
            <a:pPr>
              <a:lnSpc>
                <a:spcPct val="95000"/>
              </a:lnSpc>
              <a:spcBef>
                <a:spcPct val="0"/>
              </a:spcBef>
              <a:buClr>
                <a:schemeClr val="bg1"/>
              </a:buClr>
              <a:buFont typeface="Wingdings" panose="05000000000000000000" pitchFamily="2" charset="2"/>
              <a:buChar char="q"/>
              <a:defRPr/>
            </a:pPr>
            <a:r>
              <a:rPr lang="en-US" dirty="0">
                <a:solidFill>
                  <a:schemeClr val="tx1"/>
                </a:solidFill>
                <a:latin typeface="Times New Roman" panose="02020603050405020304" pitchFamily="18" charset="0"/>
                <a:cs typeface="Times New Roman" panose="02020603050405020304" pitchFamily="18" charset="0"/>
              </a:rPr>
              <a:t>Create overall object model</a:t>
            </a:r>
          </a:p>
          <a:p>
            <a:pPr marL="644649" lvl="1" indent="-342900">
              <a:lnSpc>
                <a:spcPct val="95000"/>
              </a:lnSpc>
              <a:spcBef>
                <a:spcPct val="0"/>
              </a:spcBef>
              <a:buClr>
                <a:schemeClr val="bg1"/>
              </a:buClr>
              <a:buFont typeface="Wingdings" panose="05000000000000000000" pitchFamily="2" charset="2"/>
              <a:buChar char="q"/>
              <a:defRPr/>
            </a:pPr>
            <a:r>
              <a:rPr lang="en-US" sz="2000" dirty="0">
                <a:solidFill>
                  <a:schemeClr val="tx1"/>
                </a:solidFill>
                <a:latin typeface="Times New Roman" panose="02020603050405020304" pitchFamily="18" charset="0"/>
                <a:cs typeface="Times New Roman" panose="02020603050405020304" pitchFamily="18" charset="0"/>
              </a:rPr>
              <a:t>Domain walk through</a:t>
            </a:r>
          </a:p>
          <a:p>
            <a:pPr marL="644649" lvl="1" indent="-342900">
              <a:lnSpc>
                <a:spcPct val="95000"/>
              </a:lnSpc>
              <a:spcBef>
                <a:spcPct val="0"/>
              </a:spcBef>
              <a:buClr>
                <a:schemeClr val="bg1"/>
              </a:buClr>
              <a:buFont typeface="Wingdings" panose="05000000000000000000" pitchFamily="2" charset="2"/>
              <a:buChar char="q"/>
              <a:defRPr/>
            </a:pPr>
            <a:r>
              <a:rPr lang="en-US" sz="2000" dirty="0">
                <a:solidFill>
                  <a:schemeClr val="tx1"/>
                </a:solidFill>
                <a:latin typeface="Times New Roman" panose="02020603050405020304" pitchFamily="18" charset="0"/>
                <a:cs typeface="Times New Roman" panose="02020603050405020304" pitchFamily="18" charset="0"/>
              </a:rPr>
              <a:t>Manage scope</a:t>
            </a:r>
          </a:p>
          <a:p>
            <a:pPr marL="644649" lvl="1" indent="-342900">
              <a:lnSpc>
                <a:spcPct val="95000"/>
              </a:lnSpc>
              <a:spcBef>
                <a:spcPct val="0"/>
              </a:spcBef>
              <a:buClr>
                <a:schemeClr val="bg1"/>
              </a:buClr>
              <a:buFont typeface="Wingdings" panose="05000000000000000000" pitchFamily="2" charset="2"/>
              <a:buChar char="q"/>
              <a:defRPr/>
            </a:pPr>
            <a:r>
              <a:rPr lang="en-US" sz="2000" dirty="0">
                <a:solidFill>
                  <a:schemeClr val="tx1"/>
                </a:solidFill>
                <a:latin typeface="Times New Roman" panose="02020603050405020304" pitchFamily="18" charset="0"/>
                <a:cs typeface="Times New Roman" panose="02020603050405020304" pitchFamily="18" charset="0"/>
              </a:rPr>
              <a:t>Form Modeling Team</a:t>
            </a:r>
          </a:p>
          <a:p>
            <a:pPr marL="644649" lvl="1" indent="-342900">
              <a:lnSpc>
                <a:spcPct val="95000"/>
              </a:lnSpc>
              <a:spcBef>
                <a:spcPct val="0"/>
              </a:spcBef>
              <a:buClr>
                <a:schemeClr val="bg1"/>
              </a:buClr>
              <a:buFont typeface="Wingdings" panose="05000000000000000000" pitchFamily="2" charset="2"/>
              <a:buChar char="q"/>
              <a:defRPr/>
            </a:pPr>
            <a:r>
              <a:rPr lang="en-US" sz="2000" dirty="0">
                <a:solidFill>
                  <a:schemeClr val="tx1"/>
                </a:solidFill>
                <a:latin typeface="Times New Roman" panose="02020603050405020304" pitchFamily="18" charset="0"/>
                <a:cs typeface="Times New Roman" panose="02020603050405020304" pitchFamily="18" charset="0"/>
              </a:rPr>
              <a:t>Informal Feature List</a:t>
            </a:r>
          </a:p>
          <a:p>
            <a:pPr>
              <a:lnSpc>
                <a:spcPct val="95000"/>
              </a:lnSpc>
              <a:spcBef>
                <a:spcPct val="0"/>
              </a:spcBef>
              <a:buClr>
                <a:schemeClr val="bg1"/>
              </a:buClr>
              <a:buFont typeface="Wingdings" panose="05000000000000000000" pitchFamily="2" charset="2"/>
              <a:buChar char="q"/>
              <a:defRPr/>
            </a:pPr>
            <a:r>
              <a:rPr lang="en-US" dirty="0">
                <a:solidFill>
                  <a:schemeClr val="tx1"/>
                </a:solidFill>
                <a:latin typeface="Times New Roman" panose="02020603050405020304" pitchFamily="18" charset="0"/>
                <a:cs typeface="Times New Roman" panose="02020603050405020304" pitchFamily="18" charset="0"/>
              </a:rPr>
              <a:t>Model</a:t>
            </a:r>
          </a:p>
          <a:p>
            <a:pPr marL="644649" lvl="1" indent="-342900">
              <a:lnSpc>
                <a:spcPct val="95000"/>
              </a:lnSpc>
              <a:spcBef>
                <a:spcPct val="0"/>
              </a:spcBef>
              <a:buClr>
                <a:schemeClr val="bg1"/>
              </a:buClr>
              <a:buFont typeface="Wingdings" panose="05000000000000000000" pitchFamily="2" charset="2"/>
              <a:buChar char="q"/>
              <a:defRPr/>
            </a:pPr>
            <a:r>
              <a:rPr lang="en-US" sz="2000" dirty="0">
                <a:solidFill>
                  <a:schemeClr val="tx1"/>
                </a:solidFill>
                <a:latin typeface="Times New Roman" panose="02020603050405020304" pitchFamily="18" charset="0"/>
                <a:cs typeface="Times New Roman" panose="02020603050405020304" pitchFamily="18" charset="0"/>
              </a:rPr>
              <a:t>Only major class and important functions</a:t>
            </a:r>
          </a:p>
          <a:p>
            <a:pPr marL="644649" lvl="1" indent="-342900">
              <a:lnSpc>
                <a:spcPct val="95000"/>
              </a:lnSpc>
              <a:spcBef>
                <a:spcPct val="0"/>
              </a:spcBef>
              <a:buClr>
                <a:schemeClr val="bg1"/>
              </a:buClr>
              <a:buFont typeface="Wingdings" panose="05000000000000000000" pitchFamily="2" charset="2"/>
              <a:buChar char="q"/>
              <a:defRPr/>
            </a:pPr>
            <a:r>
              <a:rPr lang="en-US" sz="2000" dirty="0">
                <a:solidFill>
                  <a:schemeClr val="tx1"/>
                </a:solidFill>
                <a:latin typeface="Times New Roman" panose="02020603050405020304" pitchFamily="18" charset="0"/>
                <a:cs typeface="Times New Roman" panose="02020603050405020304" pitchFamily="18" charset="0"/>
              </a:rPr>
              <a:t>State relationships between major classes</a:t>
            </a:r>
          </a:p>
          <a:p>
            <a:pPr>
              <a:lnSpc>
                <a:spcPct val="95000"/>
              </a:lnSpc>
              <a:spcBef>
                <a:spcPct val="0"/>
              </a:spcBef>
              <a:buClr>
                <a:schemeClr val="bg1"/>
              </a:buClr>
              <a:buFont typeface="Wingdings" panose="05000000000000000000" pitchFamily="2" charset="2"/>
              <a:buChar char="q"/>
              <a:defRPr/>
            </a:pPr>
            <a:r>
              <a:rPr lang="en-US" dirty="0">
                <a:solidFill>
                  <a:schemeClr val="tx1"/>
                </a:solidFill>
                <a:latin typeface="Times New Roman" panose="02020603050405020304" pitchFamily="18" charset="0"/>
                <a:cs typeface="Times New Roman" panose="02020603050405020304" pitchFamily="18" charset="0"/>
              </a:rPr>
              <a:t>Sequence Diagram</a:t>
            </a:r>
          </a:p>
          <a:p>
            <a:pPr marL="644649" lvl="1" indent="-342900">
              <a:lnSpc>
                <a:spcPct val="95000"/>
              </a:lnSpc>
              <a:spcBef>
                <a:spcPct val="0"/>
              </a:spcBef>
              <a:buClr>
                <a:schemeClr val="bg1"/>
              </a:buClr>
              <a:buFont typeface="Wingdings" panose="05000000000000000000" pitchFamily="2" charset="2"/>
              <a:buChar char="q"/>
              <a:defRPr/>
            </a:pPr>
            <a:r>
              <a:rPr lang="en-US" sz="2000" dirty="0" smtClean="0">
                <a:solidFill>
                  <a:schemeClr val="tx1"/>
                </a:solidFill>
                <a:latin typeface="Times New Roman" panose="02020603050405020304" pitchFamily="18" charset="0"/>
                <a:cs typeface="Times New Roman" panose="02020603050405020304" pitchFamily="18" charset="0"/>
              </a:rPr>
              <a:t>Displaying complex functional requirements</a:t>
            </a:r>
          </a:p>
          <a:p>
            <a:pPr>
              <a:lnSpc>
                <a:spcPct val="95000"/>
              </a:lnSpc>
              <a:spcBef>
                <a:spcPct val="0"/>
              </a:spcBef>
              <a:buClr>
                <a:schemeClr val="bg1"/>
              </a:buClr>
              <a:buFont typeface="Wingdings" panose="05000000000000000000" pitchFamily="2" charset="2"/>
              <a:buChar char="q"/>
              <a:defRPr/>
            </a:pPr>
            <a:r>
              <a:rPr lang="en-US" dirty="0" smtClean="0">
                <a:solidFill>
                  <a:schemeClr val="tx1"/>
                </a:solidFill>
                <a:latin typeface="Times New Roman" panose="02020603050405020304" pitchFamily="18" charset="0"/>
                <a:cs typeface="Times New Roman" panose="02020603050405020304" pitchFamily="18" charset="0"/>
              </a:rPr>
              <a:t>Review</a:t>
            </a:r>
          </a:p>
          <a:p>
            <a:pPr marL="0" indent="0">
              <a:lnSpc>
                <a:spcPct val="95000"/>
              </a:lnSpc>
              <a:spcBef>
                <a:spcPct val="0"/>
              </a:spcBef>
              <a:buClr>
                <a:schemeClr val="bg1"/>
              </a:buClr>
              <a:buNone/>
              <a:defRPr/>
            </a:pPr>
            <a:r>
              <a:rPr lang="en-US" dirty="0" smtClean="0">
                <a:solidFill>
                  <a:schemeClr val="tx1"/>
                </a:solidFill>
                <a:latin typeface="Times New Roman" panose="02020603050405020304" pitchFamily="18" charset="0"/>
                <a:cs typeface="Times New Roman" panose="02020603050405020304" pitchFamily="18" charset="0"/>
              </a:rPr>
              <a:t>    Notes</a:t>
            </a:r>
          </a:p>
          <a:p>
            <a:pPr marL="644649" lvl="1" indent="-342900">
              <a:lnSpc>
                <a:spcPct val="95000"/>
              </a:lnSpc>
              <a:spcBef>
                <a:spcPct val="0"/>
              </a:spcBef>
              <a:buClr>
                <a:schemeClr val="bg1"/>
              </a:buClr>
              <a:buFont typeface="Wingdings" panose="05000000000000000000" pitchFamily="2" charset="2"/>
              <a:buChar char="q"/>
              <a:defRPr/>
            </a:pPr>
            <a:endParaRPr lang="en-US" sz="2000" dirty="0">
              <a:solidFill>
                <a:schemeClr val="tx1"/>
              </a:solidFill>
              <a:latin typeface="Times New Roman" panose="02020603050405020304" pitchFamily="18" charset="0"/>
              <a:cs typeface="Times New Roman" panose="02020603050405020304" pitchFamily="18" charset="0"/>
            </a:endParaRPr>
          </a:p>
          <a:p>
            <a:pPr marL="644649" lvl="1" indent="-342900">
              <a:lnSpc>
                <a:spcPct val="95000"/>
              </a:lnSpc>
              <a:spcBef>
                <a:spcPct val="0"/>
              </a:spcBef>
              <a:buClr>
                <a:schemeClr val="bg1"/>
              </a:buClr>
              <a:buFont typeface="Wingdings" panose="05000000000000000000" pitchFamily="2" charset="2"/>
              <a:buChar char="q"/>
              <a:defRPr/>
            </a:pPr>
            <a:endParaRPr 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84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normAutofit lnSpcReduction="10000"/>
          </a:bodyPr>
          <a:lstStyle/>
          <a:p>
            <a:pPr algn="just"/>
            <a:r>
              <a:rPr lang="en-US" b="1" dirty="0" smtClean="0">
                <a:latin typeface="Times New Roman" panose="02020603050405020304" pitchFamily="18" charset="0"/>
                <a:cs typeface="Times New Roman" panose="02020603050405020304" pitchFamily="18" charset="0"/>
              </a:rPr>
              <a:t>2. Build feature list</a:t>
            </a:r>
            <a:endParaRPr lang="en-US" b="1" dirty="0">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endParaRPr lang="en-US" dirty="0">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r>
              <a:rPr lang="en-US" dirty="0" smtClean="0">
                <a:latin typeface="Times New Roman" panose="02020603050405020304" pitchFamily="18" charset="0"/>
                <a:cs typeface="Times New Roman" panose="02020603050405020304" pitchFamily="18" charset="0"/>
              </a:rPr>
              <a:t>    Features </a:t>
            </a:r>
            <a:r>
              <a:rPr lang="en-US" dirty="0">
                <a:latin typeface="Times New Roman" panose="02020603050405020304" pitchFamily="18" charset="0"/>
                <a:cs typeface="Times New Roman" panose="02020603050405020304" pitchFamily="18" charset="0"/>
              </a:rPr>
              <a:t>List</a:t>
            </a:r>
          </a:p>
          <a:p>
            <a:pPr lvl="3" indent="-342900">
              <a:lnSpc>
                <a:spcPct val="95000"/>
              </a:lnSpc>
              <a:spcBef>
                <a:spcPct val="0"/>
              </a:spcBef>
              <a:buClrTx/>
            </a:pPr>
            <a:r>
              <a:rPr lang="en-US" sz="2000" dirty="0">
                <a:latin typeface="Times New Roman" panose="02020603050405020304" pitchFamily="18" charset="0"/>
                <a:cs typeface="Times New Roman" panose="02020603050405020304" pitchFamily="18" charset="0"/>
              </a:rPr>
              <a:t>Create Feature List </a:t>
            </a:r>
            <a:r>
              <a:rPr lang="en-US" sz="2000" dirty="0" smtClean="0">
                <a:latin typeface="Times New Roman" panose="02020603050405020304" pitchFamily="18" charset="0"/>
                <a:cs typeface="Times New Roman" panose="02020603050405020304" pitchFamily="18" charset="0"/>
              </a:rPr>
              <a:t>Team</a:t>
            </a:r>
          </a:p>
          <a:p>
            <a:pPr lvl="3" indent="-342900">
              <a:lnSpc>
                <a:spcPct val="95000"/>
              </a:lnSpc>
              <a:spcBef>
                <a:spcPct val="0"/>
              </a:spcBef>
              <a:buClrTx/>
            </a:pP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List </a:t>
            </a:r>
            <a:r>
              <a:rPr lang="en-US" sz="2000" dirty="0" smtClean="0">
                <a:latin typeface="Times New Roman" panose="02020603050405020304" pitchFamily="18" charset="0"/>
                <a:cs typeface="Times New Roman" panose="02020603050405020304" pitchFamily="18" charset="0"/>
              </a:rPr>
              <a:t>Creation</a:t>
            </a:r>
          </a:p>
          <a:p>
            <a:pPr lvl="3" indent="-342900">
              <a:lnSpc>
                <a:spcPct val="95000"/>
              </a:lnSpc>
              <a:spcBef>
                <a:spcPct val="0"/>
              </a:spcBef>
              <a:buClrTx/>
            </a:pPr>
            <a:r>
              <a:rPr lang="en-US" sz="2000" dirty="0" smtClean="0">
                <a:latin typeface="Times New Roman" panose="02020603050405020304" pitchFamily="18" charset="0"/>
                <a:cs typeface="Times New Roman" panose="02020603050405020304" pitchFamily="18" charset="0"/>
              </a:rPr>
              <a:t>Prioritize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Features</a:t>
            </a:r>
          </a:p>
          <a:p>
            <a:pPr marL="406908" lvl="3" indent="0">
              <a:lnSpc>
                <a:spcPct val="95000"/>
              </a:lnSpc>
              <a:spcBef>
                <a:spcPct val="0"/>
              </a:spcBef>
              <a:buClrTx/>
              <a:buNone/>
            </a:pPr>
            <a:endParaRPr lang="en-US" sz="2000" dirty="0" smtClean="0">
              <a:latin typeface="Times New Roman" panose="02020603050405020304" pitchFamily="18" charset="0"/>
              <a:cs typeface="Times New Roman" panose="02020603050405020304" pitchFamily="18" charset="0"/>
            </a:endParaRPr>
          </a:p>
          <a:p>
            <a:pPr marL="406908" lvl="3" indent="0">
              <a:lnSpc>
                <a:spcPct val="95000"/>
              </a:lnSpc>
              <a:spcBef>
                <a:spcPct val="0"/>
              </a:spcBef>
              <a:buClrTx/>
              <a:buNone/>
            </a:pPr>
            <a:r>
              <a:rPr lang="en-US" sz="2000" dirty="0" smtClean="0">
                <a:latin typeface="Times New Roman" panose="02020603050405020304" pitchFamily="18" charset="0"/>
                <a:cs typeface="Times New Roman" panose="02020603050405020304" pitchFamily="18" charset="0"/>
              </a:rPr>
              <a:t>Features in this respect are small client valued functions.</a:t>
            </a:r>
            <a:endParaRPr lang="en-US" sz="2000" dirty="0" smtClean="0">
              <a:latin typeface="Times New Roman" panose="02020603050405020304" pitchFamily="18" charset="0"/>
              <a:cs typeface="Times New Roman" panose="02020603050405020304" pitchFamily="18" charset="0"/>
            </a:endParaRPr>
          </a:p>
          <a:p>
            <a:pPr marL="224028" lvl="2" indent="0">
              <a:lnSpc>
                <a:spcPct val="95000"/>
              </a:lnSpc>
              <a:spcBef>
                <a:spcPct val="0"/>
              </a:spcBef>
              <a:buClrTx/>
              <a:buNone/>
            </a:pPr>
            <a:endParaRPr lang="en-US" sz="2000" dirty="0" smtClean="0">
              <a:latin typeface="Times New Roman" panose="02020603050405020304" pitchFamily="18" charset="0"/>
              <a:cs typeface="Times New Roman" panose="02020603050405020304" pitchFamily="18" charset="0"/>
            </a:endParaRPr>
          </a:p>
          <a:p>
            <a:pPr marL="224028" lvl="2" indent="0">
              <a:lnSpc>
                <a:spcPct val="95000"/>
              </a:lnSpc>
              <a:spcBef>
                <a:spcPct val="0"/>
              </a:spcBef>
              <a:buClrTx/>
              <a:buNone/>
            </a:pPr>
            <a:r>
              <a:rPr lang="en-US" sz="2000" dirty="0" smtClean="0">
                <a:latin typeface="Times New Roman" panose="02020603050405020304" pitchFamily="18" charset="0"/>
                <a:cs typeface="Times New Roman" panose="02020603050405020304" pitchFamily="18" charset="0"/>
              </a:rPr>
              <a:t>For </a:t>
            </a:r>
            <a:r>
              <a:rPr lang="en-US" sz="2000" dirty="0" smtClean="0">
                <a:latin typeface="Times New Roman" panose="02020603050405020304" pitchFamily="18" charset="0"/>
                <a:cs typeface="Times New Roman" panose="02020603050405020304" pitchFamily="18" charset="0"/>
              </a:rPr>
              <a:t>Features </a:t>
            </a:r>
          </a:p>
          <a:p>
            <a:pPr marL="0" indent="0">
              <a:lnSpc>
                <a:spcPct val="95000"/>
              </a:lnSpc>
              <a:spcBef>
                <a:spcPct val="0"/>
              </a:spcBef>
              <a:buClrTx/>
              <a:buNone/>
            </a:pPr>
            <a:r>
              <a:rPr lang="en-US" b="1" dirty="0" smtClean="0">
                <a:latin typeface="Times New Roman" panose="02020603050405020304" pitchFamily="18" charset="0"/>
                <a:cs typeface="Times New Roman" panose="02020603050405020304" pitchFamily="18" charset="0"/>
              </a:rPr>
              <a:t>       &lt;</a:t>
            </a:r>
            <a:r>
              <a:rPr lang="en-US" b="1" dirty="0">
                <a:latin typeface="Times New Roman" panose="02020603050405020304" pitchFamily="18" charset="0"/>
                <a:cs typeface="Times New Roman" panose="02020603050405020304" pitchFamily="18" charset="0"/>
              </a:rPr>
              <a:t>action&gt;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&lt;result&gt; &lt;by | for | of | to&gt; </a:t>
            </a:r>
            <a:r>
              <a:rPr lang="en-US" dirty="0">
                <a:latin typeface="Times New Roman" panose="02020603050405020304" pitchFamily="18" charset="0"/>
                <a:cs typeface="Times New Roman" panose="02020603050405020304" pitchFamily="18" charset="0"/>
              </a:rPr>
              <a:t>a(n) </a:t>
            </a:r>
            <a:r>
              <a:rPr lang="en-US" b="1" dirty="0" smtClean="0">
                <a:latin typeface="Times New Roman" panose="02020603050405020304" pitchFamily="18" charset="0"/>
                <a:cs typeface="Times New Roman" panose="02020603050405020304" pitchFamily="18" charset="0"/>
              </a:rPr>
              <a:t>&lt;</a:t>
            </a:r>
            <a:r>
              <a:rPr lang="en-US" b="1" dirty="0">
                <a:latin typeface="Times New Roman" panose="02020603050405020304" pitchFamily="18" charset="0"/>
                <a:cs typeface="Times New Roman" panose="02020603050405020304" pitchFamily="18" charset="0"/>
              </a:rPr>
              <a:t>object</a:t>
            </a:r>
            <a:r>
              <a:rPr lang="en-US" b="1" dirty="0" smtClean="0">
                <a:latin typeface="Times New Roman" panose="02020603050405020304" pitchFamily="18" charset="0"/>
                <a:cs typeface="Times New Roman" panose="02020603050405020304" pitchFamily="18" charset="0"/>
              </a:rPr>
              <a:t>&gt;</a:t>
            </a:r>
          </a:p>
          <a:p>
            <a:pPr marL="0" lvl="1" indent="0">
              <a:lnSpc>
                <a:spcPct val="95000"/>
              </a:lnSpc>
              <a:spcBef>
                <a:spcPct val="0"/>
              </a:spcBef>
              <a:spcAft>
                <a:spcPts val="200"/>
              </a:spcAft>
              <a:buClrTx/>
              <a:buSzPct val="100000"/>
              <a:buNone/>
            </a:pPr>
            <a:r>
              <a:rPr lang="en-US" sz="2000" b="1" dirty="0" smtClean="0">
                <a:latin typeface="Times New Roman" panose="02020603050405020304" pitchFamily="18" charset="0"/>
                <a:cs typeface="Times New Roman" panose="02020603050405020304" pitchFamily="18" charset="0"/>
              </a:rPr>
              <a:t>       Example: </a:t>
            </a:r>
            <a:r>
              <a:rPr lang="en-US" sz="2000" dirty="0">
                <a:solidFill>
                  <a:srgbClr val="C00000"/>
                </a:solidFill>
                <a:latin typeface="Times New Roman" panose="02020603050405020304" pitchFamily="18" charset="0"/>
                <a:cs typeface="Times New Roman" panose="02020603050405020304" pitchFamily="18" charset="0"/>
              </a:rPr>
              <a:t>Calculate</a:t>
            </a:r>
            <a:r>
              <a:rPr lang="en-US" sz="2000" dirty="0">
                <a:latin typeface="Times New Roman" panose="02020603050405020304" pitchFamily="18" charset="0"/>
                <a:cs typeface="Times New Roman" panose="02020603050405020304" pitchFamily="18" charset="0"/>
              </a:rPr>
              <a:t> the </a:t>
            </a:r>
            <a:r>
              <a:rPr lang="en-US" sz="2000" dirty="0">
                <a:solidFill>
                  <a:srgbClr val="C00000"/>
                </a:solidFill>
                <a:latin typeface="Times New Roman" panose="02020603050405020304" pitchFamily="18" charset="0"/>
                <a:cs typeface="Times New Roman" panose="02020603050405020304" pitchFamily="18" charset="0"/>
              </a:rPr>
              <a:t>total</a:t>
            </a:r>
            <a:r>
              <a:rPr lang="en-US" sz="2000" dirty="0">
                <a:latin typeface="Times New Roman" panose="02020603050405020304" pitchFamily="18" charset="0"/>
                <a:cs typeface="Times New Roman" panose="02020603050405020304" pitchFamily="18" charset="0"/>
              </a:rPr>
              <a:t> purchases by a </a:t>
            </a:r>
            <a:r>
              <a:rPr lang="en-US" sz="2000" dirty="0">
                <a:solidFill>
                  <a:srgbClr val="C00000"/>
                </a:solidFill>
                <a:latin typeface="Times New Roman" panose="02020603050405020304" pitchFamily="18" charset="0"/>
                <a:cs typeface="Times New Roman" panose="02020603050405020304" pitchFamily="18" charset="0"/>
              </a:rPr>
              <a:t>customer</a:t>
            </a:r>
          </a:p>
          <a:p>
            <a:pPr marL="0" indent="0">
              <a:lnSpc>
                <a:spcPct val="95000"/>
              </a:lnSpc>
              <a:spcBef>
                <a:spcPct val="0"/>
              </a:spcBef>
              <a:buClrTx/>
              <a:buNone/>
            </a:pPr>
            <a:endParaRPr lang="en-US" b="1" dirty="0">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endParaRPr lang="en-US" dirty="0">
              <a:latin typeface="Times New Roman" panose="02020603050405020304" pitchFamily="18" charset="0"/>
              <a:cs typeface="Times New Roman" panose="02020603050405020304" pitchFamily="18" charset="0"/>
            </a:endParaRPr>
          </a:p>
          <a:p>
            <a:pPr marL="224028" lvl="2" indent="0">
              <a:lnSpc>
                <a:spcPct val="95000"/>
              </a:lnSpc>
              <a:spcBef>
                <a:spcPct val="0"/>
              </a:spcBef>
              <a:buClrTx/>
              <a:buNone/>
            </a:pPr>
            <a:endParaRPr lang="en-US" sz="2000" dirty="0">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endParaRPr lang="en-US" dirty="0">
              <a:latin typeface="Times New Roman" panose="02020603050405020304" pitchFamily="18" charset="0"/>
              <a:cs typeface="Times New Roman" panose="02020603050405020304" pitchFamily="18" charset="0"/>
            </a:endParaRPr>
          </a:p>
          <a:p>
            <a:pPr marL="0" indent="0">
              <a:lnSpc>
                <a:spcPct val="95000"/>
              </a:lnSpc>
              <a:spcBef>
                <a:spcPct val="0"/>
              </a:spcBef>
              <a:buClr>
                <a:schemeClr val="bg1"/>
              </a:buClr>
              <a:buFont typeface="Arial" pitchFamily="34" charset="0"/>
              <a:buChar char="•"/>
            </a:pPr>
            <a:endParaRPr lang="en-US" dirty="0">
              <a:latin typeface="Times New Roman" panose="02020603050405020304" pitchFamily="18" charset="0"/>
              <a:cs typeface="Times New Roman" panose="02020603050405020304" pitchFamily="18" charset="0"/>
            </a:endParaRPr>
          </a:p>
          <a:p>
            <a:pPr marL="0" indent="0">
              <a:lnSpc>
                <a:spcPct val="95000"/>
              </a:lnSpc>
              <a:spcBef>
                <a:spcPct val="0"/>
              </a:spcBef>
              <a:buClr>
                <a:schemeClr val="bg1"/>
              </a:buClr>
              <a:buFont typeface="Arial" pitchFamily="34" charset="0"/>
              <a:buChar char="•"/>
            </a:pPr>
            <a:endParaRPr lang="en-US" dirty="0">
              <a:latin typeface="Times New Roman" panose="02020603050405020304" pitchFamily="18" charset="0"/>
              <a:cs typeface="Times New Roman" panose="02020603050405020304" pitchFamily="18" charset="0"/>
            </a:endParaRPr>
          </a:p>
          <a:p>
            <a:pPr marL="0" lvl="1" indent="0" algn="just">
              <a:spcBef>
                <a:spcPts val="1200"/>
              </a:spcBef>
              <a:spcAft>
                <a:spcPts val="200"/>
              </a:spcAft>
              <a:buSzPct val="10000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69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a:t>
            </a:r>
            <a:endParaRPr lang="en-US" dirty="0"/>
          </a:p>
        </p:txBody>
      </p:sp>
      <p:sp>
        <p:nvSpPr>
          <p:cNvPr id="3" name="Content Placeholder 2"/>
          <p:cNvSpPr>
            <a:spLocks noGrp="1"/>
          </p:cNvSpPr>
          <p:nvPr>
            <p:ph idx="1"/>
          </p:nvPr>
        </p:nvSpPr>
        <p:spPr/>
        <p:txBody>
          <a:bodyPr>
            <a:normAutofit/>
          </a:bodyPr>
          <a:lstStyle/>
          <a:p>
            <a:pPr marL="0" indent="0">
              <a:lnSpc>
                <a:spcPct val="95000"/>
              </a:lnSpc>
              <a:spcBef>
                <a:spcPct val="0"/>
              </a:spcBef>
              <a:buClrTx/>
              <a:buNone/>
            </a:pPr>
            <a:r>
              <a:rPr lang="en-US" dirty="0" smtClean="0">
                <a:latin typeface="Times New Roman" panose="02020603050405020304" pitchFamily="18" charset="0"/>
                <a:cs typeface="Times New Roman" panose="02020603050405020304" pitchFamily="18" charset="0"/>
              </a:rPr>
              <a:t>For feature sets</a:t>
            </a:r>
          </a:p>
          <a:p>
            <a:pPr marL="0" indent="0">
              <a:lnSpc>
                <a:spcPct val="95000"/>
              </a:lnSpc>
              <a:spcBef>
                <a:spcPct val="0"/>
              </a:spcBef>
              <a:buClrTx/>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&lt;object</a:t>
            </a:r>
            <a:r>
              <a:rPr lang="en-US" b="1" dirty="0">
                <a:latin typeface="Times New Roman" panose="02020603050405020304" pitchFamily="18" charset="0"/>
                <a:cs typeface="Times New Roman" panose="02020603050405020304" pitchFamily="18" charset="0"/>
              </a:rPr>
              <a:t>&gt; management</a:t>
            </a:r>
            <a:endParaRPr lang="en-US" dirty="0">
              <a:latin typeface="Times New Roman" panose="02020603050405020304" pitchFamily="18" charset="0"/>
              <a:cs typeface="Times New Roman" panose="02020603050405020304" pitchFamily="18" charset="0"/>
            </a:endParaRPr>
          </a:p>
          <a:p>
            <a:pPr marL="0" lvl="1" indent="0">
              <a:lnSpc>
                <a:spcPct val="95000"/>
              </a:lnSpc>
              <a:spcBef>
                <a:spcPct val="0"/>
              </a:spcBef>
              <a:spcAft>
                <a:spcPts val="200"/>
              </a:spcAft>
              <a:buClrTx/>
              <a:buSzPct val="10000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Example: </a:t>
            </a:r>
            <a:r>
              <a:rPr lang="en-US" sz="2000" dirty="0" smtClean="0">
                <a:solidFill>
                  <a:srgbClr val="C00000"/>
                </a:solidFill>
                <a:latin typeface="Times New Roman" panose="02020603050405020304" pitchFamily="18" charset="0"/>
                <a:cs typeface="Times New Roman" panose="02020603050405020304" pitchFamily="18" charset="0"/>
              </a:rPr>
              <a:t>Product </a:t>
            </a:r>
            <a:r>
              <a:rPr lang="en-US" sz="2000" dirty="0">
                <a:solidFill>
                  <a:srgbClr val="C00000"/>
                </a:solidFill>
                <a:latin typeface="Times New Roman" panose="02020603050405020304" pitchFamily="18" charset="0"/>
                <a:cs typeface="Times New Roman" panose="02020603050405020304" pitchFamily="18" charset="0"/>
              </a:rPr>
              <a:t>Sales </a:t>
            </a:r>
            <a:r>
              <a:rPr lang="en-US" sz="2000" dirty="0">
                <a:latin typeface="Times New Roman" panose="02020603050405020304" pitchFamily="18" charset="0"/>
                <a:cs typeface="Times New Roman" panose="02020603050405020304" pitchFamily="18" charset="0"/>
              </a:rPr>
              <a:t>Management</a:t>
            </a:r>
          </a:p>
          <a:p>
            <a:pPr marL="0" indent="0">
              <a:lnSpc>
                <a:spcPct val="95000"/>
              </a:lnSpc>
              <a:spcBef>
                <a:spcPct val="0"/>
              </a:spcBef>
              <a:buClrTx/>
              <a:buNone/>
            </a:pPr>
            <a:endParaRPr lang="en-US" dirty="0" smtClean="0">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major feature sets: </a:t>
            </a:r>
            <a:endParaRPr lang="en-US" dirty="0" smtClean="0">
              <a:latin typeface="Times New Roman" panose="02020603050405020304" pitchFamily="18" charset="0"/>
              <a:cs typeface="Times New Roman" panose="02020603050405020304" pitchFamily="18" charset="0"/>
            </a:endParaRPr>
          </a:p>
          <a:p>
            <a:pPr marL="201168" lvl="1" indent="0">
              <a:buNone/>
            </a:pPr>
            <a:r>
              <a:rPr lang="en-US" sz="2000" b="1" dirty="0" smtClean="0">
                <a:latin typeface="Times New Roman" panose="02020603050405020304" pitchFamily="18" charset="0"/>
                <a:cs typeface="Times New Roman" panose="02020603050405020304" pitchFamily="18" charset="0"/>
              </a:rPr>
              <a:t>	&lt;</a:t>
            </a:r>
            <a:r>
              <a:rPr lang="en-US" sz="2000" b="1" dirty="0">
                <a:latin typeface="Times New Roman" panose="02020603050405020304" pitchFamily="18" charset="0"/>
                <a:cs typeface="Times New Roman" panose="02020603050405020304" pitchFamily="18" charset="0"/>
              </a:rPr>
              <a:t>action&gt;  </a:t>
            </a:r>
            <a:r>
              <a:rPr lang="en-US" sz="2000" b="1" dirty="0" smtClean="0">
                <a:latin typeface="Times New Roman" panose="02020603050405020304" pitchFamily="18" charset="0"/>
                <a:cs typeface="Times New Roman" panose="02020603050405020304" pitchFamily="18" charset="0"/>
              </a:rPr>
              <a:t>&lt;</a:t>
            </a:r>
            <a:r>
              <a:rPr lang="en-US" sz="2000" b="1" dirty="0" err="1" smtClean="0">
                <a:latin typeface="Times New Roman" panose="02020603050405020304" pitchFamily="18" charset="0"/>
                <a:cs typeface="Times New Roman" panose="02020603050405020304" pitchFamily="18" charset="0"/>
              </a:rPr>
              <a:t>ing</a:t>
            </a:r>
            <a:r>
              <a:rPr lang="en-US" sz="2000" b="1" dirty="0">
                <a:latin typeface="Times New Roman" panose="02020603050405020304" pitchFamily="18" charset="0"/>
                <a:cs typeface="Times New Roman" panose="02020603050405020304" pitchFamily="18" charset="0"/>
              </a:rPr>
              <a:t>&gt; &lt;a(n)&gt; &lt;object&gt;</a:t>
            </a:r>
          </a:p>
          <a:p>
            <a:pPr lvl="1">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Example: </a:t>
            </a:r>
            <a:r>
              <a:rPr lang="en-US" sz="2000" dirty="0">
                <a:solidFill>
                  <a:srgbClr val="C00000"/>
                </a:solidFill>
                <a:latin typeface="Times New Roman" panose="02020603050405020304" pitchFamily="18" charset="0"/>
                <a:cs typeface="Times New Roman" panose="02020603050405020304" pitchFamily="18" charset="0"/>
              </a:rPr>
              <a:t>Making</a:t>
            </a:r>
            <a:r>
              <a:rPr lang="en-US" sz="2000" dirty="0">
                <a:latin typeface="Times New Roman" panose="02020603050405020304" pitchFamily="18" charset="0"/>
                <a:cs typeface="Times New Roman" panose="02020603050405020304" pitchFamily="18" charset="0"/>
              </a:rPr>
              <a:t> a product </a:t>
            </a:r>
            <a:r>
              <a:rPr lang="en-US" sz="2000" dirty="0">
                <a:solidFill>
                  <a:srgbClr val="C00000"/>
                </a:solidFill>
                <a:latin typeface="Times New Roman" panose="02020603050405020304" pitchFamily="18" charset="0"/>
                <a:cs typeface="Times New Roman" panose="02020603050405020304" pitchFamily="18" charset="0"/>
              </a:rPr>
              <a:t>sale</a:t>
            </a:r>
          </a:p>
          <a:p>
            <a:pPr marL="0" indent="0">
              <a:lnSpc>
                <a:spcPct val="95000"/>
              </a:lnSpc>
              <a:spcBef>
                <a:spcPct val="0"/>
              </a:spcBef>
              <a:buClrTx/>
              <a:buNone/>
            </a:pPr>
            <a:r>
              <a:rPr lang="en-US" b="1" dirty="0" smtClean="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r>
              <a:rPr lang="en-US" dirty="0" smtClean="0">
                <a:latin typeface="Times New Roman" panose="02020603050405020304" pitchFamily="18" charset="0"/>
                <a:cs typeface="Times New Roman" panose="02020603050405020304" pitchFamily="18" charset="0"/>
              </a:rPr>
              <a:t>Review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89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pPr algn="just"/>
            <a:r>
              <a:rPr lang="en-US" b="1" dirty="0" smtClean="0">
                <a:latin typeface="Times New Roman" panose="02020603050405020304" pitchFamily="18" charset="0"/>
                <a:cs typeface="Times New Roman" panose="02020603050405020304" pitchFamily="18" charset="0"/>
              </a:rPr>
              <a:t>3. Plan </a:t>
            </a:r>
            <a:r>
              <a:rPr lang="en-US" b="1" dirty="0">
                <a:latin typeface="Times New Roman" panose="02020603050405020304" pitchFamily="18" charset="0"/>
                <a:cs typeface="Times New Roman" panose="02020603050405020304" pitchFamily="18" charset="0"/>
              </a:rPr>
              <a:t>by </a:t>
            </a:r>
            <a:r>
              <a:rPr lang="en-US" b="1" dirty="0" smtClean="0">
                <a:latin typeface="Times New Roman" panose="02020603050405020304" pitchFamily="18" charset="0"/>
                <a:cs typeface="Times New Roman" panose="02020603050405020304" pitchFamily="18" charset="0"/>
              </a:rPr>
              <a:t>feature</a:t>
            </a:r>
            <a:endParaRPr lang="en-US" b="1" dirty="0">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p>
          <a:p>
            <a:pPr marL="0" indent="0">
              <a:lnSpc>
                <a:spcPct val="95000"/>
              </a:lnSpc>
              <a:spcBef>
                <a:spcPct val="0"/>
              </a:spcBef>
              <a:buClrTx/>
              <a:buNone/>
            </a:pPr>
            <a:r>
              <a:rPr lang="en-US" dirty="0" smtClean="0">
                <a:solidFill>
                  <a:schemeClr val="tx1"/>
                </a:solidFill>
                <a:latin typeface="Times New Roman" panose="02020603050405020304" pitchFamily="18" charset="0"/>
                <a:cs typeface="Times New Roman" panose="02020603050405020304" pitchFamily="18" charset="0"/>
              </a:rPr>
              <a:t>     Create </a:t>
            </a:r>
            <a:r>
              <a:rPr lang="en-US" dirty="0">
                <a:solidFill>
                  <a:schemeClr val="tx1"/>
                </a:solidFill>
                <a:latin typeface="Times New Roman" panose="02020603050405020304" pitchFamily="18" charset="0"/>
                <a:cs typeface="Times New Roman" panose="02020603050405020304" pitchFamily="18" charset="0"/>
              </a:rPr>
              <a:t>Project </a:t>
            </a:r>
            <a:r>
              <a:rPr lang="en-US" b="1" dirty="0" smtClean="0">
                <a:solidFill>
                  <a:schemeClr val="tx1"/>
                </a:solidFill>
                <a:latin typeface="Times New Roman" panose="02020603050405020304" pitchFamily="18" charset="0"/>
                <a:cs typeface="Times New Roman" panose="02020603050405020304" pitchFamily="18" charset="0"/>
              </a:rPr>
              <a:t>Milestones</a:t>
            </a:r>
          </a:p>
          <a:p>
            <a:pPr marL="301467" lvl="1" indent="0">
              <a:lnSpc>
                <a:spcPct val="95000"/>
              </a:lnSpc>
              <a:spcBef>
                <a:spcPct val="0"/>
              </a:spcBef>
              <a:buClrTx/>
              <a:buNone/>
            </a:pPr>
            <a:r>
              <a:rPr lang="en-US" sz="2000" dirty="0" smtClean="0">
                <a:solidFill>
                  <a:schemeClr val="tx1"/>
                </a:solidFill>
                <a:latin typeface="Times New Roman" panose="02020603050405020304" pitchFamily="18" charset="0"/>
                <a:cs typeface="Times New Roman" panose="02020603050405020304" pitchFamily="18" charset="0"/>
              </a:rPr>
              <a:t>	Form </a:t>
            </a:r>
            <a:r>
              <a:rPr lang="en-US" sz="2000" dirty="0">
                <a:solidFill>
                  <a:schemeClr val="tx1"/>
                </a:solidFill>
                <a:latin typeface="Times New Roman" panose="02020603050405020304" pitchFamily="18" charset="0"/>
                <a:cs typeface="Times New Roman" panose="02020603050405020304" pitchFamily="18" charset="0"/>
              </a:rPr>
              <a:t>the Planning team</a:t>
            </a:r>
          </a:p>
          <a:p>
            <a:pPr marL="301467" lvl="1" indent="0">
              <a:lnSpc>
                <a:spcPct val="95000"/>
              </a:lnSpc>
              <a:spcBef>
                <a:spcPct val="0"/>
              </a:spcBef>
              <a:buClrTx/>
              <a:buNone/>
            </a:pPr>
            <a:r>
              <a:rPr lang="en-US" sz="2000" dirty="0" smtClean="0">
                <a:solidFill>
                  <a:schemeClr val="tx1"/>
                </a:solidFill>
                <a:latin typeface="Times New Roman" panose="02020603050405020304" pitchFamily="18" charset="0"/>
                <a:cs typeface="Times New Roman" panose="02020603050405020304" pitchFamily="18" charset="0"/>
              </a:rPr>
              <a:t>	Setting </a:t>
            </a:r>
            <a:r>
              <a:rPr lang="en-US" sz="2000" dirty="0">
                <a:solidFill>
                  <a:schemeClr val="tx1"/>
                </a:solidFill>
                <a:latin typeface="Times New Roman" panose="02020603050405020304" pitchFamily="18" charset="0"/>
                <a:cs typeface="Times New Roman" panose="02020603050405020304" pitchFamily="18" charset="0"/>
              </a:rPr>
              <a:t>Initial Dates</a:t>
            </a:r>
          </a:p>
          <a:p>
            <a:pPr marL="0" indent="0">
              <a:lnSpc>
                <a:spcPct val="95000"/>
              </a:lnSpc>
              <a:spcBef>
                <a:spcPct val="0"/>
              </a:spcBef>
              <a:buClrTx/>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Class ownership has been done by ordering and assigning features (or feature sets) as </a:t>
            </a:r>
            <a:r>
              <a:rPr lang="en-US" dirty="0" smtClean="0">
                <a:solidFill>
                  <a:schemeClr val="tx1"/>
                </a:solidFill>
                <a:latin typeface="Times New Roman" panose="02020603050405020304" pitchFamily="18" charset="0"/>
                <a:cs typeface="Times New Roman" panose="02020603050405020304" pitchFamily="18" charset="0"/>
              </a:rPr>
              <a:t>classes</a:t>
            </a:r>
            <a:r>
              <a:rPr lang="en-US" dirty="0">
                <a:solidFill>
                  <a:schemeClr val="tx1"/>
                </a:solidFill>
                <a:latin typeface="Times New Roman" panose="02020603050405020304" pitchFamily="18" charset="0"/>
                <a:cs typeface="Times New Roman" panose="02020603050405020304" pitchFamily="18" charset="0"/>
              </a:rPr>
              <a:t> to </a:t>
            </a:r>
            <a:r>
              <a:rPr lang="en-US" dirty="0" smtClean="0">
                <a:solidFill>
                  <a:schemeClr val="tx1"/>
                </a:solidFill>
                <a:latin typeface="Times New Roman" panose="02020603050405020304" pitchFamily="18" charset="0"/>
                <a:cs typeface="Times New Roman" panose="02020603050405020304" pitchFamily="18" charset="0"/>
              </a:rPr>
              <a:t> chief</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programmers</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nSpc>
                <a:spcPct val="95000"/>
              </a:lnSpc>
              <a:spcBef>
                <a:spcPct val="0"/>
              </a:spcBef>
              <a:buClrTx/>
              <a:buNone/>
            </a:pPr>
            <a:r>
              <a:rPr lang="en-US" dirty="0" smtClean="0">
                <a:solidFill>
                  <a:schemeClr val="tx1"/>
                </a:solidFill>
                <a:latin typeface="Times New Roman" panose="02020603050405020304" pitchFamily="18" charset="0"/>
                <a:cs typeface="Times New Roman" panose="02020603050405020304" pitchFamily="18" charset="0"/>
              </a:rPr>
              <a:t>     </a:t>
            </a:r>
          </a:p>
          <a:p>
            <a:pPr marL="0" indent="0">
              <a:lnSpc>
                <a:spcPct val="95000"/>
              </a:lnSpc>
              <a:spcBef>
                <a:spcPct val="0"/>
              </a:spcBef>
              <a:buClrTx/>
              <a:buNone/>
            </a:pP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Review</a:t>
            </a:r>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92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301</TotalTime>
  <Words>417</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Feature Driven Development (FDD)</vt:lpstr>
      <vt:lpstr>Introduction </vt:lpstr>
      <vt:lpstr>History</vt:lpstr>
      <vt:lpstr>Why FDD ?</vt:lpstr>
      <vt:lpstr>The FDD Project Lifecycle</vt:lpstr>
      <vt:lpstr>Continued </vt:lpstr>
      <vt:lpstr>Continued</vt:lpstr>
      <vt:lpstr>Continued </vt:lpstr>
      <vt:lpstr>Continued</vt:lpstr>
      <vt:lpstr>Continued</vt:lpstr>
      <vt:lpstr>Continued</vt:lpstr>
      <vt:lpstr>Continued</vt:lpstr>
      <vt:lpstr>FDD Model </vt:lpstr>
      <vt:lpstr>Conclusion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Driven Development (FDD)</dc:title>
  <dc:creator>Acer</dc:creator>
  <cp:lastModifiedBy>Acer</cp:lastModifiedBy>
  <cp:revision>18</cp:revision>
  <dcterms:created xsi:type="dcterms:W3CDTF">2014-08-22T04:51:27Z</dcterms:created>
  <dcterms:modified xsi:type="dcterms:W3CDTF">2014-08-22T09:55:39Z</dcterms:modified>
</cp:coreProperties>
</file>