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7" r:id="rId18"/>
    <p:sldId id="273" r:id="rId19"/>
    <p:sldId id="274" r:id="rId20"/>
    <p:sldId id="275" r:id="rId21"/>
    <p:sldId id="278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8FAD-241C-47AB-B3F4-5A7F00F5F32F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3FD2-34E9-419C-875E-F4267FA1D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9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8FAD-241C-47AB-B3F4-5A7F00F5F32F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3FD2-34E9-419C-875E-F4267FA1D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8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8FAD-241C-47AB-B3F4-5A7F00F5F32F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3FD2-34E9-419C-875E-F4267FA1D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2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8FAD-241C-47AB-B3F4-5A7F00F5F32F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3FD2-34E9-419C-875E-F4267FA1D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8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8FAD-241C-47AB-B3F4-5A7F00F5F32F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3FD2-34E9-419C-875E-F4267FA1D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5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8FAD-241C-47AB-B3F4-5A7F00F5F32F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3FD2-34E9-419C-875E-F4267FA1D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2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8FAD-241C-47AB-B3F4-5A7F00F5F32F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3FD2-34E9-419C-875E-F4267FA1D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41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8FAD-241C-47AB-B3F4-5A7F00F5F32F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3FD2-34E9-419C-875E-F4267FA1D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5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8FAD-241C-47AB-B3F4-5A7F00F5F32F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3FD2-34E9-419C-875E-F4267FA1D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3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8FAD-241C-47AB-B3F4-5A7F00F5F32F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3FD2-34E9-419C-875E-F4267FA1D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5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8FAD-241C-47AB-B3F4-5A7F00F5F32F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3FD2-34E9-419C-875E-F4267FA1D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9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28FAD-241C-47AB-B3F4-5A7F00F5F32F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63FD2-34E9-419C-875E-F4267FA1D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7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wit.edu.n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Internet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03116"/>
            <a:ext cx="5867399" cy="4307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927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3962400" cy="1052945"/>
          </a:xfrm>
        </p:spPr>
        <p:txBody>
          <a:bodyPr/>
          <a:lstStyle/>
          <a:p>
            <a:r>
              <a:rPr lang="en-US" dirty="0" smtClean="0"/>
              <a:t>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2902"/>
            <a:ext cx="4267200" cy="5484098"/>
          </a:xfrm>
        </p:spPr>
        <p:txBody>
          <a:bodyPr/>
          <a:lstStyle/>
          <a:p>
            <a:r>
              <a:rPr lang="en-US" dirty="0" smtClean="0"/>
              <a:t>Program that retrieves information from web</a:t>
            </a:r>
          </a:p>
          <a:p>
            <a:pPr lvl="1"/>
            <a:r>
              <a:rPr lang="en-US" dirty="0" smtClean="0"/>
              <a:t>Netscape, Mosaic</a:t>
            </a:r>
          </a:p>
          <a:p>
            <a:pPr lvl="2"/>
            <a:r>
              <a:rPr lang="en-US" dirty="0" smtClean="0"/>
              <a:t>Dead</a:t>
            </a:r>
          </a:p>
          <a:p>
            <a:pPr lvl="1"/>
            <a:r>
              <a:rPr lang="en-US" dirty="0" smtClean="0"/>
              <a:t>MS Internet Explorer</a:t>
            </a:r>
          </a:p>
          <a:p>
            <a:pPr lvl="2"/>
            <a:r>
              <a:rPr lang="en-US" dirty="0" smtClean="0"/>
              <a:t>Going downhill…</a:t>
            </a:r>
          </a:p>
          <a:p>
            <a:pPr lvl="1"/>
            <a:r>
              <a:rPr lang="en-US" dirty="0" smtClean="0"/>
              <a:t>Mozilla/Firefox</a:t>
            </a:r>
          </a:p>
          <a:p>
            <a:pPr lvl="1"/>
            <a:r>
              <a:rPr lang="en-US" dirty="0" smtClean="0"/>
              <a:t>Opera (fastest)</a:t>
            </a:r>
          </a:p>
          <a:p>
            <a:pPr lvl="1"/>
            <a:r>
              <a:rPr lang="en-US" dirty="0" smtClean="0"/>
              <a:t>Chrome (dominant &amp; faster)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273" y="0"/>
            <a:ext cx="4883727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667001"/>
            <a:ext cx="4839148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748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1052945"/>
          </a:xfrm>
        </p:spPr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2902"/>
            <a:ext cx="8839200" cy="5484098"/>
          </a:xfrm>
        </p:spPr>
        <p:txBody>
          <a:bodyPr/>
          <a:lstStyle/>
          <a:p>
            <a:r>
              <a:rPr lang="en-US" dirty="0" smtClean="0"/>
              <a:t>It is a program that waits for requests from the web browser.</a:t>
            </a:r>
          </a:p>
          <a:p>
            <a:r>
              <a:rPr lang="en-US" dirty="0" smtClean="0"/>
              <a:t>Major functions include</a:t>
            </a:r>
          </a:p>
          <a:p>
            <a:pPr lvl="1"/>
            <a:r>
              <a:rPr lang="en-US" dirty="0" smtClean="0"/>
              <a:t>Serving web pages</a:t>
            </a:r>
          </a:p>
          <a:p>
            <a:pPr lvl="1"/>
            <a:r>
              <a:rPr lang="en-US" dirty="0" smtClean="0"/>
              <a:t>Controlling access to the server</a:t>
            </a:r>
          </a:p>
          <a:p>
            <a:pPr lvl="1"/>
            <a:r>
              <a:rPr lang="en-US" dirty="0" smtClean="0"/>
              <a:t>Monitoring and logging all access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Apache, Internet Information Service (IIS),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More on this topic next week…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8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1052945"/>
          </a:xfrm>
        </p:spPr>
        <p:txBody>
          <a:bodyPr/>
          <a:lstStyle/>
          <a:p>
            <a:r>
              <a:rPr lang="en-US" dirty="0" smtClean="0"/>
              <a:t>The concept of markup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2902"/>
            <a:ext cx="8839200" cy="548409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 Markup language	</a:t>
            </a:r>
          </a:p>
          <a:p>
            <a:pPr lvl="1"/>
            <a:r>
              <a:rPr lang="en-US" dirty="0" smtClean="0"/>
              <a:t>combines text and extra information about the text.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extra information, for example about the text's structure or presentation, is expressed using markup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allows us to embed formatting instructions in </a:t>
            </a:r>
          </a:p>
          <a:p>
            <a:pPr marL="457200" lvl="1" indent="0">
              <a:buNone/>
            </a:pPr>
            <a:r>
              <a:rPr lang="en-US" dirty="0" smtClean="0"/>
              <a:t>the document.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8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105294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2902"/>
            <a:ext cx="8839200" cy="548409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7527"/>
            <a:ext cx="8077200" cy="5259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7485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1052945"/>
          </a:xfrm>
        </p:spPr>
        <p:txBody>
          <a:bodyPr/>
          <a:lstStyle/>
          <a:p>
            <a:r>
              <a:rPr lang="en-US" dirty="0" smtClean="0"/>
              <a:t>Basic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2902"/>
            <a:ext cx="8839200" cy="5484098"/>
          </a:xfrm>
        </p:spPr>
        <p:txBody>
          <a:bodyPr/>
          <a:lstStyle/>
          <a:p>
            <a:r>
              <a:rPr lang="en-US" dirty="0" smtClean="0"/>
              <a:t>Elements are defined by tags (markers)</a:t>
            </a:r>
          </a:p>
          <a:p>
            <a:pPr lvl="1"/>
            <a:r>
              <a:rPr lang="en-US" dirty="0" smtClean="0"/>
              <a:t>Tags format</a:t>
            </a:r>
          </a:p>
          <a:p>
            <a:pPr lvl="2"/>
            <a:r>
              <a:rPr lang="en-US" dirty="0" smtClean="0"/>
              <a:t>Opening tag: &lt;name&gt; </a:t>
            </a:r>
          </a:p>
          <a:p>
            <a:pPr lvl="2"/>
            <a:r>
              <a:rPr lang="en-US" dirty="0" smtClean="0"/>
              <a:t>Closing tag: &lt;/name&gt;</a:t>
            </a:r>
          </a:p>
          <a:p>
            <a:pPr lvl="1"/>
            <a:r>
              <a:rPr lang="en-US" dirty="0" smtClean="0"/>
              <a:t>The opening tag and its closing tag together specify a container for the content they enclose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Not all tags have content</a:t>
            </a:r>
          </a:p>
          <a:p>
            <a:pPr lvl="2"/>
            <a:r>
              <a:rPr lang="en-US" dirty="0" smtClean="0"/>
              <a:t>If a tag has no content, its form is &lt;name /&gt;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86200"/>
            <a:ext cx="5943600" cy="1536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7485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1052945"/>
          </a:xfrm>
        </p:spPr>
        <p:txBody>
          <a:bodyPr/>
          <a:lstStyle/>
          <a:p>
            <a:r>
              <a:rPr lang="en-US" dirty="0" smtClean="0"/>
              <a:t>Basic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2902"/>
            <a:ext cx="8839200" cy="5484098"/>
          </a:xfrm>
        </p:spPr>
        <p:txBody>
          <a:bodyPr/>
          <a:lstStyle/>
          <a:p>
            <a:r>
              <a:rPr lang="en-US" dirty="0" smtClean="0"/>
              <a:t>The container and its content together are called an element</a:t>
            </a:r>
          </a:p>
          <a:p>
            <a:r>
              <a:rPr lang="en-US" dirty="0" smtClean="0"/>
              <a:t>If a tag has attributes, they appear between its name and the right bracket of the opening tag</a:t>
            </a:r>
          </a:p>
          <a:p>
            <a:r>
              <a:rPr lang="en-US" dirty="0" smtClean="0"/>
              <a:t>Comment form: &lt;!-- … --&gt;</a:t>
            </a:r>
          </a:p>
          <a:p>
            <a:r>
              <a:rPr lang="en-US" dirty="0" smtClean="0"/>
              <a:t>Browsers ignore comments, unrecognizable tags, line breaks, multiple spaces, and tabs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85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1052945"/>
          </a:xfrm>
        </p:spPr>
        <p:txBody>
          <a:bodyPr/>
          <a:lstStyle/>
          <a:p>
            <a:r>
              <a:rPr lang="en-US" dirty="0" smtClean="0"/>
              <a:t>HTML Element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2902"/>
            <a:ext cx="8839200" cy="548409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39" y="1295400"/>
            <a:ext cx="7614491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7485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Root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 type declaration specifies name </a:t>
            </a:r>
          </a:p>
          <a:p>
            <a:pPr marL="0" indent="0">
              <a:buNone/>
            </a:pPr>
            <a:r>
              <a:rPr lang="en-US" dirty="0" smtClean="0"/>
              <a:t>of root element: </a:t>
            </a:r>
          </a:p>
          <a:p>
            <a:pPr marL="0" indent="0">
              <a:buNone/>
            </a:pPr>
            <a:r>
              <a:rPr lang="en-US" dirty="0" smtClean="0"/>
              <a:t>	  &lt;!DOCTYPE html </a:t>
            </a:r>
          </a:p>
          <a:p>
            <a:r>
              <a:rPr lang="en-US" dirty="0" smtClean="0"/>
              <a:t>Root of HTML document must be html </a:t>
            </a:r>
          </a:p>
          <a:p>
            <a:r>
              <a:rPr lang="en-US" dirty="0" smtClean="0"/>
              <a:t>requires that this element specifies the standard it follow</a:t>
            </a:r>
          </a:p>
          <a:p>
            <a:pPr marL="0" indent="0">
              <a:buNone/>
            </a:pPr>
            <a:r>
              <a:rPr lang="en-US" dirty="0" smtClean="0"/>
              <a:t>		Example: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" y="5555687"/>
            <a:ext cx="8977745" cy="92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4124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1052945"/>
          </a:xfrm>
        </p:spPr>
        <p:txBody>
          <a:bodyPr/>
          <a:lstStyle/>
          <a:p>
            <a:r>
              <a:rPr lang="en-US" dirty="0" smtClean="0"/>
              <a:t>HTML head and body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2902"/>
            <a:ext cx="8839200" cy="5484098"/>
          </a:xfrm>
        </p:spPr>
        <p:txBody>
          <a:bodyPr/>
          <a:lstStyle/>
          <a:p>
            <a:r>
              <a:rPr lang="en-US" dirty="0" smtClean="0"/>
              <a:t>The body element contains information displayed in the browser client area</a:t>
            </a:r>
          </a:p>
          <a:p>
            <a:r>
              <a:rPr lang="en-US" dirty="0" smtClean="0"/>
              <a:t>The head element contains information used for other purposes by the browser:</a:t>
            </a:r>
          </a:p>
          <a:p>
            <a:pPr lvl="1"/>
            <a:r>
              <a:rPr lang="en-US" dirty="0" smtClean="0"/>
              <a:t>title (shown in title bar of browser window) </a:t>
            </a:r>
          </a:p>
          <a:p>
            <a:pPr lvl="1"/>
            <a:r>
              <a:rPr lang="en-US" dirty="0" smtClean="0"/>
              <a:t>scripts (client-side programs) </a:t>
            </a:r>
          </a:p>
          <a:p>
            <a:pPr lvl="1"/>
            <a:r>
              <a:rPr lang="en-US" dirty="0" smtClean="0"/>
              <a:t>style (display) information, e.g. CSS 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85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1052945"/>
          </a:xfrm>
        </p:spPr>
        <p:txBody>
          <a:bodyPr/>
          <a:lstStyle/>
          <a:p>
            <a:r>
              <a:rPr lang="en-US" dirty="0" smtClean="0"/>
              <a:t>Document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2902"/>
            <a:ext cx="8839200" cy="5484098"/>
          </a:xfrm>
        </p:spPr>
        <p:txBody>
          <a:bodyPr/>
          <a:lstStyle/>
          <a:p>
            <a:r>
              <a:rPr lang="en-US" dirty="0" smtClean="0"/>
              <a:t>&lt;html&gt;, &lt;head&gt;, &lt;title&gt;, and &lt;body&gt; are required  in every document</a:t>
            </a:r>
          </a:p>
          <a:p>
            <a:r>
              <a:rPr lang="en-US" dirty="0" smtClean="0"/>
              <a:t>The whole document must have &lt;html&gt; as its root </a:t>
            </a:r>
          </a:p>
          <a:p>
            <a:r>
              <a:rPr lang="en-US" dirty="0" smtClean="0"/>
              <a:t>A document consists of one head and one body</a:t>
            </a:r>
          </a:p>
          <a:p>
            <a:pPr lvl="1"/>
            <a:r>
              <a:rPr lang="en-US" dirty="0" smtClean="0"/>
              <a:t>The &lt;title&gt; tag is used to give the document a title, which is normally displayed in the browser’s window title bar (at the top of the display)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8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What is the Internet?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334000"/>
          </a:xfrm>
        </p:spPr>
        <p:txBody>
          <a:bodyPr/>
          <a:lstStyle/>
          <a:p>
            <a:r>
              <a:rPr lang="en-US" dirty="0" smtClean="0"/>
              <a:t>The Internet is a huge collection of computers connected in a communication network </a:t>
            </a:r>
          </a:p>
          <a:p>
            <a:pPr lvl="1"/>
            <a:r>
              <a:rPr lang="en-US" dirty="0" smtClean="0"/>
              <a:t> Global </a:t>
            </a:r>
          </a:p>
          <a:p>
            <a:pPr lvl="1"/>
            <a:r>
              <a:rPr lang="en-US" dirty="0" smtClean="0"/>
              <a:t>Networks of networks </a:t>
            </a:r>
          </a:p>
          <a:p>
            <a:pPr lvl="1"/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76600"/>
            <a:ext cx="6224721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0874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1052945"/>
          </a:xfrm>
        </p:spPr>
        <p:txBody>
          <a:bodyPr/>
          <a:lstStyle/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2902"/>
            <a:ext cx="8839200" cy="5484098"/>
          </a:xfrm>
        </p:spPr>
        <p:txBody>
          <a:bodyPr/>
          <a:lstStyle/>
          <a:p>
            <a:r>
              <a:rPr lang="en-US" dirty="0" smtClean="0"/>
              <a:t>Six sizes, 1 - 6, specified with &lt;h1&gt; to &lt;h6&gt;</a:t>
            </a:r>
          </a:p>
          <a:p>
            <a:r>
              <a:rPr lang="en-US" dirty="0" smtClean="0"/>
              <a:t>1, 2, and 3 use font sizes that are larger than the</a:t>
            </a:r>
          </a:p>
          <a:p>
            <a:r>
              <a:rPr lang="en-US" dirty="0" smtClean="0"/>
              <a:t>default font size </a:t>
            </a:r>
          </a:p>
          <a:p>
            <a:r>
              <a:rPr lang="en-US" dirty="0" smtClean="0"/>
              <a:t>4 uses the default size </a:t>
            </a:r>
          </a:p>
          <a:p>
            <a:r>
              <a:rPr lang="en-US" dirty="0" smtClean="0"/>
              <a:t>5 and 6 use smaller font sizes</a:t>
            </a:r>
          </a:p>
          <a:p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62" y="4040733"/>
            <a:ext cx="8912476" cy="2434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7485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types of  lists in XHTML: </a:t>
            </a:r>
          </a:p>
          <a:p>
            <a:r>
              <a:rPr lang="en-US" dirty="0" smtClean="0"/>
              <a:t>– Unordered: A bulleted list </a:t>
            </a:r>
          </a:p>
          <a:p>
            <a:r>
              <a:rPr lang="en-US" dirty="0" smtClean="0"/>
              <a:t>– Ordered: A numbered list where the order of </a:t>
            </a:r>
          </a:p>
          <a:p>
            <a:r>
              <a:rPr lang="en-US" dirty="0" smtClean="0"/>
              <a:t>items is important </a:t>
            </a:r>
          </a:p>
          <a:p>
            <a:r>
              <a:rPr lang="en-US" smtClean="0"/>
              <a:t>– Definition: A list of terms and definitions for each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36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10529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2902"/>
            <a:ext cx="8839200" cy="54840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8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What is WWW?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5638800"/>
          </a:xfrm>
        </p:spPr>
        <p:txBody>
          <a:bodyPr/>
          <a:lstStyle/>
          <a:p>
            <a:r>
              <a:rPr lang="en-US" dirty="0" smtClean="0"/>
              <a:t>It is one way of making use of the Internet </a:t>
            </a:r>
          </a:p>
          <a:p>
            <a:r>
              <a:rPr lang="en-US" dirty="0" smtClean="0"/>
              <a:t>It is a collection of software and protocols that has been installed on most computers on the Internet together with the information being shared </a:t>
            </a:r>
          </a:p>
          <a:p>
            <a:r>
              <a:rPr lang="en-US" dirty="0" smtClean="0"/>
              <a:t>Affectionately called “The Web” </a:t>
            </a:r>
          </a:p>
          <a:p>
            <a:r>
              <a:rPr lang="en-US" dirty="0" smtClean="0"/>
              <a:t>Proposed by Sir Tim Berners-Lee at CERN(www.cern.ch) in 1989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600575"/>
            <a:ext cx="2657475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327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824345"/>
          </a:xfrm>
        </p:spPr>
        <p:txBody>
          <a:bodyPr/>
          <a:lstStyle/>
          <a:p>
            <a:r>
              <a:rPr lang="en-US" dirty="0" smtClean="0"/>
              <a:t>How does the Web work?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943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Web information is stored in the form of web pages </a:t>
            </a:r>
          </a:p>
          <a:p>
            <a:r>
              <a:rPr lang="en-US" sz="2800" dirty="0" smtClean="0"/>
              <a:t>Web pages are stored in the computers called Web servers. </a:t>
            </a:r>
          </a:p>
          <a:p>
            <a:r>
              <a:rPr lang="en-US" sz="2800" dirty="0" smtClean="0"/>
              <a:t>The computers reading the pages are called Web clients.</a:t>
            </a:r>
          </a:p>
          <a:p>
            <a:r>
              <a:rPr lang="en-US" sz="2800" dirty="0" smtClean="0"/>
              <a:t>A Web browser is software used by an end user to access the Web.</a:t>
            </a:r>
          </a:p>
          <a:p>
            <a:pPr lvl="1"/>
            <a:r>
              <a:rPr lang="en-US" sz="2400" dirty="0" smtClean="0"/>
              <a:t>Most commonly Firefox or Google chrome</a:t>
            </a:r>
            <a:r>
              <a:rPr lang="en-US" dirty="0" smtClean="0"/>
              <a:t>. </a:t>
            </a:r>
          </a:p>
          <a:p>
            <a:r>
              <a:rPr lang="en-US" sz="2800" dirty="0" smtClean="0"/>
              <a:t>The web server waits for the request from the web clients over the Internet.</a:t>
            </a:r>
            <a:endParaRPr lang="en-US" dirty="0" smtClean="0"/>
          </a:p>
          <a:p>
            <a:pPr lvl="1"/>
            <a:r>
              <a:rPr lang="en-US" sz="2600" dirty="0" smtClean="0"/>
              <a:t>Communication is via Hypertext Transport Protocol (HTTP)</a:t>
            </a:r>
          </a:p>
          <a:p>
            <a:pPr lvl="1"/>
            <a:r>
              <a:rPr lang="en-US" sz="2600" dirty="0" smtClean="0"/>
              <a:t>Document representation using Hypertext Markup Language (HTML)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0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1052945"/>
          </a:xfrm>
        </p:spPr>
        <p:txBody>
          <a:bodyPr/>
          <a:lstStyle/>
          <a:p>
            <a:r>
              <a:rPr lang="en-US" dirty="0" smtClean="0"/>
              <a:t>Web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2902"/>
            <a:ext cx="8839200" cy="5484098"/>
          </a:xfrm>
        </p:spPr>
        <p:txBody>
          <a:bodyPr/>
          <a:lstStyle/>
          <a:p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Any computer on the network that requests services from another computer on the network.</a:t>
            </a:r>
          </a:p>
          <a:p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Any computer that receives requests from client computers, processes and sends the output.</a:t>
            </a:r>
          </a:p>
          <a:p>
            <a:r>
              <a:rPr lang="en-US" dirty="0" smtClean="0"/>
              <a:t>Web Page</a:t>
            </a:r>
          </a:p>
          <a:p>
            <a:pPr lvl="1"/>
            <a:r>
              <a:rPr lang="en-US" dirty="0" smtClean="0"/>
              <a:t>Any page that is hosted on the Internet.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Web Development</a:t>
            </a:r>
            <a:r>
              <a:rPr lang="en-US" dirty="0" smtClean="0"/>
              <a:t> (our course)</a:t>
            </a:r>
          </a:p>
          <a:p>
            <a:pPr lvl="1"/>
            <a:r>
              <a:rPr lang="en-US" dirty="0" smtClean="0"/>
              <a:t>The process of creating and modifying web pages.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8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1052945"/>
          </a:xfrm>
        </p:spPr>
        <p:txBody>
          <a:bodyPr/>
          <a:lstStyle/>
          <a:p>
            <a:r>
              <a:rPr lang="en-US" dirty="0" smtClean="0"/>
              <a:t>Internet Protocols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2902"/>
            <a:ext cx="9067800" cy="571269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It is a special set of rules that </a:t>
            </a:r>
            <a:r>
              <a:rPr lang="en-US" i="1" dirty="0" smtClean="0">
                <a:solidFill>
                  <a:srgbClr val="FF0000"/>
                </a:solidFill>
              </a:rPr>
              <a:t>end points in a telecommunication connection</a:t>
            </a:r>
            <a:r>
              <a:rPr lang="en-US" dirty="0" smtClean="0"/>
              <a:t> use when they communicate. </a:t>
            </a:r>
          </a:p>
          <a:p>
            <a:endParaRPr lang="en-US" dirty="0" smtClean="0"/>
          </a:p>
          <a:p>
            <a:r>
              <a:rPr lang="en-US" dirty="0" smtClean="0"/>
              <a:t>Internet Protocol (IP) – To send and receive messages at the internet address level. </a:t>
            </a:r>
          </a:p>
          <a:p>
            <a:endParaRPr lang="en-US" dirty="0" smtClean="0"/>
          </a:p>
          <a:p>
            <a:r>
              <a:rPr lang="en-US" dirty="0" smtClean="0"/>
              <a:t>Transmission Control Protocol (TCP) – on top of IP, to exchange messages with other Internet points at the information packet level. </a:t>
            </a:r>
          </a:p>
          <a:p>
            <a:endParaRPr lang="en-US" dirty="0" smtClean="0"/>
          </a:p>
          <a:p>
            <a:r>
              <a:rPr lang="en-US" dirty="0" smtClean="0"/>
              <a:t>On top of TCP/IP, a variety of higher level protocols exist, among which the most important one is Hypertext Transfer Protocol (HTTP) for  delivering HTML, sound, audio files on the World Wide Web.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8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1052945"/>
          </a:xfrm>
        </p:spPr>
        <p:txBody>
          <a:bodyPr/>
          <a:lstStyle/>
          <a:p>
            <a:r>
              <a:rPr lang="en-US" dirty="0" smtClean="0"/>
              <a:t>Internet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2902"/>
            <a:ext cx="8839200" cy="548409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14400"/>
            <a:ext cx="3835479" cy="5978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896" y="1524000"/>
            <a:ext cx="5122506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748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1052945"/>
          </a:xfrm>
        </p:spPr>
        <p:txBody>
          <a:bodyPr/>
          <a:lstStyle/>
          <a:p>
            <a:r>
              <a:rPr lang="en-US" dirty="0" smtClean="0"/>
              <a:t>IP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2902"/>
            <a:ext cx="8839200" cy="5484098"/>
          </a:xfrm>
        </p:spPr>
        <p:txBody>
          <a:bodyPr/>
          <a:lstStyle/>
          <a:p>
            <a:r>
              <a:rPr lang="en-US" dirty="0" smtClean="0"/>
              <a:t>The Internet devices are identified by</a:t>
            </a:r>
          </a:p>
          <a:p>
            <a:pPr lvl="1"/>
            <a:r>
              <a:rPr lang="en-US" dirty="0" smtClean="0"/>
              <a:t>Device names for people to remember</a:t>
            </a:r>
          </a:p>
          <a:p>
            <a:pPr lvl="1"/>
            <a:r>
              <a:rPr lang="en-US" dirty="0" smtClean="0"/>
              <a:t>Numeric addresses (IP) for computers</a:t>
            </a:r>
          </a:p>
          <a:p>
            <a:r>
              <a:rPr lang="en-US" dirty="0" smtClean="0"/>
              <a:t>An IP address is a unique 32-bit number (as in IPv4)</a:t>
            </a:r>
          </a:p>
          <a:p>
            <a:pPr lvl="1"/>
            <a:r>
              <a:rPr lang="en-US" dirty="0" smtClean="0"/>
              <a:t>Divided into 4 parts (1 byte each)</a:t>
            </a:r>
          </a:p>
          <a:p>
            <a:pPr lvl="1"/>
            <a:r>
              <a:rPr lang="en-US" dirty="0" smtClean="0"/>
              <a:t>For example: 192.164.126.0</a:t>
            </a:r>
          </a:p>
          <a:p>
            <a:r>
              <a:rPr lang="en-US" dirty="0" smtClean="0"/>
              <a:t>Next generation : IPv6 – 128-bit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85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1052945"/>
          </a:xfrm>
        </p:spPr>
        <p:txBody>
          <a:bodyPr/>
          <a:lstStyle/>
          <a:p>
            <a:r>
              <a:rPr lang="en-US" dirty="0" smtClean="0"/>
              <a:t>Domain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2902"/>
            <a:ext cx="8839200" cy="5484098"/>
          </a:xfrm>
        </p:spPr>
        <p:txBody>
          <a:bodyPr/>
          <a:lstStyle/>
          <a:p>
            <a:r>
              <a:rPr lang="en-US" dirty="0" smtClean="0"/>
              <a:t>People have difficulties dealing with and remembering numbers;</a:t>
            </a:r>
          </a:p>
          <a:p>
            <a:r>
              <a:rPr lang="en-US" dirty="0" smtClean="0"/>
              <a:t>fortunately devices on the Internet also have textual names</a:t>
            </a:r>
          </a:p>
          <a:p>
            <a:pPr lvl="1"/>
            <a:r>
              <a:rPr lang="en-US" dirty="0" smtClean="0">
                <a:hlinkClick r:id="rId2"/>
              </a:rPr>
              <a:t>www.dwit.edu.np</a:t>
            </a:r>
            <a:r>
              <a:rPr lang="en-US" dirty="0" smtClean="0"/>
              <a:t>  (___.___.___.___)</a:t>
            </a:r>
          </a:p>
          <a:p>
            <a:endParaRPr lang="en-US" dirty="0" smtClean="0"/>
          </a:p>
          <a:p>
            <a:r>
              <a:rPr lang="en-US" dirty="0" smtClean="0"/>
              <a:t>There are name servers on the Internet that implement the  Domain Name System (DNS)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8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851</Words>
  <Application>Microsoft Office PowerPoint</Application>
  <PresentationFormat>On-screen Show (4:3)</PresentationFormat>
  <Paragraphs>128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Introduction to Internet </vt:lpstr>
      <vt:lpstr>What is the Internet? </vt:lpstr>
      <vt:lpstr>What is WWW?</vt:lpstr>
      <vt:lpstr>How does the Web work? </vt:lpstr>
      <vt:lpstr>Web terminology</vt:lpstr>
      <vt:lpstr>Internet Protocols </vt:lpstr>
      <vt:lpstr>Internet protocols</vt:lpstr>
      <vt:lpstr>IP address</vt:lpstr>
      <vt:lpstr>Domain names</vt:lpstr>
      <vt:lpstr>Web browser</vt:lpstr>
      <vt:lpstr>Web server</vt:lpstr>
      <vt:lpstr>The concept of markup language</vt:lpstr>
      <vt:lpstr>Example</vt:lpstr>
      <vt:lpstr>Basic syntax</vt:lpstr>
      <vt:lpstr>Basic syntax</vt:lpstr>
      <vt:lpstr>HTML Element Tree</vt:lpstr>
      <vt:lpstr>HTML Root Element</vt:lpstr>
      <vt:lpstr>HTML head and body Elements</vt:lpstr>
      <vt:lpstr>Document structure</vt:lpstr>
      <vt:lpstr>Heading</vt:lpstr>
      <vt:lpstr>List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</dc:creator>
  <cp:lastModifiedBy>Narendra</cp:lastModifiedBy>
  <cp:revision>17</cp:revision>
  <dcterms:created xsi:type="dcterms:W3CDTF">2014-08-12T01:04:57Z</dcterms:created>
  <dcterms:modified xsi:type="dcterms:W3CDTF">2014-08-12T02:41:33Z</dcterms:modified>
</cp:coreProperties>
</file>