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Let’s review the HTML!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Mark </a:t>
            </a:r>
            <a:r>
              <a:rPr lang="en-US" dirty="0"/>
              <a:t>up =&gt; is contained in tags consisting of angle bracket </a:t>
            </a:r>
            <a:r>
              <a:rPr lang="en-US" dirty="0" smtClean="0"/>
              <a:t>tag delimiters </a:t>
            </a:r>
            <a:r>
              <a:rPr lang="en-US" dirty="0"/>
              <a:t>(&lt; and &gt;) plus the text contained between these delimiters</a:t>
            </a:r>
          </a:p>
          <a:p>
            <a:r>
              <a:rPr lang="en-US" dirty="0" smtClean="0"/>
              <a:t>Character data =&gt; everything outside of markup tag intended to be displayed by browser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85800"/>
            <a:ext cx="5924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26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vs</a:t>
            </a:r>
            <a:r>
              <a:rPr lang="en-US" dirty="0" smtClean="0"/>
              <a:t>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XHTML 1.0 is a reformulation of HTML 4.01 as an XML </a:t>
            </a:r>
          </a:p>
          <a:p>
            <a:r>
              <a:rPr lang="en-US" sz="3400" dirty="0"/>
              <a:t>markup language </a:t>
            </a:r>
          </a:p>
          <a:p>
            <a:r>
              <a:rPr lang="en-US" sz="3400" dirty="0"/>
              <a:t>Controlled by World Wide Web Consortium (W3C) </a:t>
            </a:r>
          </a:p>
          <a:p>
            <a:r>
              <a:rPr lang="en-US" sz="3400" dirty="0"/>
              <a:t>Why XHTML </a:t>
            </a:r>
          </a:p>
          <a:p>
            <a:r>
              <a:rPr lang="en-US" sz="3400" dirty="0"/>
              <a:t>– HTML has few syntax rules, leading to sloppy and sometime </a:t>
            </a:r>
          </a:p>
          <a:p>
            <a:r>
              <a:rPr lang="en-US" sz="3400" dirty="0"/>
              <a:t>ambiguous documents </a:t>
            </a:r>
          </a:p>
          <a:p>
            <a:r>
              <a:rPr lang="en-US" sz="3400" dirty="0"/>
              <a:t>– HTML processors do not even enforce the few syntax rule that do </a:t>
            </a:r>
          </a:p>
          <a:p>
            <a:r>
              <a:rPr lang="en-US" sz="3400" dirty="0"/>
              <a:t>exist in HTML </a:t>
            </a:r>
          </a:p>
          <a:p>
            <a:r>
              <a:rPr lang="en-US" sz="3400" dirty="0"/>
              <a:t>– XHTML syntax is much more strict, leading to clean and clear </a:t>
            </a:r>
          </a:p>
          <a:p>
            <a:r>
              <a:rPr lang="en-US" sz="3400" dirty="0"/>
              <a:t>documents in a standard form </a:t>
            </a:r>
          </a:p>
          <a:p>
            <a:r>
              <a:rPr lang="en-US" sz="3400" dirty="0"/>
              <a:t>– The syntactic correctness of XHTML documents can be validated </a:t>
            </a:r>
          </a:p>
          <a:p>
            <a:r>
              <a:rPr lang="en-US" sz="3400" dirty="0"/>
              <a:t>– But, we are seeing the resurrection of HTML5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705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tag is &lt;!DOCTYPE is a special markup information called the </a:t>
            </a:r>
            <a:r>
              <a:rPr lang="en-US" i="1" dirty="0" smtClean="0">
                <a:solidFill>
                  <a:srgbClr val="FF0000"/>
                </a:solidFill>
              </a:rPr>
              <a:t>document type declaration.</a:t>
            </a:r>
          </a:p>
          <a:p>
            <a:r>
              <a:rPr lang="en-US" dirty="0" smtClean="0"/>
              <a:t>Primary function is to identify the particular version of HTML (</a:t>
            </a:r>
            <a:r>
              <a:rPr lang="en-US" dirty="0" err="1" smtClean="0"/>
              <a:t>eg</a:t>
            </a:r>
            <a:r>
              <a:rPr lang="en-US" dirty="0" smtClean="0"/>
              <a:t>. XHTML 1.0 Strict Version)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Document Instance </a:t>
            </a:r>
            <a:r>
              <a:rPr lang="en-US" dirty="0" smtClean="0"/>
              <a:t>everything below the &lt;html.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Element =&gt; </a:t>
            </a:r>
            <a:r>
              <a:rPr lang="en-US" dirty="0" smtClean="0"/>
              <a:t>start tag and corresponding end tag, along with all the documents of the tag.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Content =&gt; </a:t>
            </a:r>
            <a:r>
              <a:rPr lang="en-US" dirty="0" smtClean="0"/>
              <a:t>the portion between the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r>
              <a:rPr lang="en-US" dirty="0" smtClean="0"/>
              <a:t>The first word after DOCTYPE keyword is the name of the root element.</a:t>
            </a:r>
          </a:p>
          <a:p>
            <a:r>
              <a:rPr lang="en-US" dirty="0" smtClean="0"/>
              <a:t>For HTML document, the root is always named HTML.</a:t>
            </a:r>
          </a:p>
          <a:p>
            <a:r>
              <a:rPr lang="en-US" dirty="0" smtClean="0"/>
              <a:t>The first tag in the document instance of HTML file must be a start tag for root element.</a:t>
            </a:r>
          </a:p>
          <a:p>
            <a:r>
              <a:rPr lang="en-US" dirty="0" smtClean="0"/>
              <a:t>In order </a:t>
            </a:r>
            <a:r>
              <a:rPr lang="en-US" dirty="0"/>
              <a:t>to strictly conform with the XHTML 1.0 standard, the html start tag must also </a:t>
            </a:r>
            <a:r>
              <a:rPr lang="en-US" dirty="0" smtClean="0"/>
              <a:t>contain the </a:t>
            </a:r>
            <a:r>
              <a:rPr lang="en-US" dirty="0" err="1"/>
              <a:t>xmlns</a:t>
            </a:r>
            <a:r>
              <a:rPr lang="en-US" dirty="0"/>
              <a:t>="..." </a:t>
            </a:r>
            <a:r>
              <a:rPr lang="en-US" dirty="0" smtClean="0"/>
              <a:t>string.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029200"/>
            <a:ext cx="8480962" cy="117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2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r>
              <a:rPr lang="en-US" dirty="0" smtClean="0"/>
              <a:t>HTML’s History &amp; 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dirty="0" smtClean="0"/>
              <a:t>HTML initially defined by a single person, Tim Berners-Lee in 1990.</a:t>
            </a:r>
          </a:p>
          <a:p>
            <a:r>
              <a:rPr lang="en-US" dirty="0" smtClean="0"/>
              <a:t>Lee working at CERN(physics research center) developed with science &amp; engineering interests in mind.</a:t>
            </a:r>
          </a:p>
          <a:p>
            <a:r>
              <a:rPr lang="en-US" dirty="0"/>
              <a:t>elements in </a:t>
            </a:r>
            <a:r>
              <a:rPr lang="en-US" dirty="0" smtClean="0"/>
              <a:t>use as </a:t>
            </a:r>
            <a:r>
              <a:rPr lang="en-US" dirty="0"/>
              <a:t>of November 1992 included the title and </a:t>
            </a:r>
            <a:r>
              <a:rPr lang="en-US" dirty="0" smtClean="0"/>
              <a:t>paragraph, hyperlinks</a:t>
            </a:r>
            <a:r>
              <a:rPr lang="en-US" dirty="0"/>
              <a:t>, headings, simple lists, glossaries, </a:t>
            </a:r>
            <a:r>
              <a:rPr lang="en-US" dirty="0" smtClean="0"/>
              <a:t>text </a:t>
            </a:r>
            <a:r>
              <a:rPr lang="en-US" dirty="0"/>
              <a:t>with </a:t>
            </a:r>
            <a:r>
              <a:rPr lang="en-US" dirty="0" err="1"/>
              <a:t>monospace</a:t>
            </a:r>
            <a:r>
              <a:rPr lang="en-US" dirty="0"/>
              <a:t> fonts and any white space </a:t>
            </a:r>
            <a:r>
              <a:rPr lang="en-US" dirty="0" smtClean="0"/>
              <a:t>retained, </a:t>
            </a:r>
            <a:r>
              <a:rPr lang="en-US" dirty="0"/>
              <a:t>and address </a:t>
            </a:r>
            <a:r>
              <a:rPr lang="en-US" dirty="0" smtClean="0"/>
              <a:t>blocks</a:t>
            </a:r>
          </a:p>
          <a:p>
            <a:r>
              <a:rPr lang="en-US" dirty="0"/>
              <a:t>no </a:t>
            </a:r>
            <a:r>
              <a:rPr lang="en-US" dirty="0" smtClean="0"/>
              <a:t>facility for </a:t>
            </a:r>
            <a:r>
              <a:rPr lang="en-US" dirty="0"/>
              <a:t>producing tables or ﬁll-in forms, much less for including images within a document.</a:t>
            </a:r>
          </a:p>
        </p:txBody>
      </p:sp>
    </p:spTree>
    <p:extLst>
      <p:ext uri="{BB962C8B-B14F-4D97-AF65-F5344CB8AC3E}">
        <p14:creationId xmlns:p14="http://schemas.microsoft.com/office/powerpoint/2010/main" val="19167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r>
              <a:rPr lang="en-US" dirty="0" smtClean="0"/>
              <a:t>The War Years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Marc Andreessen and Eric </a:t>
            </a:r>
            <a:r>
              <a:rPr lang="en-US" sz="2800" dirty="0" err="1" smtClean="0"/>
              <a:t>Bina</a:t>
            </a:r>
            <a:r>
              <a:rPr lang="en-US" sz="2800" dirty="0" smtClean="0"/>
              <a:t> of NCSA (national center for supercomputer applications) developed MOSAIC as a part of large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By February 1993 they had publicly released a preliminary version of their browser for UNIX.</a:t>
            </a:r>
          </a:p>
          <a:p>
            <a:endParaRPr lang="en-US" sz="2800" dirty="0" smtClean="0"/>
          </a:p>
          <a:p>
            <a:r>
              <a:rPr lang="en-US" sz="2800" dirty="0" smtClean="0"/>
              <a:t>By September of the same year an initial release of this browser, along with Windows and Macintosh versions, was made available</a:t>
            </a:r>
          </a:p>
          <a:p>
            <a:endParaRPr lang="en-US" sz="16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addition to displaying images within documents, the </a:t>
            </a:r>
            <a:r>
              <a:rPr lang="en-US" sz="2800" dirty="0" smtClean="0"/>
              <a:t>NCSA Mosaic browser </a:t>
            </a:r>
            <a:r>
              <a:rPr lang="en-US" sz="2800" dirty="0"/>
              <a:t>could play video clips as well as </a:t>
            </a:r>
            <a:r>
              <a:rPr lang="en-US" sz="2800" dirty="0" smtClean="0"/>
              <a:t>sounds, </a:t>
            </a:r>
            <a:r>
              <a:rPr lang="en-US" sz="2800" dirty="0"/>
              <a:t>user-friendly interface, </a:t>
            </a:r>
            <a:r>
              <a:rPr lang="en-US" sz="2800" dirty="0" smtClean="0"/>
              <a:t>multimedia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5943600" cy="673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5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smtClean="0"/>
              <a:t>individuals </a:t>
            </a:r>
            <a:r>
              <a:rPr lang="en-US" dirty="0"/>
              <a:t>involved in the early Mosaic development at NCSA </a:t>
            </a:r>
            <a:r>
              <a:rPr lang="en-US" dirty="0" smtClean="0"/>
              <a:t>left to begin the </a:t>
            </a:r>
            <a:r>
              <a:rPr lang="en-US" dirty="0"/>
              <a:t>company that became Netscape Communications.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included </a:t>
            </a:r>
            <a:r>
              <a:rPr lang="en-US" dirty="0" smtClean="0"/>
              <a:t>Andreessen, became the </a:t>
            </a:r>
            <a:r>
              <a:rPr lang="en-US" dirty="0"/>
              <a:t>Netscape </a:t>
            </a:r>
            <a:r>
              <a:rPr lang="en-US" dirty="0" smtClean="0"/>
              <a:t>CEO</a:t>
            </a:r>
          </a:p>
          <a:p>
            <a:r>
              <a:rPr lang="en-US" dirty="0"/>
              <a:t>The company soon had hundreds of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After </a:t>
            </a:r>
            <a:r>
              <a:rPr lang="en-US" dirty="0"/>
              <a:t>an initial delay, Microsoft deployed </a:t>
            </a:r>
            <a:r>
              <a:rPr lang="en-US" dirty="0" smtClean="0"/>
              <a:t>a similarly </a:t>
            </a:r>
            <a:r>
              <a:rPr lang="en-US" dirty="0"/>
              <a:t>large development team to work on its Internet </a:t>
            </a:r>
            <a:r>
              <a:rPr lang="en-US" dirty="0" smtClean="0"/>
              <a:t>Explorer </a:t>
            </a:r>
            <a:r>
              <a:rPr lang="en-US" dirty="0"/>
              <a:t>browser, initiating </a:t>
            </a:r>
            <a:r>
              <a:rPr lang="en-US" dirty="0" smtClean="0"/>
              <a:t>what became </a:t>
            </a:r>
            <a:r>
              <a:rPr lang="en-US" dirty="0"/>
              <a:t>known as the “browser wars” between </a:t>
            </a:r>
            <a:r>
              <a:rPr lang="en-US" i="1" dirty="0">
                <a:solidFill>
                  <a:srgbClr val="FF0000"/>
                </a:solidFill>
              </a:rPr>
              <a:t>Netscape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39601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-106085"/>
            <a:ext cx="9052561" cy="7136051"/>
          </a:xfrm>
        </p:spPr>
        <p:txBody>
          <a:bodyPr>
            <a:normAutofit/>
          </a:bodyPr>
          <a:lstStyle/>
          <a:p>
            <a:r>
              <a:rPr lang="en-US" dirty="0"/>
              <a:t>During the period from 1993 through 1997, HTML was being deﬁned </a:t>
            </a:r>
            <a:r>
              <a:rPr lang="en-US" dirty="0" smtClean="0"/>
              <a:t>operationally by </a:t>
            </a:r>
            <a:r>
              <a:rPr lang="en-US" dirty="0"/>
              <a:t>the elements that browser software </a:t>
            </a:r>
            <a:r>
              <a:rPr lang="en-US" dirty="0" smtClean="0"/>
              <a:t>developers choose to implement.</a:t>
            </a:r>
          </a:p>
          <a:p>
            <a:r>
              <a:rPr lang="en-US" dirty="0"/>
              <a:t>This led to </a:t>
            </a:r>
            <a:r>
              <a:rPr lang="en-US" dirty="0" smtClean="0"/>
              <a:t>signiﬁcant HTML </a:t>
            </a:r>
            <a:r>
              <a:rPr lang="en-US" dirty="0"/>
              <a:t>differences, not only between the latest </a:t>
            </a:r>
            <a:r>
              <a:rPr lang="en-US" dirty="0" smtClean="0"/>
              <a:t>products of </a:t>
            </a:r>
            <a:r>
              <a:rPr lang="en-US" dirty="0"/>
              <a:t>each manufacturer, but also between newer and older versions of </a:t>
            </a:r>
            <a:r>
              <a:rPr lang="en-US" dirty="0" smtClean="0"/>
              <a:t>browsers </a:t>
            </a:r>
            <a:r>
              <a:rPr lang="en-US" dirty="0"/>
              <a:t>from the </a:t>
            </a:r>
            <a:r>
              <a:rPr lang="en-US" dirty="0" smtClean="0"/>
              <a:t>same manufacturer.</a:t>
            </a:r>
          </a:p>
          <a:p>
            <a:r>
              <a:rPr lang="en-US" dirty="0" smtClean="0"/>
              <a:t>In October 1994, Tim Berners-Lee launched </a:t>
            </a:r>
            <a:r>
              <a:rPr lang="en-US" b="1" dirty="0" smtClean="0">
                <a:solidFill>
                  <a:srgbClr val="FF0000"/>
                </a:solidFill>
              </a:rPr>
              <a:t>World Wide Web </a:t>
            </a:r>
            <a:r>
              <a:rPr lang="en-US" b="1" dirty="0" err="1" smtClean="0">
                <a:solidFill>
                  <a:srgbClr val="FF0000"/>
                </a:solidFill>
              </a:rPr>
              <a:t>Consotium</a:t>
            </a:r>
            <a:r>
              <a:rPr lang="en-US" b="1" dirty="0" smtClean="0">
                <a:solidFill>
                  <a:srgbClr val="FF0000"/>
                </a:solidFill>
              </a:rPr>
              <a:t> (W3C)</a:t>
            </a:r>
          </a:p>
          <a:p>
            <a:r>
              <a:rPr lang="en-US" dirty="0"/>
              <a:t>W3C released its HTML 4 recommendation in December </a:t>
            </a:r>
            <a:r>
              <a:rPr lang="en-US" dirty="0" smtClean="0"/>
              <a:t>of 1997</a:t>
            </a:r>
            <a:r>
              <a:rPr lang="en-US" dirty="0"/>
              <a:t>. The current version of this recommendation, HTML 4.01,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6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1676400"/>
            <a:ext cx="885139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4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Let’s review the HTML!</vt:lpstr>
      <vt:lpstr>PowerPoint Presentation</vt:lpstr>
      <vt:lpstr>PowerPoint Presentation</vt:lpstr>
      <vt:lpstr>HTML’s History &amp; Version</vt:lpstr>
      <vt:lpstr>The War Years</vt:lpstr>
      <vt:lpstr>PowerPoint Presentation</vt:lpstr>
      <vt:lpstr>PowerPoint Presentation</vt:lpstr>
      <vt:lpstr>PowerPoint Presentation</vt:lpstr>
      <vt:lpstr>PowerPoint Presentation</vt:lpstr>
      <vt:lpstr>HTML vs XHTML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vs XHTML</dc:title>
  <dc:creator>Narendra</dc:creator>
  <cp:lastModifiedBy>Narendra</cp:lastModifiedBy>
  <cp:revision>9</cp:revision>
  <dcterms:created xsi:type="dcterms:W3CDTF">2006-08-16T00:00:00Z</dcterms:created>
  <dcterms:modified xsi:type="dcterms:W3CDTF">2014-08-18T02:41:52Z</dcterms:modified>
</cp:coreProperties>
</file>