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 Request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Structure </a:t>
            </a:r>
            <a:r>
              <a:rPr lang="en-US" dirty="0"/>
              <a:t>of the request: </a:t>
            </a:r>
          </a:p>
          <a:p>
            <a:pPr marL="0" indent="0">
              <a:buNone/>
            </a:pPr>
            <a:r>
              <a:rPr lang="en-US" dirty="0" smtClean="0"/>
              <a:t>	 start </a:t>
            </a:r>
            <a:r>
              <a:rPr lang="en-US" dirty="0"/>
              <a:t>line </a:t>
            </a:r>
          </a:p>
          <a:p>
            <a:pPr marL="0" indent="0">
              <a:buNone/>
            </a:pPr>
            <a:r>
              <a:rPr lang="en-US" dirty="0" smtClean="0"/>
              <a:t>	 </a:t>
            </a:r>
            <a:r>
              <a:rPr lang="en-US" dirty="0"/>
              <a:t>header field(s) </a:t>
            </a:r>
          </a:p>
          <a:p>
            <a:pPr marL="0" indent="0">
              <a:buNone/>
            </a:pPr>
            <a:r>
              <a:rPr lang="en-US" dirty="0" smtClean="0"/>
              <a:t>	 </a:t>
            </a:r>
            <a:r>
              <a:rPr lang="en-US" dirty="0"/>
              <a:t>blank line </a:t>
            </a:r>
          </a:p>
          <a:p>
            <a:pPr marL="0" indent="0">
              <a:buNone/>
            </a:pPr>
            <a:r>
              <a:rPr lang="en-US" dirty="0" smtClean="0"/>
              <a:t>	 </a:t>
            </a:r>
            <a:r>
              <a:rPr lang="en-US" dirty="0"/>
              <a:t>optional body </a:t>
            </a:r>
          </a:p>
        </p:txBody>
      </p:sp>
    </p:spTree>
    <p:extLst>
      <p:ext uri="{BB962C8B-B14F-4D97-AF65-F5344CB8AC3E}">
        <p14:creationId xmlns:p14="http://schemas.microsoft.com/office/powerpoint/2010/main" val="2979783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4628"/>
          </a:xfrm>
        </p:spPr>
        <p:txBody>
          <a:bodyPr/>
          <a:lstStyle/>
          <a:p>
            <a:r>
              <a:rPr lang="en-US" dirty="0"/>
              <a:t>HTTP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3902"/>
            <a:ext cx="8229601" cy="497855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• Structure of the response: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status line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header </a:t>
            </a:r>
            <a:r>
              <a:rPr lang="en-US" dirty="0"/>
              <a:t>field(s) </a:t>
            </a:r>
          </a:p>
          <a:p>
            <a:pPr marL="0" indent="0">
              <a:buNone/>
            </a:pPr>
            <a:r>
              <a:rPr lang="en-US" dirty="0" smtClean="0"/>
              <a:t>	blank </a:t>
            </a:r>
            <a:r>
              <a:rPr lang="en-US" dirty="0"/>
              <a:t>line </a:t>
            </a:r>
          </a:p>
          <a:p>
            <a:pPr marL="0" indent="0">
              <a:buNone/>
            </a:pPr>
            <a:r>
              <a:rPr lang="en-US" dirty="0" smtClean="0"/>
              <a:t>	optional </a:t>
            </a:r>
            <a:r>
              <a:rPr lang="en-US" dirty="0"/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1605429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Status line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– </a:t>
            </a:r>
            <a:r>
              <a:rPr lang="en-US" dirty="0"/>
              <a:t>Example: HTTP/1.1 200 </a:t>
            </a:r>
            <a:r>
              <a:rPr lang="en-US" dirty="0" smtClean="0"/>
              <a:t>OK</a:t>
            </a:r>
          </a:p>
          <a:p>
            <a:pPr marL="0" indent="0">
              <a:buNone/>
            </a:pPr>
            <a:r>
              <a:rPr lang="en-US" dirty="0"/>
              <a:t>Three space-separated parts: </a:t>
            </a:r>
          </a:p>
          <a:p>
            <a:pPr marL="0" indent="0">
              <a:buNone/>
            </a:pPr>
            <a:r>
              <a:rPr lang="en-US" dirty="0" smtClean="0"/>
              <a:t>–HTTP </a:t>
            </a:r>
            <a:r>
              <a:rPr lang="en-US" dirty="0"/>
              <a:t>version  </a:t>
            </a:r>
          </a:p>
          <a:p>
            <a:pPr marL="0" indent="0">
              <a:buNone/>
            </a:pPr>
            <a:r>
              <a:rPr lang="en-US" dirty="0" smtClean="0"/>
              <a:t>–status </a:t>
            </a:r>
            <a:r>
              <a:rPr lang="en-US" dirty="0"/>
              <a:t>code </a:t>
            </a:r>
          </a:p>
          <a:p>
            <a:pPr marL="0" indent="0">
              <a:buNone/>
            </a:pPr>
            <a:r>
              <a:rPr lang="en-US" dirty="0" smtClean="0"/>
              <a:t>–reason </a:t>
            </a:r>
            <a:r>
              <a:rPr lang="en-US" dirty="0"/>
              <a:t>phrase (intended for human use) </a:t>
            </a:r>
          </a:p>
        </p:txBody>
      </p:sp>
    </p:spTree>
    <p:extLst>
      <p:ext uri="{BB962C8B-B14F-4D97-AF65-F5344CB8AC3E}">
        <p14:creationId xmlns:p14="http://schemas.microsoft.com/office/powerpoint/2010/main" val="2050157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Some common </a:t>
            </a:r>
            <a:r>
              <a:rPr lang="en-US" dirty="0" smtClean="0"/>
              <a:t>HTTP </a:t>
            </a:r>
            <a:r>
              <a:rPr lang="en-US" dirty="0"/>
              <a:t>status codes: </a:t>
            </a:r>
          </a:p>
          <a:p>
            <a:pPr marL="0" indent="0">
              <a:buNone/>
            </a:pPr>
            <a:r>
              <a:rPr lang="en-US" dirty="0" smtClean="0"/>
              <a:t>	– </a:t>
            </a:r>
            <a:r>
              <a:rPr lang="en-US" dirty="0"/>
              <a:t>301 Moved Permanently </a:t>
            </a:r>
          </a:p>
          <a:p>
            <a:pPr marL="0" indent="0">
              <a:buNone/>
            </a:pPr>
            <a:r>
              <a:rPr lang="en-US" dirty="0" smtClean="0"/>
              <a:t>	– </a:t>
            </a:r>
            <a:r>
              <a:rPr lang="en-US" dirty="0"/>
              <a:t>302 Moved Temporarily </a:t>
            </a:r>
          </a:p>
          <a:p>
            <a:pPr marL="0" indent="0">
              <a:buNone/>
            </a:pPr>
            <a:r>
              <a:rPr lang="en-US" dirty="0" smtClean="0"/>
              <a:t>	– </a:t>
            </a:r>
            <a:r>
              <a:rPr lang="en-US" dirty="0"/>
              <a:t>307 Temporary redirect </a:t>
            </a:r>
          </a:p>
          <a:p>
            <a:pPr marL="0" indent="0">
              <a:buNone/>
            </a:pPr>
            <a:r>
              <a:rPr lang="en-US" dirty="0" smtClean="0"/>
              <a:t>	– </a:t>
            </a:r>
            <a:r>
              <a:rPr lang="en-US" dirty="0"/>
              <a:t>401 Unauthorized </a:t>
            </a:r>
          </a:p>
          <a:p>
            <a:pPr marL="0" indent="0">
              <a:buNone/>
            </a:pPr>
            <a:r>
              <a:rPr lang="en-US" dirty="0" smtClean="0"/>
              <a:t>	– </a:t>
            </a:r>
            <a:r>
              <a:rPr lang="en-US" dirty="0"/>
              <a:t>403 Forbidden </a:t>
            </a:r>
          </a:p>
          <a:p>
            <a:pPr marL="0" indent="0">
              <a:buNone/>
            </a:pPr>
            <a:r>
              <a:rPr lang="en-US" dirty="0" smtClean="0"/>
              <a:t>	– </a:t>
            </a:r>
            <a:r>
              <a:rPr lang="en-US" dirty="0"/>
              <a:t>404 Not Found </a:t>
            </a:r>
          </a:p>
          <a:p>
            <a:pPr marL="0" indent="0">
              <a:buNone/>
            </a:pPr>
            <a:r>
              <a:rPr lang="en-US" dirty="0" smtClean="0"/>
              <a:t>	– </a:t>
            </a:r>
            <a:r>
              <a:rPr lang="en-US" dirty="0"/>
              <a:t>500 Internal Server Error</a:t>
            </a:r>
          </a:p>
        </p:txBody>
      </p:sp>
    </p:spTree>
    <p:extLst>
      <p:ext uri="{BB962C8B-B14F-4D97-AF65-F5344CB8AC3E}">
        <p14:creationId xmlns:p14="http://schemas.microsoft.com/office/powerpoint/2010/main" val="3585154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58753"/>
          </a:xfrm>
        </p:spPr>
        <p:txBody>
          <a:bodyPr>
            <a:normAutofit/>
          </a:bodyPr>
          <a:lstStyle/>
          <a:p>
            <a:r>
              <a:rPr lang="en-US" dirty="0"/>
              <a:t>Common header fields: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3902"/>
            <a:ext cx="8229600" cy="49785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/>
              <a:t>– </a:t>
            </a:r>
            <a:r>
              <a:rPr lang="en-US" sz="2600" dirty="0"/>
              <a:t>Connection, Content-Type, Content-Length </a:t>
            </a:r>
          </a:p>
          <a:p>
            <a:pPr marL="0" indent="0">
              <a:buNone/>
            </a:pPr>
            <a:r>
              <a:rPr lang="en-US" sz="2600" dirty="0"/>
              <a:t>– Date: date and time at which response was generated (required) </a:t>
            </a:r>
          </a:p>
          <a:p>
            <a:pPr marL="0" indent="0">
              <a:buNone/>
            </a:pPr>
            <a:r>
              <a:rPr lang="en-US" sz="2600" dirty="0"/>
              <a:t>– Location: alternate URI if status is redirection </a:t>
            </a:r>
          </a:p>
          <a:p>
            <a:pPr marL="0" indent="0">
              <a:buNone/>
            </a:pPr>
            <a:r>
              <a:rPr lang="en-US" sz="2600" dirty="0"/>
              <a:t>– Last-Modified: date and time the requested resource was last </a:t>
            </a:r>
            <a:r>
              <a:rPr lang="en-US" sz="2600" dirty="0" smtClean="0"/>
              <a:t>modified </a:t>
            </a:r>
            <a:r>
              <a:rPr lang="en-US" sz="2600" dirty="0"/>
              <a:t>on the server </a:t>
            </a:r>
          </a:p>
          <a:p>
            <a:pPr marL="0" indent="0">
              <a:buNone/>
            </a:pPr>
            <a:r>
              <a:rPr lang="en-US" sz="2600" dirty="0"/>
              <a:t>– Expires: date and time after which the client’s copy of the resource </a:t>
            </a:r>
            <a:r>
              <a:rPr lang="en-US" sz="2600" dirty="0" smtClean="0"/>
              <a:t>will </a:t>
            </a:r>
            <a:r>
              <a:rPr lang="en-US" sz="2600" dirty="0"/>
              <a:t>be out-of-date </a:t>
            </a:r>
          </a:p>
          <a:p>
            <a:pPr marL="0" indent="0">
              <a:buNone/>
            </a:pPr>
            <a:r>
              <a:rPr lang="en-US" sz="2600" dirty="0"/>
              <a:t>– </a:t>
            </a:r>
            <a:r>
              <a:rPr lang="en-US" sz="2600" dirty="0" err="1"/>
              <a:t>ETag</a:t>
            </a:r>
            <a:r>
              <a:rPr lang="en-US" sz="2600" dirty="0"/>
              <a:t>: a unique identifier for this version of the requested resource </a:t>
            </a:r>
            <a:r>
              <a:rPr lang="en-US" sz="2600" dirty="0" smtClean="0"/>
              <a:t>(</a:t>
            </a:r>
            <a:r>
              <a:rPr lang="en-US" sz="2600" dirty="0"/>
              <a:t>changes if resource changes)</a:t>
            </a:r>
          </a:p>
        </p:txBody>
      </p:sp>
    </p:spTree>
    <p:extLst>
      <p:ext uri="{BB962C8B-B14F-4D97-AF65-F5344CB8AC3E}">
        <p14:creationId xmlns:p14="http://schemas.microsoft.com/office/powerpoint/2010/main" val="2952732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58753"/>
          </a:xfrm>
        </p:spPr>
        <p:txBody>
          <a:bodyPr/>
          <a:lstStyle/>
          <a:p>
            <a:r>
              <a:rPr lang="en-US" dirty="0" smtClean="0"/>
              <a:t>Cascading Style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" y="851153"/>
            <a:ext cx="9052561" cy="60240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Provides a method for web developers to separate the </a:t>
            </a:r>
            <a:r>
              <a:rPr lang="en-US" dirty="0" smtClean="0"/>
              <a:t>appearance </a:t>
            </a:r>
            <a:r>
              <a:rPr lang="en-US" dirty="0"/>
              <a:t>&amp; the content of web </a:t>
            </a:r>
            <a:r>
              <a:rPr lang="en-US" dirty="0" smtClean="0"/>
              <a:t>sites</a:t>
            </a:r>
          </a:p>
          <a:p>
            <a:r>
              <a:rPr lang="en-US" dirty="0" smtClean="0"/>
              <a:t>Advantage</a:t>
            </a:r>
          </a:p>
          <a:p>
            <a:pPr lvl="1"/>
            <a:r>
              <a:rPr lang="en-US" dirty="0"/>
              <a:t>powerful and flexible way to specify the formatting of </a:t>
            </a:r>
            <a:r>
              <a:rPr lang="en-US" dirty="0" smtClean="0"/>
              <a:t>HTML </a:t>
            </a:r>
            <a:r>
              <a:rPr lang="en-US" dirty="0"/>
              <a:t>elements </a:t>
            </a:r>
            <a:endParaRPr lang="en-US" dirty="0" smtClean="0"/>
          </a:p>
          <a:p>
            <a:pPr lvl="2"/>
            <a:r>
              <a:rPr lang="en-US" dirty="0" smtClean="0"/>
              <a:t>Can </a:t>
            </a:r>
            <a:r>
              <a:rPr lang="en-US" dirty="0"/>
              <a:t>define font, size, background color, background image, margins,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/>
              <a:t>Enables sharing style sheets across multiple documents or </a:t>
            </a:r>
            <a:r>
              <a:rPr lang="en-US" dirty="0" smtClean="0"/>
              <a:t>entire Web site</a:t>
            </a:r>
          </a:p>
          <a:p>
            <a:pPr lvl="2"/>
            <a:r>
              <a:rPr lang="en-US" dirty="0"/>
              <a:t>Efficiency: reduce development and maintenance time </a:t>
            </a:r>
          </a:p>
          <a:p>
            <a:pPr lvl="2"/>
            <a:r>
              <a:rPr lang="en-US" dirty="0"/>
              <a:t>enforce </a:t>
            </a:r>
            <a:r>
              <a:rPr lang="en-US" dirty="0" smtClean="0"/>
              <a:t>consistency</a:t>
            </a:r>
          </a:p>
          <a:p>
            <a:pPr lvl="1"/>
            <a:r>
              <a:rPr lang="en-US" dirty="0"/>
              <a:t>Helps present documents on multiple platforms (browser, cell </a:t>
            </a:r>
            <a:r>
              <a:rPr lang="en-US" dirty="0" smtClean="0"/>
              <a:t>phone</a:t>
            </a:r>
            <a:r>
              <a:rPr lang="en-US" dirty="0"/>
              <a:t>, printer, …)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3501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" y="1752600"/>
            <a:ext cx="7975473" cy="979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352800"/>
            <a:ext cx="4162425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5519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58753"/>
          </a:xfrm>
        </p:spPr>
        <p:txBody>
          <a:bodyPr/>
          <a:lstStyle/>
          <a:p>
            <a:r>
              <a:rPr lang="en-US" dirty="0"/>
              <a:t>Three types of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" y="1048774"/>
            <a:ext cx="9052560" cy="547641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Inline </a:t>
            </a:r>
            <a:r>
              <a:rPr lang="en-US" dirty="0"/>
              <a:t>- specified for a specific occurrence of a tag and </a:t>
            </a:r>
          </a:p>
          <a:p>
            <a:pPr marL="0" indent="0">
              <a:buNone/>
            </a:pPr>
            <a:r>
              <a:rPr lang="en-US" dirty="0"/>
              <a:t>apply only to that tag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&lt;p style = "background-color : red</a:t>
            </a:r>
            <a:r>
              <a:rPr lang="en-US" dirty="0" smtClean="0"/>
              <a:t>"&gt;</a:t>
            </a:r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is fine-grained style, which defeats the purpose of </a:t>
            </a:r>
          </a:p>
          <a:p>
            <a:pPr marL="0" indent="0">
              <a:buNone/>
            </a:pPr>
            <a:r>
              <a:rPr lang="en-US" dirty="0"/>
              <a:t>style sheets, so not recommended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i="1" dirty="0">
                <a:solidFill>
                  <a:srgbClr val="FF0000"/>
                </a:solidFill>
              </a:rPr>
              <a:t>Document-level </a:t>
            </a:r>
            <a:r>
              <a:rPr lang="en-US" dirty="0"/>
              <a:t>- apply to the  whole document in which </a:t>
            </a:r>
          </a:p>
          <a:p>
            <a:pPr marL="0" indent="0">
              <a:buNone/>
            </a:pPr>
            <a:r>
              <a:rPr lang="en-US" dirty="0"/>
              <a:t>they appear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i="1" dirty="0">
                <a:solidFill>
                  <a:srgbClr val="FF0000"/>
                </a:solidFill>
              </a:rPr>
              <a:t>External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- can be applied to any number of documents </a:t>
            </a:r>
          </a:p>
        </p:txBody>
      </p:sp>
    </p:spTree>
    <p:extLst>
      <p:ext uri="{BB962C8B-B14F-4D97-AF65-F5344CB8AC3E}">
        <p14:creationId xmlns:p14="http://schemas.microsoft.com/office/powerpoint/2010/main" val="3063433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58753"/>
          </a:xfrm>
        </p:spPr>
        <p:txBody>
          <a:bodyPr/>
          <a:lstStyle/>
          <a:p>
            <a:r>
              <a:rPr lang="en-US" dirty="0" smtClean="0"/>
              <a:t>Where are they placed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" y="851153"/>
            <a:ext cx="9052560" cy="6024057"/>
          </a:xfrm>
        </p:spPr>
        <p:txBody>
          <a:bodyPr>
            <a:normAutofit/>
          </a:bodyPr>
          <a:lstStyle/>
          <a:p>
            <a:r>
              <a:rPr lang="en-US" dirty="0"/>
              <a:t>Inline - style sheets appear in the tag </a:t>
            </a:r>
            <a:r>
              <a:rPr lang="en-US" dirty="0" smtClean="0"/>
              <a:t>itself</a:t>
            </a:r>
          </a:p>
          <a:p>
            <a:r>
              <a:rPr lang="en-US" dirty="0" smtClean="0"/>
              <a:t>Document-level – style sheet appear in the head of the document</a:t>
            </a:r>
          </a:p>
          <a:p>
            <a:pPr marL="800100" lvl="2" indent="0">
              <a:buNone/>
            </a:pPr>
            <a:r>
              <a:rPr lang="en-US" sz="1800" dirty="0"/>
              <a:t>&lt;head&gt; </a:t>
            </a:r>
          </a:p>
          <a:p>
            <a:pPr marL="800100" lvl="2" indent="0">
              <a:buNone/>
            </a:pPr>
            <a:r>
              <a:rPr lang="en-US" sz="1800" dirty="0"/>
              <a:t>   &lt;style type="text/</a:t>
            </a:r>
            <a:r>
              <a:rPr lang="en-US" sz="1800" dirty="0" err="1"/>
              <a:t>css</a:t>
            </a:r>
            <a:r>
              <a:rPr lang="en-US" sz="1800" dirty="0"/>
              <a:t>"&gt; </a:t>
            </a:r>
          </a:p>
          <a:p>
            <a:pPr marL="800100" lvl="2" indent="0">
              <a:buNone/>
            </a:pPr>
            <a:r>
              <a:rPr lang="en-US" sz="1800" dirty="0"/>
              <a:t>     </a:t>
            </a:r>
            <a:r>
              <a:rPr lang="en-US" sz="1800" dirty="0" err="1"/>
              <a:t>rule_list</a:t>
            </a:r>
            <a:r>
              <a:rPr lang="en-US" sz="1800" dirty="0"/>
              <a:t> </a:t>
            </a:r>
          </a:p>
          <a:p>
            <a:pPr marL="800100" lvl="2" indent="0">
              <a:buNone/>
            </a:pPr>
            <a:r>
              <a:rPr lang="en-US" sz="1800" dirty="0"/>
              <a:t>   &lt;/style&gt; </a:t>
            </a:r>
          </a:p>
          <a:p>
            <a:pPr marL="800100" lvl="2" indent="0">
              <a:buNone/>
            </a:pPr>
            <a:r>
              <a:rPr lang="en-US" sz="1800" dirty="0"/>
              <a:t> &lt;/head&gt; </a:t>
            </a:r>
            <a:endParaRPr lang="en-US" sz="2800" dirty="0" smtClean="0"/>
          </a:p>
          <a:p>
            <a:r>
              <a:rPr lang="en-US" dirty="0" smtClean="0"/>
              <a:t>External style sheet are in separate files, potentially on any server in the internet</a:t>
            </a:r>
          </a:p>
          <a:p>
            <a:pPr marL="800100" lvl="2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&lt;</a:t>
            </a:r>
            <a:r>
              <a:rPr lang="en-US" sz="2000" dirty="0"/>
              <a:t>head&gt; </a:t>
            </a:r>
          </a:p>
          <a:p>
            <a:pPr marL="800100" lvl="2" indent="0">
              <a:buNone/>
            </a:pPr>
            <a:r>
              <a:rPr lang="en-US" sz="2000" dirty="0"/>
              <a:t>   &lt;link </a:t>
            </a:r>
            <a:r>
              <a:rPr lang="en-US" sz="2000" dirty="0" err="1"/>
              <a:t>rel</a:t>
            </a:r>
            <a:r>
              <a:rPr lang="en-US" sz="2000" dirty="0"/>
              <a:t>="</a:t>
            </a:r>
            <a:r>
              <a:rPr lang="en-US" sz="2000" dirty="0" err="1"/>
              <a:t>stylesheet</a:t>
            </a:r>
            <a:r>
              <a:rPr lang="en-US" sz="2000" dirty="0"/>
              <a:t>" type = "text/</a:t>
            </a:r>
            <a:r>
              <a:rPr lang="en-US" sz="2000" dirty="0" err="1"/>
              <a:t>css</a:t>
            </a:r>
            <a:r>
              <a:rPr lang="en-US" sz="2000" dirty="0"/>
              <a:t>"  </a:t>
            </a:r>
            <a:r>
              <a:rPr lang="en-US" sz="2000" dirty="0" smtClean="0"/>
              <a:t> </a:t>
            </a:r>
            <a:r>
              <a:rPr lang="en-US" sz="2000" dirty="0" err="1"/>
              <a:t>href</a:t>
            </a:r>
            <a:r>
              <a:rPr lang="en-US" sz="2000" dirty="0"/>
              <a:t>=“the_css_file_name.css"&gt; </a:t>
            </a:r>
          </a:p>
          <a:p>
            <a:pPr marL="800100" lvl="2" indent="0">
              <a:buNone/>
            </a:pPr>
            <a:r>
              <a:rPr lang="en-US" sz="2000" dirty="0"/>
              <a:t> &lt;/head&gt;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145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80685"/>
          </a:xfrm>
        </p:spPr>
        <p:txBody>
          <a:bodyPr/>
          <a:lstStyle/>
          <a:p>
            <a:r>
              <a:rPr lang="en-US" dirty="0"/>
              <a:t>CSS Syntax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" y="838201"/>
            <a:ext cx="9052561" cy="6019800"/>
          </a:xfrm>
        </p:spPr>
        <p:txBody>
          <a:bodyPr>
            <a:normAutofit fontScale="92500"/>
          </a:bodyPr>
          <a:lstStyle/>
          <a:p>
            <a:r>
              <a:rPr lang="en-US" dirty="0"/>
              <a:t>A CSS consists of one or more style rules </a:t>
            </a:r>
            <a:r>
              <a:rPr lang="en-US" dirty="0" smtClean="0"/>
              <a:t>(statements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/>
              <a:t>The structure of a style rule (or statement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i="1" dirty="0">
                <a:solidFill>
                  <a:srgbClr val="FF0000"/>
                </a:solidFill>
              </a:rPr>
              <a:t>selector string</a:t>
            </a:r>
            <a:r>
              <a:rPr lang="en-US" dirty="0"/>
              <a:t> indicates elements to which the rule should </a:t>
            </a:r>
            <a:r>
              <a:rPr lang="en-US" dirty="0" smtClean="0"/>
              <a:t>apply </a:t>
            </a:r>
            <a:endParaRPr lang="en-US" dirty="0"/>
          </a:p>
          <a:p>
            <a:r>
              <a:rPr lang="en-US" dirty="0"/>
              <a:t>A </a:t>
            </a:r>
            <a:r>
              <a:rPr lang="en-US" i="1" dirty="0">
                <a:solidFill>
                  <a:srgbClr val="FF0000"/>
                </a:solidFill>
              </a:rPr>
              <a:t>declaration</a:t>
            </a:r>
            <a:r>
              <a:rPr lang="en-US" dirty="0"/>
              <a:t> specifies a value for one style property of the </a:t>
            </a:r>
            <a:r>
              <a:rPr lang="en-US" dirty="0" smtClean="0"/>
              <a:t>elements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2247900"/>
            <a:ext cx="5000625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0620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 Strings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summary, there are 6 different types of selector strings: </a:t>
            </a:r>
          </a:p>
          <a:p>
            <a:pPr marL="800100" lvl="2" indent="0">
              <a:buNone/>
            </a:pPr>
            <a:r>
              <a:rPr lang="en-US" dirty="0"/>
              <a:t>• ID selector </a:t>
            </a:r>
          </a:p>
          <a:p>
            <a:pPr marL="800100" lvl="2" indent="0">
              <a:buNone/>
            </a:pPr>
            <a:r>
              <a:rPr lang="en-US" dirty="0"/>
              <a:t>• Class selector </a:t>
            </a:r>
          </a:p>
          <a:p>
            <a:pPr marL="800100" lvl="2" indent="0">
              <a:buNone/>
            </a:pPr>
            <a:r>
              <a:rPr lang="en-US" dirty="0"/>
              <a:t>• Pseudo-class selector </a:t>
            </a:r>
          </a:p>
          <a:p>
            <a:pPr marL="800100" lvl="2" indent="0">
              <a:buNone/>
            </a:pPr>
            <a:r>
              <a:rPr lang="en-US" dirty="0"/>
              <a:t>• Descendant selector </a:t>
            </a:r>
          </a:p>
          <a:p>
            <a:pPr marL="800100" lvl="2" indent="0">
              <a:buNone/>
            </a:pPr>
            <a:r>
              <a:rPr lang="en-US" dirty="0"/>
              <a:t>• Type selector </a:t>
            </a:r>
          </a:p>
          <a:p>
            <a:pPr marL="800100" lvl="2" indent="0">
              <a:buNone/>
            </a:pPr>
            <a:r>
              <a:rPr lang="en-US" dirty="0"/>
              <a:t>• Universal selector </a:t>
            </a:r>
          </a:p>
        </p:txBody>
      </p:sp>
    </p:spTree>
    <p:extLst>
      <p:ext uri="{BB962C8B-B14F-4D97-AF65-F5344CB8AC3E}">
        <p14:creationId xmlns:p14="http://schemas.microsoft.com/office/powerpoint/2010/main" val="1612147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dirty="0" smtClean="0"/>
              <a:t>GET </a:t>
            </a:r>
            <a:r>
              <a:rPr lang="en-US" dirty="0"/>
              <a:t>/ HTTP/1.1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Three space-separated parts: </a:t>
            </a:r>
          </a:p>
          <a:p>
            <a:pPr marL="0" indent="0">
              <a:buNone/>
            </a:pPr>
            <a:r>
              <a:rPr lang="en-US" dirty="0" smtClean="0"/>
              <a:t>	- HTTP </a:t>
            </a:r>
            <a:r>
              <a:rPr lang="en-US" dirty="0"/>
              <a:t>request method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– Request-URI 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– </a:t>
            </a:r>
            <a:r>
              <a:rPr lang="en-US" dirty="0"/>
              <a:t>HTTP version 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611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8155"/>
            <a:ext cx="8229600" cy="1039091"/>
          </a:xfrm>
        </p:spPr>
        <p:txBody>
          <a:bodyPr/>
          <a:lstStyle/>
          <a:p>
            <a:r>
              <a:rPr lang="en-US" dirty="0"/>
              <a:t>Selector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64123"/>
            <a:ext cx="8799644" cy="5717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2346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in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814" y="1233473"/>
            <a:ext cx="9315629" cy="524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8011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80685"/>
          </a:xfrm>
        </p:spPr>
        <p:txBody>
          <a:bodyPr/>
          <a:lstStyle/>
          <a:p>
            <a:r>
              <a:rPr lang="en-US" dirty="0" err="1" smtClean="0"/>
              <a:t>Psuedo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" y="1124974"/>
            <a:ext cx="9052560" cy="5476415"/>
          </a:xfrm>
        </p:spPr>
        <p:txBody>
          <a:bodyPr/>
          <a:lstStyle/>
          <a:p>
            <a:r>
              <a:rPr lang="en-US" dirty="0"/>
              <a:t>Pseudo-classes: styles that apply when something happens, e.g. Source </a:t>
            </a:r>
            <a:r>
              <a:rPr lang="en-US" dirty="0" smtClean="0"/>
              <a:t>anchor </a:t>
            </a:r>
            <a:r>
              <a:rPr lang="en-US" dirty="0"/>
              <a:t>elements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645378"/>
            <a:ext cx="5020399" cy="215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6774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properties in 7 categories: </a:t>
            </a:r>
          </a:p>
          <a:p>
            <a:pPr marL="400050" lvl="1" indent="0">
              <a:buNone/>
            </a:pPr>
            <a:r>
              <a:rPr lang="en-US" dirty="0"/>
              <a:t>• Font </a:t>
            </a:r>
          </a:p>
          <a:p>
            <a:pPr marL="400050" lvl="1" indent="0">
              <a:buNone/>
            </a:pPr>
            <a:r>
              <a:rPr lang="en-US" dirty="0"/>
              <a:t>• Color </a:t>
            </a:r>
          </a:p>
          <a:p>
            <a:pPr marL="400050" lvl="1" indent="0">
              <a:buNone/>
            </a:pPr>
            <a:r>
              <a:rPr lang="en-US" dirty="0"/>
              <a:t>• List </a:t>
            </a:r>
          </a:p>
          <a:p>
            <a:pPr marL="400050" lvl="1" indent="0">
              <a:buNone/>
            </a:pPr>
            <a:r>
              <a:rPr lang="en-US" dirty="0"/>
              <a:t>• Alignment </a:t>
            </a:r>
          </a:p>
          <a:p>
            <a:pPr marL="400050" lvl="1" indent="0">
              <a:buNone/>
            </a:pPr>
            <a:r>
              <a:rPr lang="en-US" dirty="0"/>
              <a:t>• Margin  </a:t>
            </a:r>
          </a:p>
          <a:p>
            <a:pPr marL="400050" lvl="1" indent="0">
              <a:buNone/>
            </a:pPr>
            <a:r>
              <a:rPr lang="en-US" dirty="0"/>
              <a:t>• Background </a:t>
            </a:r>
          </a:p>
          <a:p>
            <a:pPr marL="400050" lvl="1" indent="0">
              <a:buNone/>
            </a:pPr>
            <a:r>
              <a:rPr lang="en-US" dirty="0"/>
              <a:t>• Border </a:t>
            </a:r>
          </a:p>
        </p:txBody>
      </p:sp>
    </p:spTree>
    <p:extLst>
      <p:ext uri="{BB962C8B-B14F-4D97-AF65-F5344CB8AC3E}">
        <p14:creationId xmlns:p14="http://schemas.microsoft.com/office/powerpoint/2010/main" val="1581275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5110"/>
            <a:ext cx="8229600" cy="858753"/>
          </a:xfrm>
        </p:spPr>
        <p:txBody>
          <a:bodyPr/>
          <a:lstStyle/>
          <a:p>
            <a:r>
              <a:rPr lang="en-US" dirty="0"/>
              <a:t>CSS Font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974"/>
            <a:ext cx="8229600" cy="54764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font family is a collection of related </a:t>
            </a:r>
            <a:r>
              <a:rPr lang="en-US" dirty="0" smtClean="0"/>
              <a:t>fonts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(typically differ in size, weight, etc.)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font-family </a:t>
            </a:r>
            <a:r>
              <a:rPr lang="en-US" dirty="0"/>
              <a:t>property can accept a list of </a:t>
            </a:r>
          </a:p>
          <a:p>
            <a:pPr marL="0" indent="0">
              <a:buNone/>
            </a:pPr>
            <a:r>
              <a:rPr lang="en-US" dirty="0"/>
              <a:t>families, including </a:t>
            </a:r>
            <a:r>
              <a:rPr lang="en-US" dirty="0" smtClean="0"/>
              <a:t>generic </a:t>
            </a:r>
            <a:r>
              <a:rPr lang="en-US" dirty="0"/>
              <a:t>font </a:t>
            </a:r>
            <a:r>
              <a:rPr lang="en-US" dirty="0" smtClean="0"/>
              <a:t>families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96823"/>
            <a:ext cx="5490672" cy="598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" y="5029200"/>
            <a:ext cx="8643938" cy="1187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3592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58753"/>
          </a:xfrm>
        </p:spPr>
        <p:txBody>
          <a:bodyPr/>
          <a:lstStyle/>
          <a:p>
            <a:r>
              <a:rPr lang="en-US" dirty="0"/>
              <a:t>CSS Font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14400"/>
            <a:ext cx="6845999" cy="3584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4800600"/>
            <a:ext cx="9140677" cy="1749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0334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5875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" y="1124974"/>
            <a:ext cx="9052561" cy="5476415"/>
          </a:xfrm>
        </p:spPr>
        <p:txBody>
          <a:bodyPr/>
          <a:lstStyle/>
          <a:p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" y="609600"/>
            <a:ext cx="8853488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82630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457200"/>
            <a:ext cx="8171195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6739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request methods: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– </a:t>
            </a:r>
            <a:r>
              <a:rPr lang="en-US" sz="2800" dirty="0"/>
              <a:t>GET </a:t>
            </a:r>
          </a:p>
          <a:p>
            <a:pPr marL="0" indent="0">
              <a:buNone/>
            </a:pPr>
            <a:r>
              <a:rPr lang="en-US" sz="2800" dirty="0" smtClean="0"/>
              <a:t>	• </a:t>
            </a:r>
            <a:r>
              <a:rPr lang="en-US" sz="2800" dirty="0"/>
              <a:t>Used if link is clicked or address typed in browser </a:t>
            </a:r>
          </a:p>
          <a:p>
            <a:pPr marL="0" indent="0">
              <a:buNone/>
            </a:pPr>
            <a:r>
              <a:rPr lang="en-US" sz="2800" dirty="0" smtClean="0"/>
              <a:t>	• </a:t>
            </a:r>
            <a:r>
              <a:rPr lang="en-US" sz="2800" dirty="0"/>
              <a:t>No body in request with GET method </a:t>
            </a:r>
          </a:p>
          <a:p>
            <a:pPr marL="0" indent="0">
              <a:buNone/>
            </a:pPr>
            <a:r>
              <a:rPr lang="en-US" sz="2800" dirty="0"/>
              <a:t>– POST </a:t>
            </a:r>
          </a:p>
          <a:p>
            <a:pPr marL="0" indent="0">
              <a:buNone/>
            </a:pPr>
            <a:r>
              <a:rPr lang="en-US" sz="2800" dirty="0" smtClean="0"/>
              <a:t>	• </a:t>
            </a:r>
            <a:r>
              <a:rPr lang="en-US" sz="2800" dirty="0"/>
              <a:t>Used when submit button is clicked on a form </a:t>
            </a:r>
          </a:p>
          <a:p>
            <a:pPr marL="0" indent="0">
              <a:buNone/>
            </a:pPr>
            <a:r>
              <a:rPr lang="en-US" sz="2800" dirty="0" smtClean="0"/>
              <a:t>	• </a:t>
            </a:r>
            <a:r>
              <a:rPr lang="en-US" sz="2800" dirty="0"/>
              <a:t>Form information contained in body of request </a:t>
            </a:r>
          </a:p>
        </p:txBody>
      </p:sp>
    </p:spTree>
    <p:extLst>
      <p:ext uri="{BB962C8B-B14F-4D97-AF65-F5344CB8AC3E}">
        <p14:creationId xmlns:p14="http://schemas.microsoft.com/office/powerpoint/2010/main" val="1487114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Resource Locator (URL)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General form: </a:t>
            </a:r>
            <a:r>
              <a:rPr lang="en-US" sz="2800" dirty="0" smtClean="0"/>
              <a:t>     </a:t>
            </a:r>
            <a:r>
              <a:rPr lang="en-US" sz="2800" dirty="0" err="1" smtClean="0"/>
              <a:t>scheme:object-address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The scheme is often a communications </a:t>
            </a:r>
          </a:p>
          <a:p>
            <a:pPr marL="0" indent="0">
              <a:buNone/>
            </a:pPr>
            <a:r>
              <a:rPr lang="en-US" sz="2800" dirty="0"/>
              <a:t>protocol, such as http or ftp 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– For the http protocol, the object-address is: 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//</a:t>
            </a:r>
            <a:r>
              <a:rPr lang="en-US" sz="2800" dirty="0"/>
              <a:t>fully qualified domain name/doc path </a:t>
            </a:r>
          </a:p>
          <a:p>
            <a:pPr marL="0" indent="0">
              <a:buNone/>
            </a:pPr>
            <a:r>
              <a:rPr lang="en-US" sz="2800" dirty="0"/>
              <a:t>– e.g. </a:t>
            </a:r>
            <a:r>
              <a:rPr lang="en-US" sz="2800" dirty="0" smtClean="0"/>
              <a:t>http://dwit.edu.np/content/somefile.html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65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58753"/>
          </a:xfrm>
        </p:spPr>
        <p:txBody>
          <a:bodyPr/>
          <a:lstStyle/>
          <a:p>
            <a:r>
              <a:rPr lang="en-US" dirty="0"/>
              <a:t>HTTP-scheme URL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" y="774953"/>
            <a:ext cx="9052561" cy="6024057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800" dirty="0"/>
              <a:t>Fully qualified domain name can be replaced by </a:t>
            </a:r>
            <a:r>
              <a:rPr lang="en-US" sz="2800" dirty="0" smtClean="0"/>
              <a:t>an </a:t>
            </a:r>
            <a:r>
              <a:rPr lang="en-US" sz="2800" dirty="0"/>
              <a:t>IP </a:t>
            </a:r>
            <a:r>
              <a:rPr lang="en-US" sz="2800" dirty="0" smtClean="0"/>
              <a:t>address</a:t>
            </a:r>
          </a:p>
          <a:p>
            <a:r>
              <a:rPr lang="en-US" sz="2800" dirty="0" smtClean="0"/>
              <a:t>Port </a:t>
            </a:r>
            <a:r>
              <a:rPr lang="en-US" sz="2800" dirty="0"/>
              <a:t>number is by default </a:t>
            </a:r>
            <a:r>
              <a:rPr lang="en-US" sz="2800" dirty="0" smtClean="0"/>
              <a:t>80</a:t>
            </a:r>
          </a:p>
          <a:p>
            <a:r>
              <a:rPr lang="en-US" sz="2800" dirty="0"/>
              <a:t>Path </a:t>
            </a:r>
            <a:r>
              <a:rPr lang="en-US" sz="2800" dirty="0" smtClean="0"/>
              <a:t>is </a:t>
            </a:r>
            <a:r>
              <a:rPr lang="en-US" sz="2800" dirty="0"/>
              <a:t>partial </a:t>
            </a:r>
            <a:r>
              <a:rPr lang="en-US" sz="2800" dirty="0" smtClean="0"/>
              <a:t>path</a:t>
            </a:r>
          </a:p>
          <a:p>
            <a:r>
              <a:rPr lang="en-US" sz="2800" dirty="0"/>
              <a:t>Fragment is used together with in-document </a:t>
            </a:r>
            <a:r>
              <a:rPr lang="en-US" sz="2800" dirty="0" smtClean="0"/>
              <a:t>hypertext </a:t>
            </a:r>
            <a:r>
              <a:rPr lang="en-US" sz="2800" dirty="0"/>
              <a:t>links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33" y="914400"/>
            <a:ext cx="8308658" cy="130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1763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628"/>
          </a:xfrm>
        </p:spPr>
        <p:txBody>
          <a:bodyPr/>
          <a:lstStyle/>
          <a:p>
            <a:r>
              <a:rPr lang="en-US" dirty="0"/>
              <a:t>Locating files using URL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" y="1124974"/>
            <a:ext cx="9052561" cy="5476415"/>
          </a:xfrm>
        </p:spPr>
        <p:txBody>
          <a:bodyPr>
            <a:normAutofit/>
          </a:bodyPr>
          <a:lstStyle/>
          <a:p>
            <a:r>
              <a:rPr lang="en-US" sz="2800" dirty="0"/>
              <a:t>If the doc path ends with a slash, it means it is a </a:t>
            </a:r>
            <a:r>
              <a:rPr lang="en-US" sz="2800" dirty="0" smtClean="0"/>
              <a:t>directory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/>
              <a:t>If not path is given, the server searches at the top </a:t>
            </a:r>
            <a:r>
              <a:rPr lang="en-US" sz="2800" dirty="0" smtClean="0"/>
              <a:t>level </a:t>
            </a:r>
            <a:r>
              <a:rPr lang="en-US" sz="2800" dirty="0"/>
              <a:t>of the document root for something that is </a:t>
            </a:r>
            <a:r>
              <a:rPr lang="en-US" sz="2800" dirty="0" err="1" smtClean="0"/>
              <a:t>recognised</a:t>
            </a:r>
            <a:r>
              <a:rPr lang="en-US" sz="2800" dirty="0" smtClean="0"/>
              <a:t> </a:t>
            </a:r>
            <a:r>
              <a:rPr lang="en-US" sz="2800" dirty="0"/>
              <a:t>at a homepage (normally index.html</a:t>
            </a:r>
            <a:r>
              <a:rPr lang="en-US" sz="2800" dirty="0" smtClean="0"/>
              <a:t>).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/>
              <a:t>If no homepage is found, directory listing </a:t>
            </a:r>
            <a:r>
              <a:rPr lang="en-US" sz="2800" dirty="0" smtClean="0"/>
              <a:t>is returned </a:t>
            </a:r>
            <a:r>
              <a:rPr lang="en-US" sz="2800" dirty="0"/>
              <a:t>to the browser. </a:t>
            </a:r>
          </a:p>
        </p:txBody>
      </p:sp>
    </p:spTree>
    <p:extLst>
      <p:ext uri="{BB962C8B-B14F-4D97-AF65-F5344CB8AC3E}">
        <p14:creationId xmlns:p14="http://schemas.microsoft.com/office/powerpoint/2010/main" val="2341416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58753"/>
          </a:xfrm>
        </p:spPr>
        <p:txBody>
          <a:bodyPr/>
          <a:lstStyle/>
          <a:p>
            <a:r>
              <a:rPr lang="en-US" dirty="0"/>
              <a:t>URL document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" y="1124974"/>
            <a:ext cx="9052561" cy="5476415"/>
          </a:xfrm>
        </p:spPr>
        <p:txBody>
          <a:bodyPr>
            <a:normAutofit/>
          </a:bodyPr>
          <a:lstStyle/>
          <a:p>
            <a:r>
              <a:rPr lang="en-US" sz="2800" dirty="0"/>
              <a:t>A URL sent to a web server can specify two types </a:t>
            </a:r>
            <a:r>
              <a:rPr lang="en-US" sz="2800" dirty="0" smtClean="0"/>
              <a:t>of </a:t>
            </a:r>
            <a:r>
              <a:rPr lang="en-US" sz="2800" dirty="0"/>
              <a:t>documents</a:t>
            </a:r>
            <a:r>
              <a:rPr lang="en-US" sz="2800" dirty="0" smtClean="0"/>
              <a:t>:</a:t>
            </a:r>
          </a:p>
          <a:p>
            <a:r>
              <a:rPr lang="en-US" sz="2800" dirty="0"/>
              <a:t>A data file stored on the server that is to be sent to the </a:t>
            </a:r>
            <a:r>
              <a:rPr lang="en-US" sz="2800" dirty="0" smtClean="0"/>
              <a:t>client </a:t>
            </a:r>
          </a:p>
          <a:p>
            <a:pPr lvl="1"/>
            <a:r>
              <a:rPr lang="en-US" sz="2400" dirty="0" smtClean="0"/>
              <a:t>XHTML </a:t>
            </a:r>
            <a:r>
              <a:rPr lang="en-US" sz="2400" dirty="0"/>
              <a:t>files, plain text files </a:t>
            </a:r>
            <a:endParaRPr lang="en-US" sz="2400" dirty="0" smtClean="0"/>
          </a:p>
          <a:p>
            <a:pPr lvl="1"/>
            <a:r>
              <a:rPr lang="en-US" sz="2000" dirty="0" smtClean="0"/>
              <a:t>V</a:t>
            </a:r>
            <a:r>
              <a:rPr lang="en-US" sz="2400" dirty="0" smtClean="0"/>
              <a:t>ideo</a:t>
            </a:r>
            <a:r>
              <a:rPr lang="en-US" sz="2400" dirty="0"/>
              <a:t>, image, audio </a:t>
            </a:r>
            <a:r>
              <a:rPr lang="en-US" sz="2400" dirty="0" smtClean="0"/>
              <a:t>files</a:t>
            </a:r>
          </a:p>
          <a:p>
            <a:r>
              <a:rPr lang="en-US" sz="2800" dirty="0"/>
              <a:t>A program stored on the server that the client wants to </a:t>
            </a:r>
          </a:p>
          <a:p>
            <a:pPr marL="0" indent="0">
              <a:buNone/>
            </a:pPr>
            <a:r>
              <a:rPr lang="en-US" sz="2800" dirty="0"/>
              <a:t>execute, with the output of the program returned to the </a:t>
            </a:r>
          </a:p>
          <a:p>
            <a:pPr marL="0" indent="0">
              <a:buNone/>
            </a:pPr>
            <a:r>
              <a:rPr lang="en-US" sz="2800" dirty="0" smtClean="0"/>
              <a:t>client </a:t>
            </a:r>
            <a:r>
              <a:rPr lang="en-US" sz="2800" dirty="0"/>
              <a:t>(e.g. online shopping) </a:t>
            </a:r>
          </a:p>
          <a:p>
            <a:pPr marL="0" indent="0">
              <a:buNone/>
            </a:pPr>
            <a:r>
              <a:rPr lang="en-US" sz="2400" dirty="0" smtClean="0"/>
              <a:t> 	.</a:t>
            </a:r>
            <a:r>
              <a:rPr lang="en-US" sz="2400" dirty="0" err="1"/>
              <a:t>cgi</a:t>
            </a:r>
            <a:r>
              <a:rPr lang="en-US" sz="2400" dirty="0"/>
              <a:t>, .</a:t>
            </a:r>
            <a:r>
              <a:rPr lang="en-US" sz="2400" dirty="0" err="1"/>
              <a:t>pl</a:t>
            </a:r>
            <a:r>
              <a:rPr lang="en-US" sz="2400" dirty="0"/>
              <a:t>, .</a:t>
            </a:r>
            <a:r>
              <a:rPr lang="en-US" sz="2400" dirty="0" err="1"/>
              <a:t>php</a:t>
            </a:r>
            <a:r>
              <a:rPr lang="en-US" sz="2400" dirty="0"/>
              <a:t>, .asp</a:t>
            </a:r>
          </a:p>
        </p:txBody>
      </p:sp>
    </p:spTree>
    <p:extLst>
      <p:ext uri="{BB962C8B-B14F-4D97-AF65-F5344CB8AC3E}">
        <p14:creationId xmlns:p14="http://schemas.microsoft.com/office/powerpoint/2010/main" val="3698625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Multipurpose Internet Mail </a:t>
            </a:r>
            <a:br>
              <a:rPr lang="fr-FR" dirty="0"/>
            </a:br>
            <a:r>
              <a:rPr lang="fr-FR" dirty="0"/>
              <a:t>Extensions (MIME)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35" y="1351272"/>
            <a:ext cx="8962931" cy="5476415"/>
          </a:xfrm>
        </p:spPr>
        <p:txBody>
          <a:bodyPr>
            <a:normAutofit/>
          </a:bodyPr>
          <a:lstStyle/>
          <a:p>
            <a:r>
              <a:rPr lang="en-US" dirty="0"/>
              <a:t>Originally developed for </a:t>
            </a:r>
            <a:r>
              <a:rPr lang="en-US" dirty="0" smtClean="0"/>
              <a:t>email</a:t>
            </a:r>
          </a:p>
          <a:p>
            <a:r>
              <a:rPr lang="en-US" sz="2800" dirty="0"/>
              <a:t>Used to specify to the browser the form of a file </a:t>
            </a:r>
            <a:r>
              <a:rPr lang="en-US" sz="2800" dirty="0" smtClean="0"/>
              <a:t>returned </a:t>
            </a:r>
            <a:r>
              <a:rPr lang="en-US" sz="2800" dirty="0"/>
              <a:t>by the server (attached by the server to </a:t>
            </a:r>
            <a:r>
              <a:rPr lang="en-US" sz="2800" dirty="0" smtClean="0"/>
              <a:t>the </a:t>
            </a:r>
            <a:r>
              <a:rPr lang="en-US" sz="2800" dirty="0"/>
              <a:t>beginning of the document</a:t>
            </a:r>
            <a:r>
              <a:rPr lang="en-US" sz="2800" dirty="0" smtClean="0"/>
              <a:t>)</a:t>
            </a:r>
            <a:endParaRPr lang="en-US" dirty="0" smtClean="0"/>
          </a:p>
          <a:p>
            <a:r>
              <a:rPr lang="en-US" sz="2800" dirty="0"/>
              <a:t>Type </a:t>
            </a:r>
            <a:r>
              <a:rPr lang="en-US" sz="2800" dirty="0" smtClean="0"/>
              <a:t>specifications</a:t>
            </a:r>
          </a:p>
          <a:p>
            <a:pPr lvl="1"/>
            <a:r>
              <a:rPr lang="en-US" sz="2400" dirty="0"/>
              <a:t>Form: </a:t>
            </a:r>
            <a:r>
              <a:rPr lang="en-US" sz="2400" dirty="0" smtClean="0"/>
              <a:t>type/subtype</a:t>
            </a:r>
          </a:p>
          <a:p>
            <a:pPr lvl="1"/>
            <a:r>
              <a:rPr lang="en-US" sz="2400" dirty="0"/>
              <a:t>Examples: text/plain, text/html, image/gif,       </a:t>
            </a:r>
          </a:p>
          <a:p>
            <a:pPr marL="457200" lvl="1" indent="0">
              <a:buNone/>
            </a:pPr>
            <a:r>
              <a:rPr lang="en-US" sz="2400" dirty="0" smtClean="0"/>
              <a:t>image/</a:t>
            </a:r>
            <a:r>
              <a:rPr lang="en-US" sz="2400" dirty="0" err="1" smtClean="0"/>
              <a:t>jpe</a:t>
            </a:r>
            <a:endParaRPr lang="en-US" sz="2400" dirty="0" smtClean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 smtClean="0"/>
              <a:t>If </a:t>
            </a:r>
            <a:r>
              <a:rPr lang="en-US" sz="2400" dirty="0"/>
              <a:t>the document type is not supported by the </a:t>
            </a:r>
            <a:r>
              <a:rPr lang="en-US" sz="2400" dirty="0" smtClean="0"/>
              <a:t>browser</a:t>
            </a:r>
            <a:r>
              <a:rPr lang="en-US" sz="2400" dirty="0"/>
              <a:t>, helper applications or plug-ins are </a:t>
            </a:r>
            <a:r>
              <a:rPr lang="en-US" sz="2400" dirty="0" smtClean="0"/>
              <a:t>needed</a:t>
            </a:r>
          </a:p>
        </p:txBody>
      </p:sp>
    </p:spTree>
    <p:extLst>
      <p:ext uri="{BB962C8B-B14F-4D97-AF65-F5344CB8AC3E}">
        <p14:creationId xmlns:p14="http://schemas.microsoft.com/office/powerpoint/2010/main" val="840167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8753"/>
          </a:xfrm>
        </p:spPr>
        <p:txBody>
          <a:bodyPr/>
          <a:lstStyle/>
          <a:p>
            <a:r>
              <a:rPr lang="en-US" dirty="0" smtClean="0"/>
              <a:t>Common Header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" y="990600"/>
            <a:ext cx="9052560" cy="58674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Header field structure: </a:t>
            </a:r>
          </a:p>
          <a:p>
            <a:pPr marL="0" indent="0">
              <a:buNone/>
            </a:pPr>
            <a:r>
              <a:rPr lang="en-US" dirty="0" smtClean="0"/>
              <a:t>	– </a:t>
            </a:r>
            <a:r>
              <a:rPr lang="en-US" dirty="0"/>
              <a:t>field name : field </a:t>
            </a:r>
            <a:r>
              <a:rPr lang="en-US" dirty="0" smtClean="0"/>
              <a:t>value</a:t>
            </a:r>
          </a:p>
          <a:p>
            <a:pPr marL="0" indent="0">
              <a:buNone/>
            </a:pPr>
            <a:r>
              <a:rPr lang="en-US" dirty="0"/>
              <a:t>• Common header fields: </a:t>
            </a:r>
          </a:p>
          <a:p>
            <a:pPr marL="0" indent="0">
              <a:buNone/>
            </a:pPr>
            <a:r>
              <a:rPr lang="en-US" dirty="0" smtClean="0"/>
              <a:t>	– </a:t>
            </a:r>
            <a:r>
              <a:rPr lang="en-US" i="1" dirty="0">
                <a:solidFill>
                  <a:srgbClr val="FF0000"/>
                </a:solidFill>
              </a:rPr>
              <a:t>Host</a:t>
            </a:r>
            <a:r>
              <a:rPr lang="en-US" dirty="0"/>
              <a:t>: host name from URL (required) </a:t>
            </a:r>
          </a:p>
          <a:p>
            <a:pPr marL="0" indent="0">
              <a:buNone/>
            </a:pPr>
            <a:r>
              <a:rPr lang="en-US" dirty="0" smtClean="0"/>
              <a:t>	– </a:t>
            </a:r>
            <a:r>
              <a:rPr lang="en-US" i="1" dirty="0">
                <a:solidFill>
                  <a:srgbClr val="FF0000"/>
                </a:solidFill>
              </a:rPr>
              <a:t>User-Agent</a:t>
            </a:r>
            <a:r>
              <a:rPr lang="en-US" dirty="0"/>
              <a:t>: type of browser sending request </a:t>
            </a:r>
          </a:p>
          <a:p>
            <a:pPr marL="0" indent="0">
              <a:buNone/>
            </a:pPr>
            <a:r>
              <a:rPr lang="en-US" dirty="0" smtClean="0"/>
              <a:t>	– </a:t>
            </a:r>
            <a:r>
              <a:rPr lang="en-US" i="1" dirty="0">
                <a:solidFill>
                  <a:srgbClr val="FF0000"/>
                </a:solidFill>
              </a:rPr>
              <a:t>Accept</a:t>
            </a:r>
            <a:r>
              <a:rPr lang="en-US" dirty="0"/>
              <a:t>: MIME types of acceptable documents </a:t>
            </a:r>
          </a:p>
          <a:p>
            <a:pPr marL="0" indent="0">
              <a:buNone/>
            </a:pPr>
            <a:r>
              <a:rPr lang="en-US" dirty="0" smtClean="0"/>
              <a:t>	– </a:t>
            </a:r>
            <a:r>
              <a:rPr lang="en-US" i="1" dirty="0">
                <a:solidFill>
                  <a:srgbClr val="FF0000"/>
                </a:solidFill>
              </a:rPr>
              <a:t>Connection</a:t>
            </a:r>
            <a:r>
              <a:rPr lang="en-US" dirty="0"/>
              <a:t>: value close tells server to close connection after </a:t>
            </a:r>
            <a:r>
              <a:rPr lang="en-US" dirty="0" smtClean="0"/>
              <a:t>single </a:t>
            </a:r>
            <a:r>
              <a:rPr lang="en-US" dirty="0"/>
              <a:t>request/response </a:t>
            </a:r>
          </a:p>
          <a:p>
            <a:pPr marL="0" indent="0">
              <a:buNone/>
            </a:pPr>
            <a:r>
              <a:rPr lang="en-US" dirty="0" smtClean="0"/>
              <a:t>	– </a:t>
            </a:r>
            <a:r>
              <a:rPr lang="en-US" i="1" dirty="0">
                <a:solidFill>
                  <a:srgbClr val="FF0000"/>
                </a:solidFill>
              </a:rPr>
              <a:t>Content-Type</a:t>
            </a:r>
            <a:r>
              <a:rPr lang="en-US" dirty="0"/>
              <a:t>: MIME type of (POST) body, normally </a:t>
            </a:r>
          </a:p>
          <a:p>
            <a:pPr marL="0" indent="0">
              <a:buNone/>
            </a:pPr>
            <a:r>
              <a:rPr lang="en-US" dirty="0"/>
              <a:t>application/x-www-form-</a:t>
            </a:r>
            <a:r>
              <a:rPr lang="en-US" dirty="0" err="1"/>
              <a:t>urlencoded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smtClean="0"/>
              <a:t>	– </a:t>
            </a:r>
            <a:r>
              <a:rPr lang="en-US" i="1" dirty="0">
                <a:solidFill>
                  <a:srgbClr val="FF0000"/>
                </a:solidFill>
              </a:rPr>
              <a:t>Content-Length</a:t>
            </a:r>
            <a:r>
              <a:rPr lang="en-US" dirty="0"/>
              <a:t>: bytes in body </a:t>
            </a:r>
          </a:p>
          <a:p>
            <a:pPr marL="0" indent="0">
              <a:buNone/>
            </a:pPr>
            <a:r>
              <a:rPr lang="en-US" dirty="0" smtClean="0"/>
              <a:t>	– </a:t>
            </a:r>
            <a:r>
              <a:rPr lang="en-US" i="1" dirty="0" err="1">
                <a:solidFill>
                  <a:srgbClr val="FF0000"/>
                </a:solidFill>
              </a:rPr>
              <a:t>Referer</a:t>
            </a:r>
            <a:r>
              <a:rPr lang="en-US" dirty="0"/>
              <a:t>: URL of document containing link that supplied URI for </a:t>
            </a:r>
            <a:r>
              <a:rPr lang="en-US" dirty="0" smtClean="0"/>
              <a:t>this </a:t>
            </a:r>
            <a:r>
              <a:rPr lang="en-US" dirty="0"/>
              <a:t>HTTP request </a:t>
            </a:r>
          </a:p>
        </p:txBody>
      </p:sp>
    </p:spTree>
    <p:extLst>
      <p:ext uri="{BB962C8B-B14F-4D97-AF65-F5344CB8AC3E}">
        <p14:creationId xmlns:p14="http://schemas.microsoft.com/office/powerpoint/2010/main" val="2611666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809</Words>
  <Application>Microsoft Office PowerPoint</Application>
  <PresentationFormat>On-screen Show (4:3)</PresentationFormat>
  <Paragraphs>174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HTTP Request </vt:lpstr>
      <vt:lpstr>Start Line</vt:lpstr>
      <vt:lpstr>Common request methods:</vt:lpstr>
      <vt:lpstr>Uniform Resource Locator (URL)</vt:lpstr>
      <vt:lpstr>HTTP-scheme URL</vt:lpstr>
      <vt:lpstr>Locating files using URL paths</vt:lpstr>
      <vt:lpstr>URL document type</vt:lpstr>
      <vt:lpstr>Multipurpose Internet Mail  Extensions (MIME)</vt:lpstr>
      <vt:lpstr>Common Header Fields</vt:lpstr>
      <vt:lpstr>HTTP Response</vt:lpstr>
      <vt:lpstr>HTTP Response</vt:lpstr>
      <vt:lpstr>Response Code</vt:lpstr>
      <vt:lpstr>Common header fields:</vt:lpstr>
      <vt:lpstr>Cascading Style Sheet</vt:lpstr>
      <vt:lpstr>Example</vt:lpstr>
      <vt:lpstr>Three types of CSS</vt:lpstr>
      <vt:lpstr>Where are they placed</vt:lpstr>
      <vt:lpstr>CSS Syntax </vt:lpstr>
      <vt:lpstr>Selector Strings </vt:lpstr>
      <vt:lpstr>Selector Strings</vt:lpstr>
      <vt:lpstr>Class in CSS</vt:lpstr>
      <vt:lpstr>Psuedo class</vt:lpstr>
      <vt:lpstr>Property Categories</vt:lpstr>
      <vt:lpstr>CSS Font Properties</vt:lpstr>
      <vt:lpstr>CSS Font Properties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Request </dc:title>
  <dc:creator>Narendra</dc:creator>
  <cp:lastModifiedBy>Narendra</cp:lastModifiedBy>
  <cp:revision>17</cp:revision>
  <dcterms:created xsi:type="dcterms:W3CDTF">2006-08-16T00:00:00Z</dcterms:created>
  <dcterms:modified xsi:type="dcterms:W3CDTF">2014-08-19T02:55:22Z</dcterms:modified>
</cp:coreProperties>
</file>