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6" r:id="rId2"/>
    <p:sldId id="28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8" r:id="rId14"/>
    <p:sldId id="289" r:id="rId15"/>
    <p:sldId id="290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095C8-67BB-4AA7-A09C-D23B21BF0A22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3AC4F-0DAA-4B71-9858-4AC065400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3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AC4F-0DAA-4B71-9858-4AC0654002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4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4/interact/scripts.html#h-18.2.3" TargetMode="External"/><Relationship Id="rId2" Type="http://schemas.openxmlformats.org/officeDocument/2006/relationships/hyperlink" Target="http://www.w3.org/TR/html4/interact/script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61" y="685800"/>
            <a:ext cx="8911478" cy="5980114"/>
          </a:xfrm>
        </p:spPr>
        <p:txBody>
          <a:bodyPr/>
          <a:lstStyle/>
          <a:p>
            <a:r>
              <a:rPr lang="en-US" dirty="0"/>
              <a:t>The color property specifies the foreground color of elements </a:t>
            </a:r>
          </a:p>
          <a:p>
            <a:r>
              <a:rPr lang="en-US" dirty="0"/>
              <a:t>The background-color property specifies  the background color of </a:t>
            </a:r>
            <a:r>
              <a:rPr lang="en-US" dirty="0" smtClean="0"/>
              <a:t>elements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00"/>
            <a:ext cx="5867400" cy="3363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40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61" y="685800"/>
            <a:ext cx="8911478" cy="5980114"/>
          </a:xfrm>
        </p:spPr>
        <p:txBody>
          <a:bodyPr/>
          <a:lstStyle/>
          <a:p>
            <a:r>
              <a:rPr lang="en-US" dirty="0"/>
              <a:t>The background image can be replicated using </a:t>
            </a:r>
            <a:r>
              <a:rPr lang="en-US" dirty="0" smtClean="0"/>
              <a:t>background-repeat </a:t>
            </a:r>
            <a:r>
              <a:rPr lang="en-US" dirty="0"/>
              <a:t>property to fill the area of an element (values: repeat, </a:t>
            </a:r>
            <a:r>
              <a:rPr lang="en-US" dirty="0" smtClean="0"/>
              <a:t>no-repeat</a:t>
            </a:r>
            <a:r>
              <a:rPr lang="en-US" dirty="0"/>
              <a:t>, repeat-x, repeat-y) </a:t>
            </a:r>
          </a:p>
          <a:p>
            <a:r>
              <a:rPr lang="en-US" dirty="0" smtClean="0"/>
              <a:t> </a:t>
            </a:r>
            <a:r>
              <a:rPr lang="en-US" dirty="0"/>
              <a:t>The position of an non-repeated background image is </a:t>
            </a:r>
            <a:r>
              <a:rPr lang="en-US" dirty="0" smtClean="0"/>
              <a:t>specified </a:t>
            </a:r>
            <a:r>
              <a:rPr lang="en-US" dirty="0"/>
              <a:t>using the background-position property (values: </a:t>
            </a:r>
            <a:r>
              <a:rPr lang="en-US" dirty="0" smtClean="0"/>
              <a:t>top</a:t>
            </a:r>
            <a:r>
              <a:rPr lang="en-US" dirty="0"/>
              <a:t>, center, bottom, left) 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724400"/>
            <a:ext cx="75438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40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en-US" dirty="0"/>
              <a:t>Beyond Normal Flow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61" y="685800"/>
            <a:ext cx="8911478" cy="5980114"/>
          </a:xfrm>
        </p:spPr>
        <p:txBody>
          <a:bodyPr>
            <a:normAutofit/>
          </a:bodyPr>
          <a:lstStyle/>
          <a:p>
            <a:r>
              <a:rPr lang="en-US" dirty="0"/>
              <a:t>Properties used to specify positioning: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position</a:t>
            </a:r>
            <a:r>
              <a:rPr lang="en-US" dirty="0"/>
              <a:t>: static (initial value), relative, or </a:t>
            </a:r>
            <a:r>
              <a:rPr lang="en-US" dirty="0" smtClean="0"/>
              <a:t>absolute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float</a:t>
            </a:r>
            <a:r>
              <a:rPr lang="en-US" dirty="0"/>
              <a:t>: none, left, or right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00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Absolute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61" y="685800"/>
            <a:ext cx="8911478" cy="59801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81" y="789718"/>
            <a:ext cx="8690039" cy="527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400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Block &amp; Inline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61" y="685800"/>
            <a:ext cx="8911478" cy="6172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block-level elements are displayed with a line break before and after them</a:t>
            </a:r>
          </a:p>
          <a:p>
            <a:r>
              <a:rPr lang="en-US" dirty="0"/>
              <a:t>they form the larger structural components of a document</a:t>
            </a:r>
          </a:p>
          <a:p>
            <a:r>
              <a:rPr lang="en-US" dirty="0" smtClean="0"/>
              <a:t>Block elements include</a:t>
            </a:r>
          </a:p>
          <a:p>
            <a:pPr lvl="1"/>
            <a:r>
              <a:rPr lang="en-US" dirty="0" smtClean="0"/>
              <a:t>h1</a:t>
            </a:r>
            <a:r>
              <a:rPr lang="en-US" dirty="0"/>
              <a:t>...</a:t>
            </a:r>
            <a:r>
              <a:rPr lang="en-US" dirty="0" smtClean="0"/>
              <a:t>h6,p,table,ol,ul,li,br,hr,pre,div (</a:t>
            </a:r>
            <a:r>
              <a:rPr lang="en-US" dirty="0"/>
              <a:t>often used for formatting with </a:t>
            </a:r>
            <a:r>
              <a:rPr lang="en-US" dirty="0" err="1"/>
              <a:t>stylesheets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Inline elements</a:t>
            </a:r>
          </a:p>
          <a:p>
            <a:pPr lvl="1"/>
            <a:r>
              <a:rPr lang="en-US" dirty="0"/>
              <a:t>in-line elements are displayed in the current line</a:t>
            </a:r>
          </a:p>
          <a:p>
            <a:pPr lvl="1"/>
            <a:r>
              <a:rPr lang="en-US" dirty="0"/>
              <a:t>can generally only contain other in-line elements and text</a:t>
            </a:r>
          </a:p>
          <a:p>
            <a:pPr lvl="1"/>
            <a:r>
              <a:rPr lang="en-US" dirty="0" err="1" smtClean="0"/>
              <a:t>span,a,code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77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client program (e.g. web browser) can be used to</a:t>
            </a:r>
          </a:p>
          <a:p>
            <a:pPr lvl="1"/>
            <a:r>
              <a:rPr lang="en-US" dirty="0" err="1"/>
              <a:t>customise</a:t>
            </a:r>
            <a:r>
              <a:rPr lang="en-US" dirty="0"/>
              <a:t> interaction with the user</a:t>
            </a:r>
          </a:p>
          <a:p>
            <a:pPr lvl="1"/>
            <a:r>
              <a:rPr lang="en-US" dirty="0"/>
              <a:t>validate user input (although HTML5 now provides this)</a:t>
            </a:r>
          </a:p>
          <a:p>
            <a:pPr lvl="1"/>
            <a:r>
              <a:rPr lang="en-US" dirty="0"/>
              <a:t>generate (part of) document dynamically</a:t>
            </a:r>
          </a:p>
          <a:p>
            <a:r>
              <a:rPr lang="en-US" dirty="0"/>
              <a:t>this can be done using</a:t>
            </a:r>
          </a:p>
          <a:p>
            <a:pPr lvl="1"/>
            <a:r>
              <a:rPr lang="en-US" dirty="0"/>
              <a:t>programming language (e.g. Java applets)</a:t>
            </a:r>
          </a:p>
          <a:p>
            <a:pPr lvl="1"/>
            <a:r>
              <a:rPr lang="en-US" dirty="0"/>
              <a:t>XSL (for XML)</a:t>
            </a:r>
          </a:p>
          <a:p>
            <a:pPr lvl="1"/>
            <a:r>
              <a:rPr lang="en-US" dirty="0"/>
              <a:t>scripting language (e.g. JavaScript)</a:t>
            </a:r>
          </a:p>
          <a:p>
            <a:r>
              <a:rPr lang="en-US" dirty="0"/>
              <a:t>since these are built into browsers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60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80685"/>
          </a:xfrm>
        </p:spPr>
        <p:txBody>
          <a:bodyPr>
            <a:normAutofit/>
          </a:bodyPr>
          <a:lstStyle/>
          <a:p>
            <a:r>
              <a:rPr lang="en-US" dirty="0"/>
              <a:t>Client-side </a:t>
            </a:r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851153"/>
            <a:ext cx="9052560" cy="602405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scripts can be executed upon</a:t>
            </a:r>
          </a:p>
          <a:p>
            <a:pPr lvl="1"/>
            <a:r>
              <a:rPr lang="en-US" dirty="0"/>
              <a:t>loading a document</a:t>
            </a:r>
          </a:p>
          <a:p>
            <a:pPr lvl="1"/>
            <a:r>
              <a:rPr lang="en-US" dirty="0"/>
              <a:t>event occurrences</a:t>
            </a:r>
          </a:p>
          <a:p>
            <a:r>
              <a:rPr lang="en-US" dirty="0"/>
              <a:t>HTML </a:t>
            </a:r>
            <a:r>
              <a:rPr lang="en-US" dirty="0">
                <a:hlinkClick r:id="rId2"/>
              </a:rPr>
              <a:t>&lt;script&gt;</a:t>
            </a:r>
            <a:r>
              <a:rPr lang="en-US" dirty="0"/>
              <a:t> element specifies script to be executed</a:t>
            </a:r>
          </a:p>
          <a:p>
            <a:pPr lvl="1"/>
            <a:r>
              <a:rPr lang="en-US" dirty="0"/>
              <a:t>type attribute of &lt;script&gt; specifies language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 attribute of &lt;script&gt; specifies URI of external script</a:t>
            </a:r>
          </a:p>
          <a:p>
            <a:pPr lvl="1"/>
            <a:r>
              <a:rPr lang="en-US" dirty="0"/>
              <a:t>often &lt;script&gt; appears in the &lt;head&gt; and just declares functions to be called later</a:t>
            </a:r>
          </a:p>
          <a:p>
            <a:r>
              <a:rPr lang="en-US" dirty="0"/>
              <a:t>event attributes link scripts to events</a:t>
            </a:r>
          </a:p>
          <a:p>
            <a:r>
              <a:rPr lang="en-US" i="1" dirty="0">
                <a:hlinkClick r:id="rId3"/>
              </a:rPr>
              <a:t>event</a:t>
            </a:r>
            <a:r>
              <a:rPr lang="en-US" dirty="0"/>
              <a:t> attributes in HTML include (18 in all)</a:t>
            </a:r>
          </a:p>
          <a:p>
            <a:pPr lvl="1"/>
            <a:r>
              <a:rPr lang="en-US" dirty="0" err="1"/>
              <a:t>OnLoad</a:t>
            </a:r>
            <a:r>
              <a:rPr lang="en-US" dirty="0"/>
              <a:t>, </a:t>
            </a:r>
            <a:r>
              <a:rPr lang="en-US" dirty="0" err="1"/>
              <a:t>OnUnload</a:t>
            </a:r>
            <a:endParaRPr lang="en-US" dirty="0"/>
          </a:p>
          <a:p>
            <a:pPr lvl="1"/>
            <a:r>
              <a:rPr lang="en-US" dirty="0" err="1"/>
              <a:t>OnClick</a:t>
            </a:r>
            <a:r>
              <a:rPr lang="en-US" dirty="0"/>
              <a:t>, </a:t>
            </a:r>
            <a:r>
              <a:rPr lang="en-US" dirty="0" err="1"/>
              <a:t>OnDblClick</a:t>
            </a:r>
            <a:endParaRPr lang="en-US" dirty="0"/>
          </a:p>
          <a:p>
            <a:pPr lvl="1"/>
            <a:r>
              <a:rPr lang="en-US" dirty="0" err="1"/>
              <a:t>onMouseDown</a:t>
            </a:r>
            <a:r>
              <a:rPr lang="en-US" dirty="0"/>
              <a:t>, </a:t>
            </a:r>
            <a:r>
              <a:rPr lang="en-US" dirty="0" err="1"/>
              <a:t>onMouseUp</a:t>
            </a:r>
            <a:r>
              <a:rPr lang="en-US" dirty="0"/>
              <a:t>, </a:t>
            </a:r>
            <a:r>
              <a:rPr lang="en-US" dirty="0" err="1"/>
              <a:t>onMouseOver</a:t>
            </a:r>
            <a:r>
              <a:rPr lang="en-US" dirty="0"/>
              <a:t>, </a:t>
            </a:r>
            <a:r>
              <a:rPr lang="en-US" dirty="0" err="1"/>
              <a:t>onMouseMove</a:t>
            </a:r>
            <a:r>
              <a:rPr lang="en-US" dirty="0"/>
              <a:t>, </a:t>
            </a:r>
            <a:r>
              <a:rPr lang="en-US" dirty="0" err="1"/>
              <a:t>onMouseOut</a:t>
            </a:r>
            <a:endParaRPr lang="en-US" dirty="0"/>
          </a:p>
          <a:p>
            <a:pPr lvl="1"/>
            <a:r>
              <a:rPr lang="en-US" dirty="0" err="1"/>
              <a:t>onKeyPress</a:t>
            </a:r>
            <a:r>
              <a:rPr lang="en-US" dirty="0"/>
              <a:t>, </a:t>
            </a:r>
            <a:r>
              <a:rPr lang="en-US" dirty="0" err="1"/>
              <a:t>onKeyDown</a:t>
            </a:r>
            <a:r>
              <a:rPr lang="en-US" dirty="0"/>
              <a:t>, </a:t>
            </a:r>
            <a:r>
              <a:rPr lang="en-US" dirty="0" err="1"/>
              <a:t>onKeyUp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22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80685"/>
          </a:xfrm>
        </p:spPr>
        <p:txBody>
          <a:bodyPr>
            <a:norm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851153"/>
            <a:ext cx="9052560" cy="60240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interpreted, scripting language for the web</a:t>
            </a:r>
          </a:p>
          <a:p>
            <a:r>
              <a:rPr lang="en-US" dirty="0"/>
              <a:t>loosely typed</a:t>
            </a:r>
          </a:p>
          <a:p>
            <a:pPr lvl="1"/>
            <a:r>
              <a:rPr lang="en-US" dirty="0"/>
              <a:t>variables do not have to be declared</a:t>
            </a:r>
          </a:p>
          <a:p>
            <a:pPr lvl="1"/>
            <a:r>
              <a:rPr lang="en-US" dirty="0"/>
              <a:t>the same variable can store values of different types at different times</a:t>
            </a:r>
          </a:p>
          <a:p>
            <a:r>
              <a:rPr lang="en-US" dirty="0"/>
              <a:t>specified using the attribute </a:t>
            </a:r>
            <a:r>
              <a:rPr lang="en-US"/>
              <a:t>and </a:t>
            </a:r>
            <a:r>
              <a:rPr lang="en-US" smtClean="0"/>
              <a:t>value type</a:t>
            </a:r>
            <a:r>
              <a:rPr lang="en-US" dirty="0"/>
              <a:t>="text/</a:t>
            </a:r>
            <a:r>
              <a:rPr lang="en-US" dirty="0" err="1"/>
              <a:t>javascript</a:t>
            </a:r>
            <a:r>
              <a:rPr lang="en-US" dirty="0"/>
              <a:t>" in the &lt;script&gt; start tag</a:t>
            </a:r>
          </a:p>
          <a:p>
            <a:r>
              <a:rPr lang="en-US" dirty="0"/>
              <a:t>can generate HTML dynamically</a:t>
            </a:r>
          </a:p>
          <a:p>
            <a:r>
              <a:rPr lang="en-US" dirty="0"/>
              <a:t>can respond to user actions and input</a:t>
            </a:r>
          </a:p>
          <a:p>
            <a:r>
              <a:rPr lang="en-US" dirty="0"/>
              <a:t>can be used in client or server</a:t>
            </a:r>
          </a:p>
          <a:p>
            <a:r>
              <a:rPr lang="en-US" dirty="0"/>
              <a:t>syntax is a mixture of C and Java (and functional programming)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4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58753"/>
          </a:xfrm>
        </p:spPr>
        <p:txBody>
          <a:bodyPr/>
          <a:lstStyle/>
          <a:p>
            <a:r>
              <a:rPr lang="en-US" dirty="0"/>
              <a:t>Document methods and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1124974"/>
            <a:ext cx="9052560" cy="5476415"/>
          </a:xfrm>
        </p:spPr>
        <p:txBody>
          <a:bodyPr/>
          <a:lstStyle/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 </a:t>
            </a:r>
            <a:r>
              <a:rPr lang="en-US" dirty="0" err="1"/>
              <a:t>document.write</a:t>
            </a:r>
            <a:r>
              <a:rPr lang="en-US" dirty="0"/>
              <a:t>("&lt;</a:t>
            </a:r>
            <a:r>
              <a:rPr lang="en-US" dirty="0" err="1"/>
              <a:t>em</a:t>
            </a:r>
            <a:r>
              <a:rPr lang="en-US" dirty="0"/>
              <a:t>&gt;Document title&lt;/</a:t>
            </a:r>
            <a:r>
              <a:rPr lang="en-US" dirty="0" err="1"/>
              <a:t>em</a:t>
            </a:r>
            <a:r>
              <a:rPr lang="en-US" dirty="0"/>
              <a:t>&gt;: ", </a:t>
            </a:r>
            <a:r>
              <a:rPr lang="en-US" dirty="0" err="1"/>
              <a:t>document.title</a:t>
            </a:r>
            <a:r>
              <a:rPr lang="en-US" dirty="0"/>
              <a:t>); &lt;/script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document is a special </a:t>
            </a:r>
            <a:r>
              <a:rPr lang="en-US" i="1" dirty="0"/>
              <a:t>object</a:t>
            </a:r>
            <a:r>
              <a:rPr lang="en-US" dirty="0"/>
              <a:t> referring to the document displayed in the browser window</a:t>
            </a:r>
          </a:p>
          <a:p>
            <a:r>
              <a:rPr lang="en-US" dirty="0"/>
              <a:t>write is a </a:t>
            </a:r>
            <a:r>
              <a:rPr lang="en-US" i="1" dirty="0"/>
              <a:t>method</a:t>
            </a:r>
            <a:r>
              <a:rPr lang="en-US" dirty="0"/>
              <a:t> defined on an HTML document, which writes text into it</a:t>
            </a:r>
          </a:p>
          <a:p>
            <a:r>
              <a:rPr lang="en-US" dirty="0"/>
              <a:t>title is a </a:t>
            </a:r>
            <a:r>
              <a:rPr lang="en-US" i="1" dirty="0"/>
              <a:t>property</a:t>
            </a:r>
            <a:r>
              <a:rPr lang="en-US" dirty="0"/>
              <a:t> defined on document, which retrieves the 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9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152400"/>
            <a:ext cx="9052560" cy="6705600"/>
          </a:xfrm>
        </p:spPr>
        <p:txBody>
          <a:bodyPr>
            <a:normAutofit lnSpcReduction="10000"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err="1" smtClean="0"/>
              <a:t>var</a:t>
            </a:r>
            <a:r>
              <a:rPr lang="en-US" sz="2000" dirty="0"/>
              <a:t> declares a </a:t>
            </a:r>
            <a:r>
              <a:rPr lang="en-US" sz="2000" i="1" dirty="0"/>
              <a:t>variable</a:t>
            </a:r>
            <a:r>
              <a:rPr lang="en-US" sz="2000" dirty="0"/>
              <a:t> for storing values for later use</a:t>
            </a:r>
          </a:p>
          <a:p>
            <a:r>
              <a:rPr lang="en-US" sz="2000" dirty="0"/>
              <a:t>variables do not need to be declared before use, nor are they statically typed</a:t>
            </a:r>
          </a:p>
          <a:p>
            <a:r>
              <a:rPr lang="en-US" sz="2000" dirty="0"/>
              <a:t>a variable can be </a:t>
            </a:r>
            <a:r>
              <a:rPr lang="en-US" sz="2000" dirty="0" err="1"/>
              <a:t>initialised</a:t>
            </a:r>
            <a:r>
              <a:rPr lang="en-US" sz="2000" dirty="0"/>
              <a:t> with a value, e.g., count is set to zero</a:t>
            </a:r>
          </a:p>
          <a:p>
            <a:r>
              <a:rPr lang="en-US" sz="2000" dirty="0"/>
              <a:t>a JavaScript comment is indicated by //</a:t>
            </a:r>
          </a:p>
          <a:p>
            <a:r>
              <a:rPr lang="en-US" sz="2000" dirty="0"/>
              <a:t>prompt is a </a:t>
            </a:r>
            <a:r>
              <a:rPr lang="en-US" sz="2000" i="1" dirty="0"/>
              <a:t>method</a:t>
            </a:r>
            <a:r>
              <a:rPr lang="en-US" sz="2000" dirty="0"/>
              <a:t> of window, which opens a dialog box with the given message and default value for the input; it returns the value entered by the user</a:t>
            </a:r>
          </a:p>
          <a:p>
            <a:r>
              <a:rPr lang="en-US" sz="2000" dirty="0"/>
              <a:t>while is a </a:t>
            </a:r>
            <a:r>
              <a:rPr lang="en-US" sz="2000" i="1" dirty="0"/>
              <a:t>loop</a:t>
            </a:r>
            <a:r>
              <a:rPr lang="en-US" sz="2000" dirty="0"/>
              <a:t> which continues to execute its loop </a:t>
            </a:r>
            <a:r>
              <a:rPr lang="en-US" sz="2000" i="1" dirty="0"/>
              <a:t>body</a:t>
            </a:r>
            <a:r>
              <a:rPr lang="en-US" sz="2000" dirty="0"/>
              <a:t> (between { and }) until its </a:t>
            </a:r>
            <a:r>
              <a:rPr lang="en-US" sz="2000" i="1" dirty="0"/>
              <a:t>condition</a:t>
            </a:r>
            <a:r>
              <a:rPr lang="en-US" sz="2000" dirty="0"/>
              <a:t> (count &lt; </a:t>
            </a:r>
            <a:r>
              <a:rPr lang="en-US" sz="2000" dirty="0" err="1"/>
              <a:t>num</a:t>
            </a:r>
            <a:r>
              <a:rPr lang="en-US" sz="2000" dirty="0"/>
              <a:t>) is false</a:t>
            </a:r>
          </a:p>
          <a:p>
            <a:r>
              <a:rPr lang="en-US" sz="2000" dirty="0"/>
              <a:t>count++ adds one to the value of the variable count, i.e., it is the same as count = count+1</a:t>
            </a:r>
          </a:p>
          <a:p>
            <a:r>
              <a:rPr lang="en-US" sz="2000" dirty="0"/>
              <a:t>JavaScript also provides the usual for loop </a:t>
            </a:r>
            <a:r>
              <a:rPr lang="en-US" sz="2000" dirty="0" smtClean="0"/>
              <a:t>construct</a:t>
            </a:r>
            <a:endParaRPr lang="en-US" sz="20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832" y="34723"/>
            <a:ext cx="5324666" cy="315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1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58753"/>
          </a:xfrm>
        </p:spPr>
        <p:txBody>
          <a:bodyPr>
            <a:norm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851153"/>
            <a:ext cx="9052560" cy="6024057"/>
          </a:xfrm>
        </p:spPr>
        <p:txBody>
          <a:bodyPr>
            <a:normAutofit/>
          </a:bodyPr>
          <a:lstStyle/>
          <a:p>
            <a:r>
              <a:rPr lang="en-US" sz="2400" dirty="0"/>
              <a:t>more commonly, scripts are executed in response to events</a:t>
            </a:r>
          </a:p>
          <a:p>
            <a:pPr marL="0" indent="0">
              <a:buNone/>
            </a:pPr>
            <a:r>
              <a:rPr lang="en-US" sz="2400" dirty="0"/>
              <a:t>the following button Click to see a message was produced using</a:t>
            </a:r>
            <a:r>
              <a:rPr lang="en-US" sz="2400" dirty="0" smtClean="0"/>
              <a:t>: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&lt;</a:t>
            </a:r>
            <a:r>
              <a:rPr lang="en-US" sz="2400" i="1" dirty="0">
                <a:solidFill>
                  <a:srgbClr val="FF0000"/>
                </a:solidFill>
              </a:rPr>
              <a:t>button type="button" </a:t>
            </a:r>
            <a:r>
              <a:rPr lang="en-US" sz="2400" i="1" dirty="0" err="1">
                <a:solidFill>
                  <a:srgbClr val="FF0000"/>
                </a:solidFill>
              </a:rPr>
              <a:t>onClick</a:t>
            </a:r>
            <a:r>
              <a:rPr lang="en-US" sz="2400" i="1" dirty="0">
                <a:solidFill>
                  <a:srgbClr val="FF0000"/>
                </a:solidFill>
              </a:rPr>
              <a:t>="</a:t>
            </a:r>
            <a:r>
              <a:rPr lang="en-US" sz="2400" i="1" dirty="0" err="1">
                <a:solidFill>
                  <a:srgbClr val="FF0000"/>
                </a:solidFill>
              </a:rPr>
              <a:t>window.alert</a:t>
            </a:r>
            <a:r>
              <a:rPr lang="en-US" sz="2400" i="1" dirty="0">
                <a:solidFill>
                  <a:srgbClr val="FF0000"/>
                </a:solidFill>
              </a:rPr>
              <a:t>('Hello World!')"&gt; Click to see a message &lt;/button&gt; </a:t>
            </a:r>
          </a:p>
          <a:p>
            <a:endParaRPr lang="en-US" sz="2400" dirty="0"/>
          </a:p>
          <a:p>
            <a:r>
              <a:rPr lang="en-US" sz="2400" dirty="0" err="1"/>
              <a:t>onClick</a:t>
            </a:r>
            <a:r>
              <a:rPr lang="en-US" sz="2400" dirty="0"/>
              <a:t> is an </a:t>
            </a:r>
            <a:r>
              <a:rPr lang="en-US" sz="2400" i="1" dirty="0"/>
              <a:t>event</a:t>
            </a:r>
            <a:endParaRPr lang="en-US" sz="2400" dirty="0"/>
          </a:p>
          <a:p>
            <a:r>
              <a:rPr lang="en-US" sz="2400" dirty="0"/>
              <a:t>alert is a </a:t>
            </a:r>
            <a:r>
              <a:rPr lang="en-US" sz="2400" i="1" dirty="0"/>
              <a:t>method</a:t>
            </a:r>
            <a:r>
              <a:rPr lang="en-US" sz="2400" dirty="0"/>
              <a:t> of window, which opens a new window displaying the message given as argument</a:t>
            </a:r>
          </a:p>
          <a:p>
            <a:r>
              <a:rPr lang="en-US" sz="2400" dirty="0"/>
              <a:t>here the script is embedded in the value of the </a:t>
            </a:r>
            <a:r>
              <a:rPr lang="en-US" sz="2400" dirty="0" err="1"/>
              <a:t>onClick</a:t>
            </a:r>
            <a:r>
              <a:rPr lang="en-US" sz="2400" dirty="0"/>
              <a:t> attribute</a:t>
            </a:r>
          </a:p>
          <a:p>
            <a:r>
              <a:rPr lang="en-US" sz="2400" dirty="0"/>
              <a:t>more commonly, the value of the </a:t>
            </a:r>
            <a:r>
              <a:rPr lang="en-US" sz="2400" dirty="0" err="1"/>
              <a:t>onClick</a:t>
            </a:r>
            <a:r>
              <a:rPr lang="en-US" sz="2400" dirty="0"/>
              <a:t> would be a </a:t>
            </a:r>
            <a:r>
              <a:rPr lang="en-US" sz="2400" i="1" dirty="0"/>
              <a:t>function</a:t>
            </a:r>
            <a:r>
              <a:rPr lang="en-US" sz="2400" dirty="0"/>
              <a:t> call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393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61" y="685800"/>
            <a:ext cx="8911478" cy="5980114"/>
          </a:xfrm>
        </p:spPr>
        <p:txBody>
          <a:bodyPr/>
          <a:lstStyle/>
          <a:p>
            <a:r>
              <a:rPr lang="en-US" dirty="0"/>
              <a:t>Color name (e.g. black, gray, silver, white, red, lime, </a:t>
            </a:r>
            <a:r>
              <a:rPr lang="en-US" dirty="0" smtClean="0"/>
              <a:t>blue</a:t>
            </a:r>
            <a:r>
              <a:rPr lang="en-US" dirty="0"/>
              <a:t>, yellow, aqua, fuchsia, maroon, green, navy, </a:t>
            </a:r>
            <a:r>
              <a:rPr lang="en-US" dirty="0" smtClean="0"/>
              <a:t>olive)  </a:t>
            </a:r>
            <a:endParaRPr lang="en-US" dirty="0"/>
          </a:p>
          <a:p>
            <a:r>
              <a:rPr lang="en-US" dirty="0"/>
              <a:t>red/green/blue (RGB) values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12" y="2809122"/>
            <a:ext cx="6452988" cy="138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18" y="4301522"/>
            <a:ext cx="5846882" cy="48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205046"/>
            <a:ext cx="5327159" cy="890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400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80685"/>
          </a:xfrm>
        </p:spPr>
        <p:txBody>
          <a:bodyPr/>
          <a:lstStyle/>
          <a:p>
            <a:r>
              <a:rPr lang="en-US" dirty="0" smtClean="0"/>
              <a:t>Calling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851153"/>
            <a:ext cx="9052560" cy="602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FF0000"/>
                </a:solidFill>
              </a:rPr>
              <a:t>&lt;form&gt; &lt;label&gt;Enter a word:&lt;/label&gt; </a:t>
            </a:r>
            <a:endParaRPr lang="en-US" sz="1800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rgbClr val="FF0000"/>
                </a:solidFill>
              </a:rPr>
              <a:t>&lt;</a:t>
            </a:r>
            <a:r>
              <a:rPr lang="en-US" sz="1800" i="1" dirty="0">
                <a:solidFill>
                  <a:srgbClr val="FF0000"/>
                </a:solidFill>
              </a:rPr>
              <a:t>input type="text" name="word" /&gt; </a:t>
            </a:r>
            <a:endParaRPr lang="en-US" sz="1800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rgbClr val="FF0000"/>
                </a:solidFill>
              </a:rPr>
              <a:t>&lt;</a:t>
            </a:r>
            <a:r>
              <a:rPr lang="en-US" sz="1800" i="1" dirty="0">
                <a:solidFill>
                  <a:srgbClr val="FF0000"/>
                </a:solidFill>
              </a:rPr>
              <a:t>input type="button" value="Translate" </a:t>
            </a:r>
            <a:r>
              <a:rPr lang="en-US" sz="1800" i="1" dirty="0" err="1">
                <a:solidFill>
                  <a:srgbClr val="FF0000"/>
                </a:solidFill>
              </a:rPr>
              <a:t>onClick</a:t>
            </a:r>
            <a:r>
              <a:rPr lang="en-US" sz="1800" i="1" dirty="0">
                <a:solidFill>
                  <a:srgbClr val="FF0000"/>
                </a:solidFill>
              </a:rPr>
              <a:t>="</a:t>
            </a:r>
            <a:r>
              <a:rPr lang="en-US" sz="1800" i="1" dirty="0" err="1">
                <a:solidFill>
                  <a:srgbClr val="FF0000"/>
                </a:solidFill>
              </a:rPr>
              <a:t>this.form.result.value</a:t>
            </a:r>
            <a:r>
              <a:rPr lang="en-US" sz="1800" i="1" dirty="0">
                <a:solidFill>
                  <a:srgbClr val="FF0000"/>
                </a:solidFill>
              </a:rPr>
              <a:t> = </a:t>
            </a:r>
            <a:r>
              <a:rPr lang="en-US" sz="1800" i="1" dirty="0" err="1">
                <a:solidFill>
                  <a:srgbClr val="FF0000"/>
                </a:solidFill>
              </a:rPr>
              <a:t>myTranslate</a:t>
            </a:r>
            <a:r>
              <a:rPr lang="en-US" sz="1800" i="1" dirty="0">
                <a:solidFill>
                  <a:srgbClr val="FF0000"/>
                </a:solidFill>
              </a:rPr>
              <a:t>(</a:t>
            </a:r>
            <a:r>
              <a:rPr lang="en-US" sz="1800" i="1" dirty="0" err="1">
                <a:solidFill>
                  <a:srgbClr val="FF0000"/>
                </a:solidFill>
              </a:rPr>
              <a:t>this.form.word.value</a:t>
            </a:r>
            <a:r>
              <a:rPr lang="en-US" sz="1800" i="1" dirty="0">
                <a:solidFill>
                  <a:srgbClr val="FF0000"/>
                </a:solidFill>
              </a:rPr>
              <a:t>)" /&gt; </a:t>
            </a:r>
            <a:endParaRPr lang="en-US" sz="1800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rgbClr val="FF0000"/>
                </a:solidFill>
              </a:rPr>
              <a:t>&lt;</a:t>
            </a:r>
            <a:r>
              <a:rPr lang="en-US" sz="1800" i="1" dirty="0">
                <a:solidFill>
                  <a:srgbClr val="FF0000"/>
                </a:solidFill>
              </a:rPr>
              <a:t>input type="text" name="result" /&gt; &lt;/</a:t>
            </a:r>
            <a:r>
              <a:rPr lang="en-US" sz="1800" i="1" dirty="0" smtClean="0">
                <a:solidFill>
                  <a:srgbClr val="FF0000"/>
                </a:solidFill>
              </a:rPr>
              <a:t>form&gt;</a:t>
            </a:r>
          </a:p>
          <a:p>
            <a:pPr marL="0" indent="0">
              <a:buNone/>
            </a:pPr>
            <a:endParaRPr lang="en-US" sz="1800" i="1" dirty="0" smtClean="0">
              <a:solidFill>
                <a:srgbClr val="FF0000"/>
              </a:solidFill>
            </a:endParaRPr>
          </a:p>
          <a:p>
            <a:r>
              <a:rPr lang="en-US" sz="2200" dirty="0"/>
              <a:t>the form element indicates an HTML form</a:t>
            </a:r>
          </a:p>
          <a:p>
            <a:r>
              <a:rPr lang="en-US" sz="2200" dirty="0"/>
              <a:t>an HTML form is usually used for submitting information to a server, but not </a:t>
            </a:r>
            <a:r>
              <a:rPr lang="en-US" sz="2200" dirty="0" smtClean="0"/>
              <a:t>here</a:t>
            </a:r>
            <a:endParaRPr lang="en-US" sz="2200" dirty="0"/>
          </a:p>
          <a:p>
            <a:r>
              <a:rPr lang="en-US" sz="2200" dirty="0"/>
              <a:t>the </a:t>
            </a:r>
            <a:r>
              <a:rPr lang="en-US" sz="2200" dirty="0" err="1"/>
              <a:t>onClick</a:t>
            </a:r>
            <a:r>
              <a:rPr lang="en-US" sz="2200" dirty="0"/>
              <a:t> attribute value includes a call to the user-defined function </a:t>
            </a:r>
            <a:r>
              <a:rPr lang="en-US" sz="2200" dirty="0" err="1"/>
              <a:t>myTranslate</a:t>
            </a:r>
            <a:r>
              <a:rPr lang="en-US" sz="2200" dirty="0"/>
              <a:t> (defined on the next slide)</a:t>
            </a:r>
          </a:p>
          <a:p>
            <a:r>
              <a:rPr lang="en-US" sz="2200" dirty="0"/>
              <a:t>this refers to the input element in which it occurs</a:t>
            </a:r>
          </a:p>
          <a:p>
            <a:r>
              <a:rPr lang="en-US" sz="2200" dirty="0" err="1"/>
              <a:t>this.form</a:t>
            </a:r>
            <a:r>
              <a:rPr lang="en-US" sz="2200" dirty="0"/>
              <a:t> returns a reference to the form in which the input element occurs</a:t>
            </a:r>
          </a:p>
          <a:p>
            <a:r>
              <a:rPr lang="en-US" sz="2200" dirty="0" err="1"/>
              <a:t>this.form.word</a:t>
            </a:r>
            <a:r>
              <a:rPr lang="en-US" sz="2200" dirty="0"/>
              <a:t> and </a:t>
            </a:r>
            <a:r>
              <a:rPr lang="en-US" sz="2200" dirty="0" err="1"/>
              <a:t>this.form.result</a:t>
            </a:r>
            <a:r>
              <a:rPr lang="en-US" sz="2200" dirty="0"/>
              <a:t> refer to the named input elements of the form</a:t>
            </a:r>
          </a:p>
          <a:p>
            <a:r>
              <a:rPr lang="en-US" sz="2200" dirty="0"/>
              <a:t>value refers to the contents of the named input elements</a:t>
            </a:r>
            <a:endParaRPr lang="en-US" dirty="0"/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70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80685"/>
          </a:xfrm>
        </p:spPr>
        <p:txBody>
          <a:bodyPr>
            <a:normAutofit/>
          </a:bodyPr>
          <a:lstStyle/>
          <a:p>
            <a:r>
              <a:rPr lang="en-US" sz="3600" dirty="0"/>
              <a:t>Defining a </a:t>
            </a:r>
            <a:r>
              <a:rPr lang="en-US" sz="3600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851153"/>
            <a:ext cx="9052560" cy="6024057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function </a:t>
            </a:r>
            <a:r>
              <a:rPr lang="en-US" sz="2000" dirty="0" err="1"/>
              <a:t>myTranslate</a:t>
            </a:r>
            <a:r>
              <a:rPr lang="en-US" sz="2000" dirty="0"/>
              <a:t> is defined in the external file client.js</a:t>
            </a:r>
          </a:p>
          <a:p>
            <a:r>
              <a:rPr lang="en-US" sz="2000" dirty="0"/>
              <a:t>this file is referenced in the head of this document as follows</a:t>
            </a:r>
            <a:r>
              <a:rPr lang="en-US" sz="2000" dirty="0" smtClean="0"/>
              <a:t>:</a:t>
            </a:r>
          </a:p>
          <a:p>
            <a:pPr lvl="1"/>
            <a:r>
              <a:rPr lang="en-US" sz="1600" dirty="0" smtClean="0"/>
              <a:t>&lt;</a:t>
            </a:r>
            <a:r>
              <a:rPr lang="en-US" sz="1600" dirty="0"/>
              <a:t>script </a:t>
            </a:r>
            <a:r>
              <a:rPr lang="en-US" sz="1600" dirty="0" err="1"/>
              <a:t>src</a:t>
            </a:r>
            <a:r>
              <a:rPr lang="en-US" sz="1600" dirty="0"/>
              <a:t>="client.js" /&gt; </a:t>
            </a:r>
          </a:p>
          <a:p>
            <a:r>
              <a:rPr lang="en-US" sz="2000" dirty="0"/>
              <a:t>function </a:t>
            </a:r>
            <a:r>
              <a:rPr lang="en-US" sz="2000" dirty="0" err="1"/>
              <a:t>myTranslate</a:t>
            </a:r>
            <a:r>
              <a:rPr lang="en-US" sz="2000" dirty="0"/>
              <a:t> is defined as follows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function </a:t>
            </a:r>
            <a:r>
              <a:rPr lang="en-US" sz="2000" dirty="0" err="1"/>
              <a:t>myTranslate</a:t>
            </a:r>
            <a:r>
              <a:rPr lang="en-US" sz="2000" dirty="0"/>
              <a:t>(word) </a:t>
            </a: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smtClean="0"/>
              <a:t> if (word === "hello") </a:t>
            </a:r>
          </a:p>
          <a:p>
            <a:pPr marL="57150" indent="0">
              <a:buNone/>
            </a:pPr>
            <a:r>
              <a:rPr lang="en-US" sz="2000" dirty="0" smtClean="0"/>
              <a:t> 		return("</a:t>
            </a:r>
            <a:r>
              <a:rPr lang="en-US" sz="2000" dirty="0" err="1" smtClean="0"/>
              <a:t>buongiorno</a:t>
            </a:r>
            <a:r>
              <a:rPr lang="en-US" sz="2000" dirty="0" smtClean="0"/>
              <a:t>"); </a:t>
            </a:r>
          </a:p>
          <a:p>
            <a:pPr marL="57150" indent="0">
              <a:buNone/>
            </a:pPr>
            <a:r>
              <a:rPr lang="en-US" sz="2000" dirty="0" smtClean="0"/>
              <a:t>	else if (word === "goodbye") </a:t>
            </a:r>
          </a:p>
          <a:p>
            <a:pPr marL="57150" indent="0">
              <a:buNone/>
            </a:pPr>
            <a:r>
              <a:rPr lang="en-US" sz="2000" dirty="0" smtClean="0"/>
              <a:t>		return("arrivederci"); </a:t>
            </a:r>
          </a:p>
          <a:p>
            <a:pPr marL="57150" indent="0">
              <a:buNone/>
            </a:pPr>
            <a:r>
              <a:rPr lang="en-US" sz="2000" dirty="0" smtClean="0"/>
              <a:t>	else </a:t>
            </a:r>
          </a:p>
          <a:p>
            <a:pPr marL="57150" indent="0">
              <a:buNone/>
            </a:pPr>
            <a:r>
              <a:rPr lang="en-US" sz="2000" dirty="0" smtClean="0"/>
              <a:t>		return("unknown"); </a:t>
            </a:r>
          </a:p>
          <a:p>
            <a:pPr marL="57150" indent="0">
              <a:buNone/>
            </a:pPr>
            <a:r>
              <a:rPr lang="en-US" sz="2000" dirty="0" smtClean="0"/>
              <a:t>	}</a:t>
            </a:r>
            <a:r>
              <a:rPr lang="en-US" sz="1600" dirty="0" smtClean="0"/>
              <a:t> </a:t>
            </a:r>
          </a:p>
          <a:p>
            <a:r>
              <a:rPr lang="en-US" sz="2000" dirty="0" smtClean="0"/>
              <a:t>word</a:t>
            </a:r>
            <a:r>
              <a:rPr lang="en-US" sz="2000" dirty="0"/>
              <a:t> contains the word the user entered</a:t>
            </a:r>
          </a:p>
          <a:p>
            <a:r>
              <a:rPr lang="en-US" sz="2000" dirty="0"/>
              <a:t>JavaScript has two equality operators: == and ===</a:t>
            </a:r>
          </a:p>
          <a:p>
            <a:r>
              <a:rPr lang="en-US" sz="2000" dirty="0"/>
              <a:t>== tests if two values are </a:t>
            </a:r>
            <a:r>
              <a:rPr lang="en-US" sz="2000" dirty="0" smtClean="0"/>
              <a:t>equal</a:t>
            </a:r>
            <a:endParaRPr lang="en-US" sz="2000" dirty="0"/>
          </a:p>
          <a:p>
            <a:r>
              <a:rPr lang="en-US" sz="2000" dirty="0"/>
              <a:t>=== tests if both the types and values are equal, so is considered safer</a:t>
            </a:r>
          </a:p>
          <a:p>
            <a:r>
              <a:rPr lang="en-US" sz="2000" dirty="0"/>
              <a:t>e.g., (1 == true) is true, while (1 === true) is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07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8754"/>
          </a:xfrm>
        </p:spPr>
        <p:txBody>
          <a:bodyPr>
            <a:normAutofit/>
          </a:bodyPr>
          <a:lstStyle/>
          <a:p>
            <a:r>
              <a:rPr lang="en-US" sz="3200" dirty="0"/>
              <a:t>An alternative </a:t>
            </a:r>
            <a:r>
              <a:rPr lang="en-US" sz="3200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851153"/>
            <a:ext cx="9052560" cy="6024057"/>
          </a:xfrm>
        </p:spPr>
        <p:txBody>
          <a:bodyPr>
            <a:normAutofit/>
          </a:bodyPr>
          <a:lstStyle/>
          <a:p>
            <a:r>
              <a:rPr lang="en-US" sz="2400" dirty="0"/>
              <a:t>each element in HTML can have an id attribute whose value is supposed to be unique</a:t>
            </a:r>
          </a:p>
          <a:p>
            <a:r>
              <a:rPr lang="en-US" sz="2400" dirty="0"/>
              <a:t>this is often used in combination with </a:t>
            </a:r>
            <a:r>
              <a:rPr lang="en-US" sz="2400" dirty="0" err="1"/>
              <a:t>stylesheets</a:t>
            </a:r>
            <a:r>
              <a:rPr lang="en-US" sz="2400" dirty="0"/>
              <a:t> and scripts</a:t>
            </a:r>
          </a:p>
          <a:p>
            <a:r>
              <a:rPr lang="en-US" sz="2400" dirty="0"/>
              <a:t>if the form used id attributes as follows</a:t>
            </a:r>
            <a:r>
              <a:rPr lang="en-US" sz="2400" dirty="0" smtClean="0"/>
              <a:t>:</a:t>
            </a:r>
          </a:p>
          <a:p>
            <a:pPr marL="457200" lvl="1" indent="0">
              <a:buNone/>
            </a:pPr>
            <a:r>
              <a:rPr lang="en-US" sz="2000" dirty="0" smtClean="0"/>
              <a:t>&lt;</a:t>
            </a:r>
            <a:r>
              <a:rPr lang="en-US" sz="2000" dirty="0"/>
              <a:t>form&gt; &lt;label&gt;Enter a word:&lt;/label&gt; 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&lt;</a:t>
            </a:r>
            <a:r>
              <a:rPr lang="en-US" sz="2000" dirty="0"/>
              <a:t>input type="text" name="word" id="</a:t>
            </a:r>
            <a:r>
              <a:rPr lang="en-US" sz="2000" dirty="0" err="1"/>
              <a:t>myWord</a:t>
            </a:r>
            <a:r>
              <a:rPr lang="en-US" sz="2000" dirty="0"/>
              <a:t>" /&gt; 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&lt;</a:t>
            </a:r>
            <a:r>
              <a:rPr lang="en-US" sz="2000" dirty="0"/>
              <a:t>input type="button" value="Translate" </a:t>
            </a:r>
            <a:r>
              <a:rPr lang="en-US" sz="2000" dirty="0" err="1"/>
              <a:t>onClick</a:t>
            </a:r>
            <a:r>
              <a:rPr lang="en-US" sz="2000" dirty="0"/>
              <a:t>="</a:t>
            </a:r>
            <a:r>
              <a:rPr lang="en-US" sz="2000" dirty="0" err="1"/>
              <a:t>myResult.value</a:t>
            </a:r>
            <a:r>
              <a:rPr lang="en-US" sz="2000" dirty="0"/>
              <a:t>=</a:t>
            </a:r>
            <a:r>
              <a:rPr lang="en-US" sz="2000" dirty="0" err="1"/>
              <a:t>myTranslate</a:t>
            </a:r>
            <a:r>
              <a:rPr lang="en-US" sz="2000" dirty="0"/>
              <a:t>(</a:t>
            </a:r>
            <a:r>
              <a:rPr lang="en-US" sz="2000" dirty="0" err="1"/>
              <a:t>myWord.value</a:t>
            </a:r>
            <a:r>
              <a:rPr lang="en-US" sz="2000" dirty="0"/>
              <a:t>)" /&gt; 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&lt;</a:t>
            </a:r>
            <a:r>
              <a:rPr lang="en-US" sz="2000" dirty="0"/>
              <a:t>input type="text" name="result" id="</a:t>
            </a:r>
            <a:r>
              <a:rPr lang="en-US" sz="2000" dirty="0" err="1"/>
              <a:t>myResult</a:t>
            </a:r>
            <a:r>
              <a:rPr lang="en-US" sz="2000" dirty="0"/>
              <a:t>" </a:t>
            </a:r>
            <a:r>
              <a:rPr lang="en-US" sz="2000" dirty="0" smtClean="0"/>
              <a:t>/&gt;</a:t>
            </a:r>
          </a:p>
          <a:p>
            <a:pPr marL="457200" lvl="1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&lt;/form&gt; </a:t>
            </a:r>
            <a:endParaRPr lang="en-US" sz="2000" dirty="0" smtClean="0"/>
          </a:p>
          <a:p>
            <a:endParaRPr lang="en-US" sz="2400" dirty="0"/>
          </a:p>
          <a:p>
            <a:r>
              <a:rPr lang="en-US" sz="2400" dirty="0" smtClean="0"/>
              <a:t>we </a:t>
            </a:r>
            <a:r>
              <a:rPr lang="en-US" sz="2400" dirty="0"/>
              <a:t>could use </a:t>
            </a:r>
            <a:r>
              <a:rPr lang="en-US" sz="2400" dirty="0" err="1"/>
              <a:t>myResult</a:t>
            </a:r>
            <a:r>
              <a:rPr lang="en-US" sz="2400" dirty="0"/>
              <a:t> and </a:t>
            </a:r>
            <a:r>
              <a:rPr lang="en-US" sz="2400" dirty="0" err="1"/>
              <a:t>myWord</a:t>
            </a:r>
            <a:r>
              <a:rPr lang="en-US" sz="2400" dirty="0"/>
              <a:t> instead of </a:t>
            </a:r>
            <a:r>
              <a:rPr lang="en-US" sz="2400" dirty="0" err="1"/>
              <a:t>this.form.result</a:t>
            </a:r>
            <a:r>
              <a:rPr lang="en-US" sz="2400" dirty="0"/>
              <a:t> and </a:t>
            </a:r>
            <a:r>
              <a:rPr lang="en-US" sz="2400" dirty="0" err="1"/>
              <a:t>this.form.word</a:t>
            </a:r>
            <a:r>
              <a:rPr lang="en-US" sz="2400" dirty="0"/>
              <a:t>, respectively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31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Anonymous</a:t>
            </a:r>
            <a:r>
              <a:rPr lang="en-US" dirty="0"/>
              <a:t> function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564379"/>
            <a:ext cx="9052560" cy="6024057"/>
          </a:xfrm>
        </p:spPr>
        <p:txBody>
          <a:bodyPr>
            <a:noAutofit/>
          </a:bodyPr>
          <a:lstStyle/>
          <a:p>
            <a:r>
              <a:rPr lang="en-US" sz="2400" dirty="0"/>
              <a:t>we could use an </a:t>
            </a:r>
            <a:r>
              <a:rPr lang="en-US" sz="2400" i="1" dirty="0"/>
              <a:t>anonymous</a:t>
            </a:r>
            <a:r>
              <a:rPr lang="en-US" sz="2400" dirty="0"/>
              <a:t> function instead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r>
              <a:rPr lang="en-US" sz="2400" dirty="0" smtClean="0"/>
              <a:t>&lt;</a:t>
            </a:r>
            <a:r>
              <a:rPr lang="en-US" sz="2400" dirty="0"/>
              <a:t>input type="button" value="Translate" </a:t>
            </a:r>
            <a:r>
              <a:rPr lang="en-US" sz="2400" dirty="0" err="1"/>
              <a:t>onClick</a:t>
            </a:r>
            <a:r>
              <a:rPr lang="en-US" sz="2400" dirty="0"/>
              <a:t>="</a:t>
            </a:r>
            <a:r>
              <a:rPr lang="en-US" sz="2000" dirty="0" err="1">
                <a:solidFill>
                  <a:srgbClr val="FF0000"/>
                </a:solidFill>
              </a:rPr>
              <a:t>result.value</a:t>
            </a:r>
            <a:r>
              <a:rPr lang="en-US" sz="2000" dirty="0">
                <a:solidFill>
                  <a:srgbClr val="FF0000"/>
                </a:solidFill>
              </a:rPr>
              <a:t>=function (w) { 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if </a:t>
            </a:r>
            <a:r>
              <a:rPr lang="en-US" sz="2000" dirty="0">
                <a:solidFill>
                  <a:srgbClr val="FF0000"/>
                </a:solidFill>
              </a:rPr>
              <a:t>(w === 'hello') return('</a:t>
            </a:r>
            <a:r>
              <a:rPr lang="en-US" sz="2000" dirty="0" err="1">
                <a:solidFill>
                  <a:srgbClr val="FF0000"/>
                </a:solidFill>
              </a:rPr>
              <a:t>buongiorno</a:t>
            </a:r>
            <a:r>
              <a:rPr lang="en-US" sz="2000" dirty="0">
                <a:solidFill>
                  <a:srgbClr val="FF0000"/>
                </a:solidFill>
              </a:rPr>
              <a:t>');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else </a:t>
            </a:r>
            <a:r>
              <a:rPr lang="en-US" sz="2000" dirty="0">
                <a:solidFill>
                  <a:srgbClr val="FF0000"/>
                </a:solidFill>
              </a:rPr>
              <a:t>if (w === 'goodbye') return('arrivederci'); else return('unknown'); }(</a:t>
            </a:r>
            <a:r>
              <a:rPr lang="en-US" sz="2000" dirty="0" err="1">
                <a:solidFill>
                  <a:srgbClr val="FF0000"/>
                </a:solidFill>
              </a:rPr>
              <a:t>word.value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en-US" sz="2400" dirty="0"/>
              <a:t>" /&gt;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an anonymous function taking one parameter w is defined</a:t>
            </a:r>
          </a:p>
          <a:p>
            <a:r>
              <a:rPr lang="en-US" sz="2400" dirty="0"/>
              <a:t>and immediately invoked with argument </a:t>
            </a:r>
            <a:r>
              <a:rPr lang="en-US" sz="2400" dirty="0" err="1"/>
              <a:t>word.value</a:t>
            </a:r>
            <a:endParaRPr lang="en-US" sz="2400" dirty="0"/>
          </a:p>
          <a:p>
            <a:r>
              <a:rPr lang="en-US" sz="2400" dirty="0"/>
              <a:t>we could even do away with the function by using the ternary ? </a:t>
            </a:r>
            <a:r>
              <a:rPr lang="en-US" sz="2400" dirty="0" smtClean="0"/>
              <a:t>operator:</a:t>
            </a:r>
          </a:p>
          <a:p>
            <a:r>
              <a:rPr lang="en-US" sz="2000" dirty="0" err="1" smtClean="0">
                <a:solidFill>
                  <a:srgbClr val="FF0000"/>
                </a:solidFill>
              </a:rPr>
              <a:t>result.value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= (</a:t>
            </a:r>
            <a:r>
              <a:rPr lang="en-US" sz="2000" dirty="0" err="1">
                <a:solidFill>
                  <a:srgbClr val="FF0000"/>
                </a:solidFill>
              </a:rPr>
              <a:t>word.value</a:t>
            </a:r>
            <a:r>
              <a:rPr lang="en-US" sz="2000" dirty="0">
                <a:solidFill>
                  <a:srgbClr val="FF0000"/>
                </a:solidFill>
              </a:rPr>
              <a:t>==='hello') ? '</a:t>
            </a:r>
            <a:r>
              <a:rPr lang="en-US" sz="2000" dirty="0" err="1">
                <a:solidFill>
                  <a:srgbClr val="FF0000"/>
                </a:solidFill>
              </a:rPr>
              <a:t>buongiorno</a:t>
            </a:r>
            <a:r>
              <a:rPr lang="en-US" sz="2000" dirty="0">
                <a:solidFill>
                  <a:srgbClr val="FF0000"/>
                </a:solidFill>
              </a:rPr>
              <a:t>' : ((</a:t>
            </a:r>
            <a:r>
              <a:rPr lang="en-US" sz="2000" dirty="0" err="1">
                <a:solidFill>
                  <a:srgbClr val="FF0000"/>
                </a:solidFill>
              </a:rPr>
              <a:t>word.value</a:t>
            </a:r>
            <a:r>
              <a:rPr lang="en-US" sz="2000" dirty="0">
                <a:solidFill>
                  <a:srgbClr val="FF0000"/>
                </a:solidFill>
              </a:rPr>
              <a:t>==='goodbye') ? 'arrivederci' :'unknown')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466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61" y="685800"/>
            <a:ext cx="8911478" cy="5980114"/>
          </a:xfrm>
        </p:spPr>
        <p:txBody>
          <a:bodyPr/>
          <a:lstStyle/>
          <a:p>
            <a:r>
              <a:rPr lang="en-US" dirty="0"/>
              <a:t>On ordered lists - list-style-type can be used to change the </a:t>
            </a:r>
            <a:r>
              <a:rPr lang="en-US" dirty="0" smtClean="0"/>
              <a:t>sequence </a:t>
            </a:r>
            <a:r>
              <a:rPr lang="en-US" dirty="0"/>
              <a:t>values  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657350"/>
            <a:ext cx="6477000" cy="2290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88" y="3758530"/>
            <a:ext cx="3264013" cy="322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40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en-US" dirty="0"/>
              <a:t>Text alignment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61" y="685800"/>
            <a:ext cx="8911478" cy="5980114"/>
          </a:xfrm>
        </p:spPr>
        <p:txBody>
          <a:bodyPr/>
          <a:lstStyle/>
          <a:p>
            <a:r>
              <a:rPr lang="en-US" dirty="0"/>
              <a:t>Text indent </a:t>
            </a:r>
            <a:endParaRPr lang="en-US" dirty="0" smtClean="0"/>
          </a:p>
          <a:p>
            <a:pPr lvl="1"/>
            <a:r>
              <a:rPr lang="en-US" dirty="0"/>
              <a:t>Use the  text-indent property, which takes a length of </a:t>
            </a:r>
            <a:r>
              <a:rPr lang="en-US" dirty="0" smtClean="0"/>
              <a:t>percentage </a:t>
            </a:r>
            <a:r>
              <a:rPr lang="en-US" dirty="0"/>
              <a:t>value 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Text alignment </a:t>
            </a:r>
            <a:endParaRPr lang="en-US" dirty="0" smtClean="0"/>
          </a:p>
          <a:p>
            <a:pPr lvl="1"/>
            <a:r>
              <a:rPr lang="en-US" dirty="0"/>
              <a:t>Use the  text-align property, which takes a keyword </a:t>
            </a:r>
            <a:r>
              <a:rPr lang="en-US" dirty="0" smtClean="0"/>
              <a:t>value </a:t>
            </a:r>
            <a:r>
              <a:rPr lang="en-US" dirty="0"/>
              <a:t>from left, center, right and justify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219325"/>
            <a:ext cx="48006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4191000"/>
            <a:ext cx="40576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40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en-US" dirty="0"/>
              <a:t>CSS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61" y="685800"/>
            <a:ext cx="8911478" cy="5980114"/>
          </a:xfrm>
        </p:spPr>
        <p:txBody>
          <a:bodyPr/>
          <a:lstStyle/>
          <a:p>
            <a:r>
              <a:rPr lang="en-US" dirty="0"/>
              <a:t>Every rendered element occupies a box: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445" y="1295400"/>
            <a:ext cx="4345810" cy="2329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81" y="3733800"/>
            <a:ext cx="5725019" cy="289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40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en-US" dirty="0"/>
              <a:t>CSS Box Model length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61" y="685800"/>
            <a:ext cx="8911478" cy="5980114"/>
          </a:xfrm>
        </p:spPr>
        <p:txBody>
          <a:bodyPr/>
          <a:lstStyle/>
          <a:p>
            <a:r>
              <a:rPr lang="en-US" dirty="0"/>
              <a:t>There are 12 length properties in the CSS box model, </a:t>
            </a:r>
            <a:r>
              <a:rPr lang="en-US" dirty="0" smtClean="0"/>
              <a:t>corresponding </a:t>
            </a:r>
            <a:r>
              <a:rPr lang="en-US" dirty="0"/>
              <a:t>the 12 distances between adjacent edges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8037909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400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Box Model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61" y="685800"/>
            <a:ext cx="8911478" cy="59801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" y="1102995"/>
            <a:ext cx="8560118" cy="4652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40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Shorthand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61" y="685800"/>
            <a:ext cx="8911478" cy="59801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0" y="3813464"/>
            <a:ext cx="3957205" cy="289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46" y="566166"/>
            <a:ext cx="8248954" cy="3134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40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61" y="685800"/>
            <a:ext cx="8911478" cy="59801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background-color 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Specifies background color for content, </a:t>
            </a:r>
          </a:p>
          <a:p>
            <a:r>
              <a:rPr lang="en-US" dirty="0"/>
              <a:t>padding, and border areas 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Margin area is always transparent 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Not inherited; initial value transparent </a:t>
            </a:r>
          </a:p>
          <a:p>
            <a:pPr marL="0" indent="0">
              <a:buNone/>
            </a:pPr>
            <a:r>
              <a:rPr lang="en-US" dirty="0"/>
              <a:t>background-image 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Specifies (using </a:t>
            </a:r>
            <a:r>
              <a:rPr lang="en-US" dirty="0" err="1"/>
              <a:t>url</a:t>
            </a:r>
            <a:r>
              <a:rPr lang="en-US" dirty="0"/>
              <a:t>() function) image that </a:t>
            </a:r>
          </a:p>
          <a:p>
            <a:pPr marL="0" indent="0">
              <a:buNone/>
            </a:pPr>
            <a:r>
              <a:rPr lang="en-US" dirty="0" smtClean="0"/>
              <a:t>	will </a:t>
            </a:r>
            <a:r>
              <a:rPr lang="en-US" dirty="0"/>
              <a:t>be tiled over an element </a:t>
            </a:r>
          </a:p>
        </p:txBody>
      </p:sp>
    </p:spTree>
    <p:extLst>
      <p:ext uri="{BB962C8B-B14F-4D97-AF65-F5344CB8AC3E}">
        <p14:creationId xmlns:p14="http://schemas.microsoft.com/office/powerpoint/2010/main" val="255640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512</Words>
  <Application>Microsoft Office PowerPoint</Application>
  <PresentationFormat>On-screen Show (4:3)</PresentationFormat>
  <Paragraphs>168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Color</vt:lpstr>
      <vt:lpstr>Color</vt:lpstr>
      <vt:lpstr>List Properties</vt:lpstr>
      <vt:lpstr>Text alignment </vt:lpstr>
      <vt:lpstr>CSS Box Model</vt:lpstr>
      <vt:lpstr>CSS Box Model length properties</vt:lpstr>
      <vt:lpstr>Box Model Example</vt:lpstr>
      <vt:lpstr>Shorthand properties</vt:lpstr>
      <vt:lpstr>Backgrounds</vt:lpstr>
      <vt:lpstr>Background properties</vt:lpstr>
      <vt:lpstr>Beyond Normal Flow </vt:lpstr>
      <vt:lpstr>Absolute Positioning</vt:lpstr>
      <vt:lpstr>Block &amp; Inline elements</vt:lpstr>
      <vt:lpstr>Client Side Processing</vt:lpstr>
      <vt:lpstr>Client-side scripting</vt:lpstr>
      <vt:lpstr>JavaScript</vt:lpstr>
      <vt:lpstr>Document methods and properties</vt:lpstr>
      <vt:lpstr>PowerPoint Presentation</vt:lpstr>
      <vt:lpstr>Events</vt:lpstr>
      <vt:lpstr>Calling a function</vt:lpstr>
      <vt:lpstr>Defining a function</vt:lpstr>
      <vt:lpstr>An alternative solution</vt:lpstr>
      <vt:lpstr>Anonymous function 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</dc:title>
  <dc:creator>Narendra</dc:creator>
  <cp:lastModifiedBy>My</cp:lastModifiedBy>
  <cp:revision>18</cp:revision>
  <dcterms:created xsi:type="dcterms:W3CDTF">2006-08-16T00:00:00Z</dcterms:created>
  <dcterms:modified xsi:type="dcterms:W3CDTF">2014-10-16T23:49:37Z</dcterms:modified>
</cp:coreProperties>
</file>