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9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4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FCE4-577D-43A8-AA40-66AF1B1AF48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1A34C-63D3-4E79-AE2E-18A65AA7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7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MIME types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u="sng" dirty="0"/>
              <a:t>M</a:t>
            </a:r>
            <a:r>
              <a:rPr lang="en-US" dirty="0"/>
              <a:t>ultipurpose </a:t>
            </a:r>
            <a:r>
              <a:rPr lang="en-US" u="sng" dirty="0"/>
              <a:t>I</a:t>
            </a:r>
            <a:r>
              <a:rPr lang="en-US" dirty="0"/>
              <a:t>nternet </a:t>
            </a:r>
            <a:r>
              <a:rPr lang="en-US" u="sng" dirty="0"/>
              <a:t>M</a:t>
            </a:r>
            <a:r>
              <a:rPr lang="en-US" dirty="0"/>
              <a:t>ail </a:t>
            </a:r>
            <a:r>
              <a:rPr lang="en-US" u="sng" dirty="0"/>
              <a:t>E</a:t>
            </a:r>
            <a:r>
              <a:rPr lang="en-US" dirty="0"/>
              <a:t>xtensions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used by HTTP header to determine how to handle multiple media types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text/html (html document; *.html)</a:t>
            </a:r>
          </a:p>
          <a:p>
            <a:r>
              <a:rPr lang="en-US" dirty="0"/>
              <a:t>application/java (java class file; *.class)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C0B72B-5D16-4A79-9A8F-75576FF3840C}" type="slidenum">
              <a:rPr lang="en-US"/>
              <a:pPr/>
              <a:t>10</a:t>
            </a:fld>
            <a:r>
              <a:rPr 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77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HTTP header indicating: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type of request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GET: gets the requested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POST: transfer posted data to the specified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HEAD: similar to get but returns the HTTP header ONLY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PUT (HTTP/1.1): uploads the resource to the server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DELETE (HTTP/1.1): deletes the resource from the server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OPTIONS (HTTP/1.1):request’s the server’s configuration options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name of a resource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HTTP version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body (*optional)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5189B764-9A46-4751-A9FB-5A9048D83298}" type="slidenum">
              <a:rPr lang="en-US"/>
              <a:pPr/>
              <a:t>11</a:t>
            </a:fld>
            <a:r>
              <a:rPr 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9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800"/>
              <a:t>HTTP header indicating:</a:t>
            </a:r>
          </a:p>
          <a:p>
            <a:pPr marL="609600" indent="-609600">
              <a:buFontTx/>
              <a:buNone/>
            </a:pPr>
            <a:endParaRPr lang="en-US" sz="2800"/>
          </a:p>
          <a:p>
            <a:pPr marL="609600" indent="-609600">
              <a:buFontTx/>
              <a:buAutoNum type="arabicPeriod"/>
            </a:pPr>
            <a:r>
              <a:rPr lang="en-US" sz="2400"/>
              <a:t>HTTP version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status of the response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information to control the response behavior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body (*optional)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03F799E6-5611-4529-AEE4-99E6C3A5EDA4}" type="slidenum">
              <a:rPr lang="en-US"/>
              <a:pPr/>
              <a:t>12</a:t>
            </a:fld>
            <a:r>
              <a:rPr 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15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vs. Dynamic Web Pages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static</a:t>
            </a:r>
            <a:r>
              <a:rPr lang="en-US" dirty="0"/>
              <a:t>: content stored in an html page</a:t>
            </a:r>
          </a:p>
          <a:p>
            <a:pPr lvl="1"/>
            <a:r>
              <a:rPr lang="en-US" dirty="0"/>
              <a:t>content does not update unless the file is updated</a:t>
            </a:r>
          </a:p>
          <a:p>
            <a:r>
              <a:rPr lang="en-US" b="1" dirty="0"/>
              <a:t>dynamic</a:t>
            </a:r>
            <a:r>
              <a:rPr lang="en-US" dirty="0"/>
              <a:t>: content is generated “on the fly”</a:t>
            </a:r>
          </a:p>
          <a:p>
            <a:pPr lvl="1"/>
            <a:r>
              <a:rPr lang="en-US" dirty="0"/>
              <a:t>content is gathered and delivered based on the user’s request; usually content here is stored in a database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0F7EF87-B69E-43F0-BBEB-AFEC18816AE5}" type="slidenum">
              <a:rPr lang="en-US"/>
              <a:pPr/>
              <a:t>13</a:t>
            </a:fld>
            <a:r>
              <a:rPr 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3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Narendra Gupta</a:t>
            </a:r>
          </a:p>
          <a:p>
            <a:r>
              <a:rPr lang="en-US" dirty="0" smtClean="0"/>
              <a:t>Your Instructor for DBMS</a:t>
            </a:r>
          </a:p>
          <a:p>
            <a:r>
              <a:rPr lang="en-US" dirty="0" smtClean="0"/>
              <a:t>I am a software developer since 2003 @SASS, small firm</a:t>
            </a:r>
          </a:p>
          <a:p>
            <a:r>
              <a:rPr lang="en-US" dirty="0" smtClean="0"/>
              <a:t>Currently involved in the development of web based MIS ( .NET MVC Framework)</a:t>
            </a:r>
          </a:p>
        </p:txBody>
      </p:sp>
    </p:spTree>
    <p:extLst>
      <p:ext uri="{BB962C8B-B14F-4D97-AF65-F5344CB8AC3E}">
        <p14:creationId xmlns:p14="http://schemas.microsoft.com/office/powerpoint/2010/main" val="348750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class</a:t>
            </a:r>
          </a:p>
          <a:p>
            <a:r>
              <a:rPr lang="en-US" dirty="0" smtClean="0"/>
              <a:t>Course </a:t>
            </a:r>
            <a:r>
              <a:rPr lang="en-US" dirty="0" smtClean="0"/>
              <a:t>content</a:t>
            </a:r>
          </a:p>
          <a:p>
            <a:r>
              <a:rPr lang="en-US" smtClean="0"/>
              <a:t>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351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Course Contents: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Unit 1. Introduction: ( 6 </a:t>
            </a:r>
            <a:r>
              <a:rPr lang="en-US" b="1" dirty="0" err="1"/>
              <a:t>Hrs</a:t>
            </a:r>
            <a:r>
              <a:rPr lang="en-US" b="1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Review of web technology, review of HTML and JAVA Script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Unit 2.Issue of Web Technology:</a:t>
            </a:r>
            <a:r>
              <a:rPr lang="en-US" dirty="0"/>
              <a:t> (6 </a:t>
            </a:r>
            <a:r>
              <a:rPr lang="en-US" dirty="0" err="1"/>
              <a:t>Hrs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Architectural issue of web layer, HTTP &amp; FTP Protocols, Tier Technology: 2-Tier, 3-Tier and n-Tier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Unit3. The Client Tier:</a:t>
            </a:r>
            <a:r>
              <a:rPr lang="en-US" dirty="0"/>
              <a:t> (12 </a:t>
            </a:r>
            <a:r>
              <a:rPr lang="en-US" dirty="0" err="1"/>
              <a:t>Hrs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Representing content, XML, DTD’s, Schemas, </a:t>
            </a:r>
            <a:r>
              <a:rPr lang="en-US" dirty="0" err="1"/>
              <a:t>Stylesheets</a:t>
            </a:r>
            <a:r>
              <a:rPr lang="en-US" dirty="0"/>
              <a:t> and Transformation: CSs, XSL/XSLT, SAX and DOM, Client-side Programming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Unit 4. The Server Tier:</a:t>
            </a:r>
            <a:r>
              <a:rPr lang="en-US" dirty="0"/>
              <a:t> (20 </a:t>
            </a:r>
            <a:r>
              <a:rPr lang="en-US" dirty="0" err="1"/>
              <a:t>Hrs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Web Server Concept, Creating Dynamic Content, Using Control Flow to control Dynamic Control Generation, Sessions and State, Error handling, Authentication, Architecting web application, Using tag libraries, Writing tag libraries.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Unit 5. Introduction to Advanced Server Side Issues (3 </a:t>
            </a:r>
            <a:r>
              <a:rPr lang="en-US" b="1" dirty="0" err="1"/>
              <a:t>Hrs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Simple Web Pages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HTTP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HTML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Web Application Architectures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Dynamic Web Pages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Scripting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CGI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Server Extensions (APIs)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Java: Servlets, JSP, JDBC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Microsoft: ASP, ADO, ODBC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Enterprise Solutions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Oracle Internet Application Server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53C55F31-8316-465E-9274-EC20F7FC4A3B}" type="slidenum">
              <a:rPr lang="en-US"/>
              <a:pPr/>
              <a:t>5</a:t>
            </a:fld>
            <a:r>
              <a:rPr 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1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History of the Internet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Developed in 60s and 70s by US Department of Defense</a:t>
            </a:r>
          </a:p>
          <a:p>
            <a:pPr lvl="1"/>
            <a:r>
              <a:rPr lang="en-US" sz="2400" dirty="0"/>
              <a:t>called ARPANET (</a:t>
            </a:r>
            <a:r>
              <a:rPr lang="en-US" sz="2400" u="sng" dirty="0"/>
              <a:t>A</a:t>
            </a:r>
            <a:r>
              <a:rPr lang="en-US" sz="2400" dirty="0"/>
              <a:t>dvanced </a:t>
            </a:r>
            <a:r>
              <a:rPr lang="en-US" sz="2400" u="sng" dirty="0"/>
              <a:t>R</a:t>
            </a:r>
            <a:r>
              <a:rPr lang="en-US" sz="2400" dirty="0"/>
              <a:t>esearch </a:t>
            </a:r>
            <a:r>
              <a:rPr lang="en-US" sz="2400" u="sng" dirty="0"/>
              <a:t>P</a:t>
            </a:r>
            <a:r>
              <a:rPr lang="en-US" sz="2400" dirty="0"/>
              <a:t>rojects </a:t>
            </a:r>
            <a:r>
              <a:rPr lang="en-US" sz="2400" u="sng" dirty="0"/>
              <a:t>A</a:t>
            </a:r>
            <a:r>
              <a:rPr lang="en-US" sz="2400" dirty="0"/>
              <a:t>gency </a:t>
            </a:r>
            <a:r>
              <a:rPr lang="en-US" sz="2400" u="sng" dirty="0" err="1"/>
              <a:t>NET</a:t>
            </a:r>
            <a:r>
              <a:rPr lang="en-US" sz="2400" dirty="0" err="1"/>
              <a:t>work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project to build a network that could withstand physical attacks</a:t>
            </a:r>
          </a:p>
          <a:p>
            <a:endParaRPr lang="en-US" sz="2400" dirty="0"/>
          </a:p>
          <a:p>
            <a:r>
              <a:rPr lang="en-US" sz="2400" dirty="0"/>
              <a:t>1982: TCP/IP adopted as ARPANET standard protocol</a:t>
            </a:r>
          </a:p>
          <a:p>
            <a:endParaRPr lang="en-US" sz="2400" dirty="0"/>
          </a:p>
          <a:p>
            <a:r>
              <a:rPr lang="en-US" sz="2400" dirty="0"/>
              <a:t>1986: project shifted from military to government/universities by grant money from National Science Foundation</a:t>
            </a:r>
          </a:p>
          <a:p>
            <a:pPr lvl="1"/>
            <a:r>
              <a:rPr lang="en-US" sz="2400" dirty="0"/>
              <a:t>renamed NSFNET (</a:t>
            </a:r>
            <a:r>
              <a:rPr lang="en-US" sz="2400" u="sng" dirty="0"/>
              <a:t>N</a:t>
            </a:r>
            <a:r>
              <a:rPr lang="en-US" sz="2400" dirty="0"/>
              <a:t>ational </a:t>
            </a:r>
            <a:r>
              <a:rPr lang="en-US" sz="2400" u="sng" dirty="0"/>
              <a:t>S</a:t>
            </a:r>
            <a:r>
              <a:rPr lang="en-US" sz="2400" dirty="0"/>
              <a:t>cience </a:t>
            </a:r>
            <a:r>
              <a:rPr lang="en-US" sz="2400" u="sng" dirty="0"/>
              <a:t>F</a:t>
            </a:r>
            <a:r>
              <a:rPr lang="en-US" sz="2400" dirty="0"/>
              <a:t>oundation </a:t>
            </a:r>
            <a:r>
              <a:rPr lang="en-US" sz="2400" u="sng" dirty="0" err="1"/>
              <a:t>NET</a:t>
            </a:r>
            <a:r>
              <a:rPr lang="en-US" sz="2400" dirty="0" err="1"/>
              <a:t>work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1995: NSFNET ceased control of network backbone; network becomes known as Internet.</a:t>
            </a:r>
          </a:p>
          <a:p>
            <a:endParaRPr lang="en-US" sz="1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5048B13-9140-4ADE-99E9-226D3E01B52F}" type="slidenum">
              <a:rPr lang="en-US"/>
              <a:pPr/>
              <a:t>6</a:t>
            </a:fld>
            <a:r>
              <a:rPr 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6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 vs. Extranet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Intranet</a:t>
            </a:r>
            <a:r>
              <a:rPr lang="en-US" dirty="0"/>
              <a:t> : a web site or group of sites belonging to an organization, accessible only by the members of the organization (behind firewall)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b="1" dirty="0"/>
              <a:t>Extranet </a:t>
            </a:r>
            <a:r>
              <a:rPr lang="en-US" dirty="0"/>
              <a:t>: an intranet that is partially accessible to authorized outsiders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0714147A-7A1C-4833-8EA0-4BBDD1D493E3}" type="slidenum">
              <a:rPr lang="en-US"/>
              <a:pPr/>
              <a:t>7</a:t>
            </a:fld>
            <a:r>
              <a:rPr 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9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(HyperText Transfer Protocol)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The protocol used to transfer Web pages through the Internet.</a:t>
            </a:r>
          </a:p>
          <a:p>
            <a:pPr>
              <a:buFontTx/>
              <a:buNone/>
            </a:pPr>
            <a:endParaRPr lang="en-US" sz="20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31E782F8-B4DC-4860-A7F6-866DF359FA48}" type="slidenum">
              <a:rPr lang="en-US"/>
              <a:pPr/>
              <a:t>8</a:t>
            </a:fld>
            <a:r>
              <a:rPr 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53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(continued)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Based on a “request-response” paradigm:</a:t>
            </a:r>
          </a:p>
          <a:p>
            <a:r>
              <a:rPr lang="en-US" sz="2400"/>
              <a:t>connection – the client establishes a connection with the web server</a:t>
            </a:r>
          </a:p>
          <a:p>
            <a:r>
              <a:rPr lang="en-US" sz="2400"/>
              <a:t>request – the client sends a request message to the web server</a:t>
            </a:r>
          </a:p>
          <a:p>
            <a:r>
              <a:rPr lang="en-US" sz="2400"/>
              <a:t>response – the web server sends a response to the client</a:t>
            </a:r>
          </a:p>
          <a:p>
            <a:r>
              <a:rPr lang="en-US" sz="2400"/>
              <a:t>close – the connection is closed by the web server</a:t>
            </a:r>
          </a:p>
          <a:p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FFEC63"/>
                </a:solidFill>
              </a:rPr>
              <a:t>NOTE</a:t>
            </a:r>
            <a:r>
              <a:rPr lang="en-US" sz="2400"/>
              <a:t>: HTTP is inherently a “stateless” protocol;</a:t>
            </a:r>
          </a:p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D81B8E0-42F4-44D9-B348-CD6FACE57E63}" type="slidenum">
              <a:rPr lang="en-US"/>
              <a:pPr/>
              <a:t>9</a:t>
            </a:fld>
            <a:r>
              <a:rPr 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1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485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Web Technology</vt:lpstr>
      <vt:lpstr>Who am I?</vt:lpstr>
      <vt:lpstr>Today</vt:lpstr>
      <vt:lpstr>PowerPoint Presentation</vt:lpstr>
      <vt:lpstr>Overview</vt:lpstr>
      <vt:lpstr>History of the Internet</vt:lpstr>
      <vt:lpstr>Intranet vs. Extranet</vt:lpstr>
      <vt:lpstr>HTTP (HyperText Transfer Protocol)</vt:lpstr>
      <vt:lpstr>HTTP (continued)</vt:lpstr>
      <vt:lpstr>MIME types</vt:lpstr>
      <vt:lpstr>HTTP Request</vt:lpstr>
      <vt:lpstr>HTTP Response</vt:lpstr>
      <vt:lpstr>Static vs. Dynamic Web Pages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Narendra</dc:creator>
  <cp:lastModifiedBy>Narendra</cp:lastModifiedBy>
  <cp:revision>3</cp:revision>
  <dcterms:created xsi:type="dcterms:W3CDTF">2014-08-11T02:37:54Z</dcterms:created>
  <dcterms:modified xsi:type="dcterms:W3CDTF">2014-08-11T02:48:26Z</dcterms:modified>
</cp:coreProperties>
</file>