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DDE3B-5E2D-4F44-93D8-776193D4AE0D}" type="datetimeFigureOut">
              <a:rPr lang="en-US" smtClean="0"/>
              <a:t>10/17/2014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66089-0FF1-4A8F-911D-D40890720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752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DDE3B-5E2D-4F44-93D8-776193D4AE0D}" type="datetimeFigureOut">
              <a:rPr lang="en-US" smtClean="0"/>
              <a:t>10/17/2014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66089-0FF1-4A8F-911D-D40890720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380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DDE3B-5E2D-4F44-93D8-776193D4AE0D}" type="datetimeFigureOut">
              <a:rPr lang="en-US" smtClean="0"/>
              <a:t>10/17/2014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66089-0FF1-4A8F-911D-D40890720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294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DDE3B-5E2D-4F44-93D8-776193D4AE0D}" type="datetimeFigureOut">
              <a:rPr lang="en-US" smtClean="0"/>
              <a:t>10/17/2014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66089-0FF1-4A8F-911D-D40890720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373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DDE3B-5E2D-4F44-93D8-776193D4AE0D}" type="datetimeFigureOut">
              <a:rPr lang="en-US" smtClean="0"/>
              <a:t>10/17/2014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66089-0FF1-4A8F-911D-D40890720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027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DDE3B-5E2D-4F44-93D8-776193D4AE0D}" type="datetimeFigureOut">
              <a:rPr lang="en-US" smtClean="0"/>
              <a:t>10/17/2014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66089-0FF1-4A8F-911D-D40890720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609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DDE3B-5E2D-4F44-93D8-776193D4AE0D}" type="datetimeFigureOut">
              <a:rPr lang="en-US" smtClean="0"/>
              <a:t>10/17/2014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66089-0FF1-4A8F-911D-D40890720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69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DDE3B-5E2D-4F44-93D8-776193D4AE0D}" type="datetimeFigureOut">
              <a:rPr lang="en-US" smtClean="0"/>
              <a:t>10/17/2014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66089-0FF1-4A8F-911D-D40890720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089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DDE3B-5E2D-4F44-93D8-776193D4AE0D}" type="datetimeFigureOut">
              <a:rPr lang="en-US" smtClean="0"/>
              <a:t>10/17/2014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66089-0FF1-4A8F-911D-D40890720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632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DDE3B-5E2D-4F44-93D8-776193D4AE0D}" type="datetimeFigureOut">
              <a:rPr lang="en-US" smtClean="0"/>
              <a:t>10/17/2014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66089-0FF1-4A8F-911D-D40890720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762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DDE3B-5E2D-4F44-93D8-776193D4AE0D}" type="datetimeFigureOut">
              <a:rPr lang="en-US" smtClean="0"/>
              <a:t>10/17/2014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66089-0FF1-4A8F-911D-D40890720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841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6DDE3B-5E2D-4F44-93D8-776193D4AE0D}" type="datetimeFigureOut">
              <a:rPr lang="en-US" smtClean="0"/>
              <a:t>10/17/2014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566089-0FF1-4A8F-911D-D40890720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837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XML contd..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485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58753"/>
          </a:xfrm>
        </p:spPr>
        <p:txBody>
          <a:bodyPr>
            <a:normAutofit/>
          </a:bodyPr>
          <a:lstStyle/>
          <a:p>
            <a:r>
              <a:rPr lang="en-US" dirty="0"/>
              <a:t>XSLT &lt;</a:t>
            </a:r>
            <a:r>
              <a:rPr lang="en-US" dirty="0" err="1"/>
              <a:t>xsl:template</a:t>
            </a:r>
            <a:r>
              <a:rPr lang="en-US" dirty="0"/>
              <a:t>&gt; </a:t>
            </a:r>
            <a:r>
              <a:rPr lang="en-US" dirty="0" smtClean="0"/>
              <a:t>Element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" y="762000"/>
            <a:ext cx="9052560" cy="6024057"/>
          </a:xfrm>
        </p:spPr>
        <p:txBody>
          <a:bodyPr/>
          <a:lstStyle/>
          <a:p>
            <a:r>
              <a:rPr lang="en-US" dirty="0"/>
              <a:t> </a:t>
            </a:r>
            <a:endParaRPr lang="en-US" dirty="0" smtClean="0"/>
          </a:p>
          <a:p>
            <a:r>
              <a:rPr lang="en-US" dirty="0" smtClean="0"/>
              <a:t>&lt;</a:t>
            </a:r>
            <a:r>
              <a:rPr lang="en-US" dirty="0" err="1"/>
              <a:t>xsl:template</a:t>
            </a:r>
            <a:r>
              <a:rPr lang="en-US" dirty="0"/>
              <a:t>&gt; element is used to build templates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match attribute is used to associate a template with an xml element</a:t>
            </a:r>
          </a:p>
          <a:p>
            <a:endParaRPr lang="en-US" dirty="0"/>
          </a:p>
          <a:p>
            <a:pPr lvl="1"/>
            <a:r>
              <a:rPr lang="en-US" dirty="0" smtClean="0"/>
              <a:t>the value of match attribute is an </a:t>
            </a:r>
            <a:r>
              <a:rPr lang="en-US" dirty="0" err="1" smtClean="0"/>
              <a:t>Xpath</a:t>
            </a:r>
            <a:r>
              <a:rPr lang="en-US" dirty="0" smtClean="0"/>
              <a:t> expression</a:t>
            </a:r>
          </a:p>
          <a:p>
            <a:pPr lvl="1"/>
            <a:r>
              <a:rPr lang="en-US" dirty="0" smtClean="0"/>
              <a:t>match = “/” defines the whole document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374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80685"/>
          </a:xfrm>
        </p:spPr>
        <p:txBody>
          <a:bodyPr>
            <a:normAutofit/>
          </a:bodyPr>
          <a:lstStyle/>
          <a:p>
            <a:r>
              <a:rPr lang="en-US" dirty="0"/>
              <a:t>&lt;</a:t>
            </a:r>
            <a:r>
              <a:rPr lang="en-US" dirty="0" err="1"/>
              <a:t>xsl:value-of</a:t>
            </a:r>
            <a:r>
              <a:rPr lang="en-US" dirty="0"/>
              <a:t>&gt; </a:t>
            </a:r>
            <a:r>
              <a:rPr lang="en-US" dirty="0" smtClean="0"/>
              <a:t>Element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" y="851153"/>
            <a:ext cx="9052560" cy="6024057"/>
          </a:xfrm>
        </p:spPr>
        <p:txBody>
          <a:bodyPr/>
          <a:lstStyle/>
          <a:p>
            <a:r>
              <a:rPr lang="en-US" dirty="0" smtClean="0"/>
              <a:t>This element is used to extract the value an xml element</a:t>
            </a:r>
            <a:endParaRPr lang="en-US" dirty="0"/>
          </a:p>
          <a:p>
            <a:r>
              <a:rPr lang="en-US" dirty="0"/>
              <a:t>&lt;</a:t>
            </a:r>
            <a:r>
              <a:rPr lang="en-US" dirty="0" err="1"/>
              <a:t>xsl:value-of</a:t>
            </a:r>
            <a:r>
              <a:rPr lang="en-US" dirty="0"/>
              <a:t> select</a:t>
            </a:r>
            <a:r>
              <a:rPr lang="en-US" dirty="0" smtClean="0"/>
              <a:t>=“_______"/&gt;</a:t>
            </a:r>
            <a:endParaRPr lang="en-US" dirty="0"/>
          </a:p>
          <a:p>
            <a:r>
              <a:rPr lang="en-US" dirty="0" smtClean="0"/>
              <a:t>The select attribute contains an </a:t>
            </a:r>
            <a:r>
              <a:rPr lang="en-US" dirty="0" err="1" smtClean="0"/>
              <a:t>XPath</a:t>
            </a:r>
            <a:r>
              <a:rPr lang="en-US" dirty="0" smtClean="0"/>
              <a:t> expression. </a:t>
            </a:r>
          </a:p>
          <a:p>
            <a:r>
              <a:rPr lang="en-US" dirty="0" err="1" smtClean="0"/>
              <a:t>XPath</a:t>
            </a:r>
            <a:r>
              <a:rPr lang="en-US" dirty="0" smtClean="0"/>
              <a:t> expression works like navigating a file system.</a:t>
            </a:r>
          </a:p>
          <a:p>
            <a:r>
              <a:rPr lang="en-US" dirty="0" smtClean="0"/>
              <a:t>Forward slash (/) selects subdirectories.</a:t>
            </a:r>
          </a:p>
          <a:p>
            <a:endParaRPr lang="en-US" dirty="0"/>
          </a:p>
          <a:p>
            <a:r>
              <a:rPr lang="en-US" dirty="0" err="1" smtClean="0"/>
              <a:t>Eg</a:t>
            </a:r>
            <a:r>
              <a:rPr lang="en-US" dirty="0" smtClean="0"/>
              <a:t>. </a:t>
            </a:r>
            <a:r>
              <a:rPr lang="en-US" dirty="0" smtClean="0">
                <a:solidFill>
                  <a:srgbClr val="FF0000"/>
                </a:solidFill>
              </a:rPr>
              <a:t>Catalog/cd/title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0046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58753"/>
          </a:xfrm>
        </p:spPr>
        <p:txBody>
          <a:bodyPr>
            <a:normAutofit/>
          </a:bodyPr>
          <a:lstStyle/>
          <a:p>
            <a:r>
              <a:rPr lang="en-US" dirty="0"/>
              <a:t>&lt;</a:t>
            </a:r>
            <a:r>
              <a:rPr lang="en-US" dirty="0" err="1"/>
              <a:t>xsl:for-each</a:t>
            </a:r>
            <a:r>
              <a:rPr lang="en-US" dirty="0"/>
              <a:t>&gt; </a:t>
            </a:r>
            <a:r>
              <a:rPr lang="en-US" dirty="0" smtClean="0"/>
              <a:t>Element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" y="851153"/>
            <a:ext cx="9052560" cy="6024057"/>
          </a:xfrm>
        </p:spPr>
        <p:txBody>
          <a:bodyPr/>
          <a:lstStyle/>
          <a:p>
            <a:r>
              <a:rPr lang="en-US" dirty="0"/>
              <a:t>&lt;</a:t>
            </a:r>
            <a:r>
              <a:rPr lang="en-US" dirty="0" err="1"/>
              <a:t>xsl:for-each</a:t>
            </a:r>
            <a:r>
              <a:rPr lang="en-US" dirty="0"/>
              <a:t>&gt; element allows you to do looping in XSLT</a:t>
            </a:r>
            <a:r>
              <a:rPr lang="en-US" dirty="0" smtClean="0"/>
              <a:t>.</a:t>
            </a:r>
          </a:p>
          <a:p>
            <a:r>
              <a:rPr lang="en-US" dirty="0"/>
              <a:t>used to select every XML element of a specified </a:t>
            </a:r>
            <a:r>
              <a:rPr lang="en-US" dirty="0" smtClean="0"/>
              <a:t>node-set</a:t>
            </a:r>
          </a:p>
          <a:p>
            <a:r>
              <a:rPr lang="en-US" dirty="0" err="1" smtClean="0"/>
              <a:t>Eg</a:t>
            </a:r>
            <a:r>
              <a:rPr lang="en-US" dirty="0" smtClean="0"/>
              <a:t>.</a:t>
            </a:r>
            <a:r>
              <a:rPr lang="en-US" dirty="0"/>
              <a:t>  &lt;</a:t>
            </a:r>
            <a:r>
              <a:rPr lang="en-US" dirty="0" err="1"/>
              <a:t>xsl:for-each</a:t>
            </a:r>
            <a:r>
              <a:rPr lang="en-US" dirty="0"/>
              <a:t> select="catalog/cd"&gt;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  </a:t>
            </a:r>
            <a:endParaRPr lang="en-US" dirty="0" smtClean="0"/>
          </a:p>
          <a:p>
            <a:r>
              <a:rPr lang="en-US" dirty="0" smtClean="0"/>
              <a:t>We can add filter criterion to the select attribute .</a:t>
            </a:r>
            <a:endParaRPr lang="en-US" dirty="0"/>
          </a:p>
          <a:p>
            <a:pPr lvl="1"/>
            <a:r>
              <a:rPr lang="en-US" dirty="0" smtClean="0"/>
              <a:t>select = “catalog/cd/[artist=‘</a:t>
            </a:r>
            <a:r>
              <a:rPr lang="en-US" dirty="0" err="1" smtClean="0"/>
              <a:t>somename</a:t>
            </a:r>
            <a:r>
              <a:rPr lang="en-US" dirty="0" smtClean="0"/>
              <a:t>’]</a:t>
            </a:r>
          </a:p>
          <a:p>
            <a:r>
              <a:rPr lang="en-US" dirty="0" smtClean="0"/>
              <a:t>Legal filter operators are =,!=,&lt;,&gt;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377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" y="186976"/>
            <a:ext cx="9052560" cy="6626463"/>
          </a:xfrm>
        </p:spPr>
        <p:txBody>
          <a:bodyPr/>
          <a:lstStyle/>
          <a:p>
            <a:r>
              <a:rPr lang="en-US" dirty="0"/>
              <a:t>XSLT &lt;</a:t>
            </a:r>
            <a:r>
              <a:rPr lang="en-US" dirty="0" err="1"/>
              <a:t>xsl:sort</a:t>
            </a:r>
            <a:r>
              <a:rPr lang="en-US" dirty="0"/>
              <a:t>&gt; </a:t>
            </a:r>
            <a:r>
              <a:rPr lang="en-US" dirty="0" smtClean="0"/>
              <a:t>Element</a:t>
            </a:r>
          </a:p>
          <a:p>
            <a:pPr lvl="1"/>
            <a:r>
              <a:rPr lang="en-US" dirty="0"/>
              <a:t>&lt;</a:t>
            </a:r>
            <a:r>
              <a:rPr lang="en-US" dirty="0" err="1"/>
              <a:t>xsl:sort</a:t>
            </a:r>
            <a:r>
              <a:rPr lang="en-US" dirty="0"/>
              <a:t>&gt; element is used to sort the output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 &lt;</a:t>
            </a:r>
            <a:r>
              <a:rPr lang="en-US" dirty="0" err="1"/>
              <a:t>xsl:for-each</a:t>
            </a:r>
            <a:r>
              <a:rPr lang="en-US" dirty="0"/>
              <a:t> select="catalog/cd"&gt;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    &lt;</a:t>
            </a:r>
            <a:r>
              <a:rPr lang="en-US" dirty="0" err="1"/>
              <a:t>xsl:sort</a:t>
            </a:r>
            <a:r>
              <a:rPr lang="en-US" dirty="0"/>
              <a:t> select="artist"/&gt;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    &lt;</a:t>
            </a:r>
            <a:r>
              <a:rPr lang="en-US" dirty="0" err="1"/>
              <a:t>tr</a:t>
            </a:r>
            <a:r>
              <a:rPr lang="en-US" dirty="0"/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      &lt;td&gt;&lt;</a:t>
            </a:r>
            <a:r>
              <a:rPr lang="en-US" dirty="0" err="1"/>
              <a:t>xsl:value-of</a:t>
            </a:r>
            <a:r>
              <a:rPr lang="en-US" dirty="0"/>
              <a:t> select="title"/&gt;&lt;/td&gt;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      &lt;td&gt;&lt;</a:t>
            </a:r>
            <a:r>
              <a:rPr lang="en-US" dirty="0" err="1"/>
              <a:t>xsl:value-of</a:t>
            </a:r>
            <a:r>
              <a:rPr lang="en-US" dirty="0"/>
              <a:t> select="artist"/&gt;&lt;/td&gt;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    &lt;/</a:t>
            </a:r>
            <a:r>
              <a:rPr lang="en-US" dirty="0" err="1"/>
              <a:t>tr</a:t>
            </a:r>
            <a:r>
              <a:rPr lang="en-US" dirty="0"/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 </a:t>
            </a:r>
            <a:r>
              <a:rPr lang="en-US" dirty="0" smtClean="0"/>
              <a:t>&lt;/</a:t>
            </a:r>
            <a:r>
              <a:rPr lang="en-US" dirty="0" err="1"/>
              <a:t>xsl:for-each</a:t>
            </a:r>
            <a:r>
              <a:rPr lang="en-US" dirty="0" smtClean="0"/>
              <a:t>&gt;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To sort the output, simply add an &lt;</a:t>
            </a:r>
            <a:r>
              <a:rPr lang="en-US" dirty="0" err="1"/>
              <a:t>xsl:sort</a:t>
            </a:r>
            <a:r>
              <a:rPr lang="en-US" dirty="0"/>
              <a:t>&gt; element inside the &lt;</a:t>
            </a:r>
            <a:r>
              <a:rPr lang="en-US" dirty="0" err="1"/>
              <a:t>xsl:for-each</a:t>
            </a:r>
            <a:r>
              <a:rPr lang="en-US" dirty="0"/>
              <a:t>&gt; element in the XSL file</a:t>
            </a:r>
          </a:p>
        </p:txBody>
      </p:sp>
    </p:spTree>
    <p:extLst>
      <p:ext uri="{BB962C8B-B14F-4D97-AF65-F5344CB8AC3E}">
        <p14:creationId xmlns:p14="http://schemas.microsoft.com/office/powerpoint/2010/main" val="591921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80685"/>
          </a:xfrm>
        </p:spPr>
        <p:txBody>
          <a:bodyPr>
            <a:normAutofit/>
          </a:bodyPr>
          <a:lstStyle/>
          <a:p>
            <a:r>
              <a:rPr lang="en-US" dirty="0"/>
              <a:t>XSLT &lt;</a:t>
            </a:r>
            <a:r>
              <a:rPr lang="en-US" dirty="0" err="1"/>
              <a:t>xsl:if</a:t>
            </a:r>
            <a:r>
              <a:rPr lang="en-US" dirty="0"/>
              <a:t>&gt; </a:t>
            </a:r>
            <a:r>
              <a:rPr lang="en-US" dirty="0" smtClean="0"/>
              <a:t>Element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" y="792979"/>
            <a:ext cx="9052560" cy="602405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To put a conditional </a:t>
            </a:r>
            <a:r>
              <a:rPr lang="en-US" dirty="0" smtClean="0"/>
              <a:t>test </a:t>
            </a:r>
            <a:r>
              <a:rPr lang="en-US" dirty="0"/>
              <a:t>against the content of the XML file, add an &lt;</a:t>
            </a:r>
            <a:r>
              <a:rPr lang="en-US" dirty="0" err="1"/>
              <a:t>xsl:if</a:t>
            </a:r>
            <a:r>
              <a:rPr lang="en-US" dirty="0"/>
              <a:t>&gt; element to the XSL document.</a:t>
            </a:r>
          </a:p>
          <a:p>
            <a:r>
              <a:rPr lang="en-US" dirty="0"/>
              <a:t>&lt;</a:t>
            </a:r>
            <a:r>
              <a:rPr lang="en-US" dirty="0" err="1"/>
              <a:t>xsl:for-each</a:t>
            </a:r>
            <a:r>
              <a:rPr lang="en-US" dirty="0"/>
              <a:t> select="catalog/cd"&gt;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    &lt;</a:t>
            </a:r>
            <a:r>
              <a:rPr lang="en-US" dirty="0" err="1"/>
              <a:t>xsl:if</a:t>
            </a:r>
            <a:r>
              <a:rPr lang="en-US" dirty="0"/>
              <a:t> test="price &amp;</a:t>
            </a:r>
            <a:r>
              <a:rPr lang="en-US" dirty="0" err="1"/>
              <a:t>gt</a:t>
            </a:r>
            <a:r>
              <a:rPr lang="en-US" dirty="0"/>
              <a:t>; 10"&gt;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      &lt;</a:t>
            </a:r>
            <a:r>
              <a:rPr lang="en-US" dirty="0" err="1"/>
              <a:t>tr</a:t>
            </a:r>
            <a:r>
              <a:rPr lang="en-US" dirty="0"/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        &lt;td&gt;&lt;</a:t>
            </a:r>
            <a:r>
              <a:rPr lang="en-US" dirty="0" err="1"/>
              <a:t>xsl:value-of</a:t>
            </a:r>
            <a:r>
              <a:rPr lang="en-US" dirty="0"/>
              <a:t> select="title"/&gt;&lt;/td&gt;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        &lt;td&gt;&lt;</a:t>
            </a:r>
            <a:r>
              <a:rPr lang="en-US" dirty="0" err="1"/>
              <a:t>xsl:value-of</a:t>
            </a:r>
            <a:r>
              <a:rPr lang="en-US" dirty="0"/>
              <a:t> select="artist"/&gt;&lt;/td&gt;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        &lt;td&gt;&lt;</a:t>
            </a:r>
            <a:r>
              <a:rPr lang="en-US" dirty="0" err="1"/>
              <a:t>xsl:value-of</a:t>
            </a:r>
            <a:r>
              <a:rPr lang="en-US" dirty="0"/>
              <a:t> select="price"/&gt;&lt;/td&gt;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      &lt;/</a:t>
            </a:r>
            <a:r>
              <a:rPr lang="en-US" dirty="0" err="1"/>
              <a:t>tr</a:t>
            </a:r>
            <a:r>
              <a:rPr lang="en-US" dirty="0"/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    &lt;/</a:t>
            </a:r>
            <a:r>
              <a:rPr lang="en-US" dirty="0" err="1"/>
              <a:t>xsl:if</a:t>
            </a:r>
            <a:r>
              <a:rPr lang="en-US" dirty="0"/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  &lt;/</a:t>
            </a:r>
            <a:r>
              <a:rPr lang="en-US" dirty="0" err="1"/>
              <a:t>xsl:for-each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023295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80685"/>
          </a:xfrm>
        </p:spPr>
        <p:txBody>
          <a:bodyPr>
            <a:normAutofit/>
          </a:bodyPr>
          <a:lstStyle/>
          <a:p>
            <a:r>
              <a:rPr lang="en-US" dirty="0"/>
              <a:t>XSLT &lt;</a:t>
            </a:r>
            <a:r>
              <a:rPr lang="en-US" dirty="0" err="1"/>
              <a:t>xsl:choose</a:t>
            </a:r>
            <a:r>
              <a:rPr lang="en-US" dirty="0"/>
              <a:t>&gt; </a:t>
            </a:r>
            <a:r>
              <a:rPr lang="en-US" dirty="0" smtClean="0"/>
              <a:t>Element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" y="851153"/>
            <a:ext cx="9052560" cy="602405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&lt;</a:t>
            </a:r>
            <a:r>
              <a:rPr lang="en-US" dirty="0" err="1"/>
              <a:t>xsl:choose</a:t>
            </a:r>
            <a:r>
              <a:rPr lang="en-US" dirty="0"/>
              <a:t>&gt; element is used in conjunction with &lt;</a:t>
            </a:r>
            <a:r>
              <a:rPr lang="en-US" dirty="0" err="1"/>
              <a:t>xsl:when</a:t>
            </a:r>
            <a:r>
              <a:rPr lang="en-US" dirty="0"/>
              <a:t>&gt; and &lt;</a:t>
            </a:r>
            <a:r>
              <a:rPr lang="en-US" dirty="0" err="1"/>
              <a:t>xsl:otherwise</a:t>
            </a:r>
            <a:r>
              <a:rPr lang="en-US" dirty="0"/>
              <a:t>&gt; to express multiple conditional tests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 lvl="1"/>
            <a:r>
              <a:rPr lang="en-US" dirty="0"/>
              <a:t> &lt;</a:t>
            </a:r>
            <a:r>
              <a:rPr lang="en-US" dirty="0" err="1"/>
              <a:t>xsl:choose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        &lt;</a:t>
            </a:r>
            <a:r>
              <a:rPr lang="en-US" dirty="0" err="1"/>
              <a:t>xsl:when</a:t>
            </a:r>
            <a:r>
              <a:rPr lang="en-US" dirty="0"/>
              <a:t> test="price &amp;</a:t>
            </a:r>
            <a:r>
              <a:rPr lang="en-US" dirty="0" err="1"/>
              <a:t>gt</a:t>
            </a:r>
            <a:r>
              <a:rPr lang="en-US" dirty="0"/>
              <a:t>; 10"&gt;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        &lt;td </a:t>
            </a:r>
            <a:r>
              <a:rPr lang="en-US" dirty="0" err="1"/>
              <a:t>bgcolor</a:t>
            </a:r>
            <a:r>
              <a:rPr lang="en-US" dirty="0"/>
              <a:t>="#ff00ff"&gt;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        &lt;</a:t>
            </a:r>
            <a:r>
              <a:rPr lang="en-US" dirty="0" err="1"/>
              <a:t>xsl:value-of</a:t>
            </a:r>
            <a:r>
              <a:rPr lang="en-US" dirty="0"/>
              <a:t> select="artist"/&gt;&lt;/td&gt;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      &lt;/</a:t>
            </a:r>
            <a:r>
              <a:rPr lang="en-US" dirty="0" err="1"/>
              <a:t>xsl:when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        &lt;</a:t>
            </a:r>
            <a:r>
              <a:rPr lang="en-US" dirty="0" err="1"/>
              <a:t>xsl:otherwise</a:t>
            </a:r>
            <a:r>
              <a:rPr lang="en-US" dirty="0"/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        &lt;td&gt;&lt;</a:t>
            </a:r>
            <a:r>
              <a:rPr lang="en-US" dirty="0" err="1"/>
              <a:t>xsl:value-of</a:t>
            </a:r>
            <a:r>
              <a:rPr lang="en-US" dirty="0"/>
              <a:t> select="artist"/&gt;&lt;/td&gt;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      &lt;/</a:t>
            </a:r>
            <a:r>
              <a:rPr lang="en-US" dirty="0" err="1"/>
              <a:t>xsl:otherwise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  </a:t>
            </a:r>
            <a:r>
              <a:rPr lang="en-US" dirty="0" smtClean="0"/>
              <a:t>&lt;/</a:t>
            </a:r>
            <a:r>
              <a:rPr lang="en-US" dirty="0" err="1"/>
              <a:t>xsl:choose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215760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8753"/>
          </a:xfrm>
        </p:spPr>
        <p:txBody>
          <a:bodyPr>
            <a:normAutofit fontScale="90000"/>
          </a:bodyPr>
          <a:lstStyle/>
          <a:p>
            <a:r>
              <a:rPr lang="en-US" dirty="0"/>
              <a:t>XSLT &lt;</a:t>
            </a:r>
            <a:r>
              <a:rPr lang="en-US" dirty="0" err="1"/>
              <a:t>xsl:apply-templates</a:t>
            </a:r>
            <a:r>
              <a:rPr lang="en-US" dirty="0"/>
              <a:t>&gt; </a:t>
            </a:r>
            <a:r>
              <a:rPr lang="en-US" dirty="0" smtClean="0"/>
              <a:t>Element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" y="841137"/>
            <a:ext cx="9052560" cy="6626463"/>
          </a:xfrm>
        </p:spPr>
        <p:txBody>
          <a:bodyPr>
            <a:noAutofit/>
          </a:bodyPr>
          <a:lstStyle/>
          <a:p>
            <a:r>
              <a:rPr lang="en-US" sz="1600" dirty="0"/>
              <a:t>&lt;</a:t>
            </a:r>
            <a:r>
              <a:rPr lang="en-US" sz="1600" dirty="0" err="1"/>
              <a:t>xsl:apply-templates</a:t>
            </a:r>
            <a:r>
              <a:rPr lang="en-US" sz="1600" dirty="0"/>
              <a:t>&gt; element applies a template to the current element or to the current element's child nodes</a:t>
            </a:r>
            <a:r>
              <a:rPr lang="en-US" sz="1600" dirty="0" smtClean="0"/>
              <a:t>.</a:t>
            </a:r>
          </a:p>
          <a:p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/>
              <a:t>&lt;</a:t>
            </a:r>
            <a:r>
              <a:rPr lang="en-US" sz="1600" dirty="0" err="1"/>
              <a:t>xsl:template</a:t>
            </a:r>
            <a:r>
              <a:rPr lang="en-US" sz="1600" dirty="0"/>
              <a:t> match="/"&gt;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/>
              <a:t>  &lt;html</a:t>
            </a:r>
            <a:r>
              <a:rPr lang="en-US" sz="1600" dirty="0" smtClean="0"/>
              <a:t>&gt;</a:t>
            </a:r>
            <a:r>
              <a:rPr lang="en-US" sz="1600" dirty="0"/>
              <a:t>  &lt;body</a:t>
            </a:r>
            <a:r>
              <a:rPr lang="en-US" sz="1600" dirty="0" smtClean="0"/>
              <a:t>&gt;</a:t>
            </a:r>
            <a:r>
              <a:rPr lang="en-US" sz="1600" dirty="0"/>
              <a:t>  &lt;h2&gt;My CD Collection&lt;/h2</a:t>
            </a:r>
            <a:r>
              <a:rPr lang="en-US" sz="1600" dirty="0" smtClean="0"/>
              <a:t>&gt; </a:t>
            </a:r>
            <a:r>
              <a:rPr lang="en-US" sz="1600" dirty="0"/>
              <a:t>&lt;</a:t>
            </a:r>
            <a:r>
              <a:rPr lang="en-US" sz="1600" dirty="0" err="1"/>
              <a:t>xsl:apply-templates</a:t>
            </a:r>
            <a:r>
              <a:rPr lang="en-US" sz="1600" dirty="0" smtClean="0"/>
              <a:t>/&gt;&lt;/body</a:t>
            </a:r>
            <a:r>
              <a:rPr lang="en-US" sz="1600" dirty="0"/>
              <a:t>&gt;</a:t>
            </a:r>
            <a:r>
              <a:rPr lang="en-US" sz="1600" dirty="0" smtClean="0"/>
              <a:t>&lt;/</a:t>
            </a:r>
            <a:r>
              <a:rPr lang="en-US" sz="1600" dirty="0"/>
              <a:t>html&gt;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/>
              <a:t>&lt;/</a:t>
            </a:r>
            <a:r>
              <a:rPr lang="en-US" sz="1600" dirty="0" err="1"/>
              <a:t>xsl:template</a:t>
            </a:r>
            <a:r>
              <a:rPr lang="en-US" sz="1600" dirty="0"/>
              <a:t>&gt;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/>
              <a:t>&lt;</a:t>
            </a:r>
            <a:r>
              <a:rPr lang="en-US" sz="1600" dirty="0" err="1"/>
              <a:t>xsl:template</a:t>
            </a:r>
            <a:r>
              <a:rPr lang="en-US" sz="1600" dirty="0"/>
              <a:t> match="cd"&gt;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/>
              <a:t>  &lt;p</a:t>
            </a:r>
            <a:r>
              <a:rPr lang="en-US" sz="1600" dirty="0" smtClean="0"/>
              <a:t>&gt;</a:t>
            </a:r>
            <a:r>
              <a:rPr lang="en-US" sz="1600" dirty="0"/>
              <a:t>  &lt;</a:t>
            </a:r>
            <a:r>
              <a:rPr lang="en-US" sz="1600" dirty="0" err="1"/>
              <a:t>xsl:apply-templates</a:t>
            </a:r>
            <a:r>
              <a:rPr lang="en-US" sz="1600" dirty="0"/>
              <a:t> select="title</a:t>
            </a:r>
            <a:r>
              <a:rPr lang="en-US" sz="1600" dirty="0" smtClean="0"/>
              <a:t>"/&gt; &lt;</a:t>
            </a:r>
            <a:r>
              <a:rPr lang="en-US" sz="1600" dirty="0" err="1"/>
              <a:t>xsl:apply-templates</a:t>
            </a:r>
            <a:r>
              <a:rPr lang="en-US" sz="1600" dirty="0"/>
              <a:t> select="artist</a:t>
            </a:r>
            <a:r>
              <a:rPr lang="en-US" sz="1600" dirty="0" smtClean="0"/>
              <a:t>"/&gt;&lt;/</a:t>
            </a:r>
            <a:r>
              <a:rPr lang="en-US" sz="1600" dirty="0"/>
              <a:t>p&gt;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/>
              <a:t>&lt;/</a:t>
            </a:r>
            <a:r>
              <a:rPr lang="en-US" sz="1600" dirty="0" err="1"/>
              <a:t>xsl:template</a:t>
            </a:r>
            <a:r>
              <a:rPr lang="en-US" sz="1600" dirty="0"/>
              <a:t>&gt;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/>
              <a:t>&lt;</a:t>
            </a:r>
            <a:r>
              <a:rPr lang="en-US" sz="1600" dirty="0" err="1"/>
              <a:t>xsl:template</a:t>
            </a:r>
            <a:r>
              <a:rPr lang="en-US" sz="1600" dirty="0"/>
              <a:t> match="title</a:t>
            </a:r>
            <a:r>
              <a:rPr lang="en-US" sz="1600" dirty="0" smtClean="0"/>
              <a:t>"&gt;</a:t>
            </a:r>
            <a:r>
              <a:rPr lang="en-US" sz="1600" dirty="0"/>
              <a:t>  Title: &lt;span style="color:#ff0000</a:t>
            </a:r>
            <a:r>
              <a:rPr lang="en-US" sz="1600" dirty="0" smtClean="0"/>
              <a:t>"&gt;</a:t>
            </a:r>
            <a:r>
              <a:rPr lang="en-US" sz="1600" dirty="0"/>
              <a:t>  &lt;</a:t>
            </a:r>
            <a:r>
              <a:rPr lang="en-US" sz="1600" dirty="0" err="1"/>
              <a:t>xsl:value-of</a:t>
            </a:r>
            <a:r>
              <a:rPr lang="en-US" sz="1600" dirty="0"/>
              <a:t> select="."/&gt;&lt;/span&gt;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/>
              <a:t>  &lt;</a:t>
            </a:r>
            <a:r>
              <a:rPr lang="en-US" sz="1600" dirty="0" err="1"/>
              <a:t>br</a:t>
            </a:r>
            <a:r>
              <a:rPr lang="en-US" sz="1600" dirty="0"/>
              <a:t> /&gt;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/>
              <a:t>&lt;/</a:t>
            </a:r>
            <a:r>
              <a:rPr lang="en-US" sz="1600" dirty="0" err="1"/>
              <a:t>xsl:template</a:t>
            </a:r>
            <a:r>
              <a:rPr lang="en-US" sz="1600" dirty="0"/>
              <a:t>&gt;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/>
              <a:t>&lt;</a:t>
            </a:r>
            <a:r>
              <a:rPr lang="en-US" sz="1600" dirty="0" err="1"/>
              <a:t>xsl:template</a:t>
            </a:r>
            <a:r>
              <a:rPr lang="en-US" sz="1600" dirty="0"/>
              <a:t> match="artist"&gt;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/>
              <a:t>  Artist: &lt;span style="color:#00ff00"&gt;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/>
              <a:t>  &lt;</a:t>
            </a:r>
            <a:r>
              <a:rPr lang="en-US" sz="1600" dirty="0" err="1"/>
              <a:t>xsl:value-of</a:t>
            </a:r>
            <a:r>
              <a:rPr lang="en-US" sz="1600" dirty="0"/>
              <a:t> select="."/&gt;&lt;/span&gt;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/>
              <a:t>  &lt;</a:t>
            </a:r>
            <a:r>
              <a:rPr lang="en-US" sz="1600" dirty="0" err="1"/>
              <a:t>br</a:t>
            </a:r>
            <a:r>
              <a:rPr lang="en-US" sz="1600" dirty="0"/>
              <a:t> /&gt;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/>
              <a:t>&lt;/</a:t>
            </a:r>
            <a:r>
              <a:rPr lang="en-US" sz="1600" dirty="0" err="1"/>
              <a:t>xsl:template</a:t>
            </a:r>
            <a:r>
              <a:rPr lang="en-US" sz="1600" dirty="0"/>
              <a:t>&gt;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/>
              <a:t>&lt;/</a:t>
            </a:r>
            <a:r>
              <a:rPr lang="en-US" sz="1600" dirty="0" err="1"/>
              <a:t>xsl:stylesheet</a:t>
            </a:r>
            <a:r>
              <a:rPr lang="en-US" sz="16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765705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" y="138787"/>
            <a:ext cx="9052560" cy="66264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&lt;?xml version="1.0"?&gt; 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b="1" dirty="0" smtClean="0"/>
              <a:t>&lt;?</a:t>
            </a:r>
            <a:r>
              <a:rPr lang="en-US" sz="1600" b="1" dirty="0"/>
              <a:t>xml-</a:t>
            </a:r>
            <a:r>
              <a:rPr lang="en-US" sz="1600" b="1" dirty="0" err="1"/>
              <a:t>stylesheet</a:t>
            </a:r>
            <a:r>
              <a:rPr lang="en-US" sz="1600" b="1" dirty="0"/>
              <a:t> </a:t>
            </a:r>
            <a:r>
              <a:rPr lang="en-US" sz="1600" b="1" dirty="0" err="1"/>
              <a:t>href</a:t>
            </a:r>
            <a:r>
              <a:rPr lang="en-US" sz="1600" b="1" dirty="0"/>
              <a:t>="beatle.xsl" type="text/</a:t>
            </a:r>
            <a:r>
              <a:rPr lang="en-US" sz="1600" b="1" dirty="0" err="1"/>
              <a:t>xsl</a:t>
            </a:r>
            <a:r>
              <a:rPr lang="en-US" sz="1600" b="1" dirty="0"/>
              <a:t>"?&gt;</a:t>
            </a:r>
            <a:r>
              <a:rPr lang="en-US" sz="1600" dirty="0"/>
              <a:t> 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&lt;</a:t>
            </a:r>
            <a:r>
              <a:rPr lang="en-US" sz="1600" dirty="0"/>
              <a:t>person&gt; 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&lt;</a:t>
            </a:r>
            <a:r>
              <a:rPr lang="en-US" sz="1600" dirty="0"/>
              <a:t>name&gt; 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     &lt;</a:t>
            </a:r>
            <a:r>
              <a:rPr lang="en-US" sz="1600" dirty="0" err="1"/>
              <a:t>firstname</a:t>
            </a:r>
            <a:r>
              <a:rPr lang="en-US" sz="1600" dirty="0"/>
              <a:t>&gt;Paul&lt;/</a:t>
            </a:r>
            <a:r>
              <a:rPr lang="en-US" sz="1600" dirty="0" err="1"/>
              <a:t>firstname</a:t>
            </a:r>
            <a:r>
              <a:rPr lang="en-US" sz="1600" dirty="0"/>
              <a:t>&gt; &lt;</a:t>
            </a:r>
            <a:r>
              <a:rPr lang="en-US" sz="1600" dirty="0" err="1"/>
              <a:t>lastname</a:t>
            </a:r>
            <a:r>
              <a:rPr lang="en-US" sz="1600" dirty="0"/>
              <a:t>&gt;McCartney&lt;/</a:t>
            </a:r>
            <a:r>
              <a:rPr lang="en-US" sz="1600" dirty="0" err="1"/>
              <a:t>lastname</a:t>
            </a:r>
            <a:r>
              <a:rPr lang="en-US" sz="1600" dirty="0"/>
              <a:t>&gt; 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&lt;/</a:t>
            </a:r>
            <a:r>
              <a:rPr lang="en-US" sz="1600" dirty="0"/>
              <a:t>name&gt; 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&lt;</a:t>
            </a:r>
            <a:r>
              <a:rPr lang="en-US" sz="1600" dirty="0"/>
              <a:t>job&gt;Singer&lt;/job&gt; 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&lt;</a:t>
            </a:r>
            <a:r>
              <a:rPr lang="en-US" sz="1600" dirty="0"/>
              <a:t>gender&gt;Male&lt;/gender&gt; 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&lt;/</a:t>
            </a:r>
            <a:r>
              <a:rPr lang="en-US" sz="1600" dirty="0"/>
              <a:t>person</a:t>
            </a:r>
            <a:r>
              <a:rPr lang="en-US" sz="1600" dirty="0" smtClean="0"/>
              <a:t>&gt;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1600" b="1" dirty="0"/>
              <a:t>&lt;?xml version="1.0"?&gt; </a:t>
            </a:r>
            <a:endParaRPr lang="en-US" sz="1600" b="1" dirty="0" smtClean="0"/>
          </a:p>
          <a:p>
            <a:pPr marL="0" indent="0">
              <a:buNone/>
            </a:pPr>
            <a:r>
              <a:rPr lang="en-US" sz="1600" b="1" dirty="0" smtClean="0"/>
              <a:t>&lt;</a:t>
            </a:r>
            <a:r>
              <a:rPr lang="en-US" sz="1600" b="1" dirty="0" err="1"/>
              <a:t>xsl:stylesheet</a:t>
            </a:r>
            <a:r>
              <a:rPr lang="en-US" sz="1600" b="1" dirty="0"/>
              <a:t> version="1.0" </a:t>
            </a:r>
            <a:r>
              <a:rPr lang="en-US" sz="1600" b="1" dirty="0" err="1"/>
              <a:t>xmlns:xsl</a:t>
            </a:r>
            <a:r>
              <a:rPr lang="en-US" sz="1600" b="1" dirty="0"/>
              <a:t>="http://www.w3.org/1999/XSL/Transform</a:t>
            </a:r>
            <a:r>
              <a:rPr lang="en-US" sz="1600" b="1" dirty="0" smtClean="0"/>
              <a:t>"&gt;</a:t>
            </a:r>
          </a:p>
          <a:p>
            <a:pPr marL="0" indent="0">
              <a:buNone/>
            </a:pPr>
            <a:r>
              <a:rPr lang="en-US" sz="1600" b="1" dirty="0" smtClean="0"/>
              <a:t>&lt;</a:t>
            </a:r>
            <a:r>
              <a:rPr lang="en-US" sz="1600" b="1" dirty="0"/>
              <a:t>xsl:output method="html</a:t>
            </a:r>
            <a:r>
              <a:rPr lang="en-US" sz="1600" b="1" dirty="0" smtClean="0"/>
              <a:t>"/&gt;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FF0000"/>
                </a:solidFill>
              </a:rPr>
              <a:t> </a:t>
            </a:r>
            <a:r>
              <a:rPr lang="en-US" sz="1600" b="1" dirty="0">
                <a:solidFill>
                  <a:srgbClr val="FF0000"/>
                </a:solidFill>
              </a:rPr>
              <a:t>&lt;</a:t>
            </a:r>
            <a:r>
              <a:rPr lang="en-US" sz="1600" b="1" dirty="0" err="1">
                <a:solidFill>
                  <a:srgbClr val="FF0000"/>
                </a:solidFill>
              </a:rPr>
              <a:t>xsl:template</a:t>
            </a:r>
            <a:r>
              <a:rPr lang="en-US" sz="1600" b="1" dirty="0">
                <a:solidFill>
                  <a:srgbClr val="FF0000"/>
                </a:solidFill>
              </a:rPr>
              <a:t> match="child::person"&gt;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endParaRPr lang="en-US" sz="16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600" dirty="0" smtClean="0"/>
              <a:t>&lt;</a:t>
            </a:r>
            <a:r>
              <a:rPr lang="en-US" sz="1600" dirty="0"/>
              <a:t>html&gt; &lt;head&gt; &lt;title</a:t>
            </a:r>
            <a:r>
              <a:rPr lang="en-US" sz="1600" dirty="0" smtClean="0"/>
              <a:t>&gt;</a:t>
            </a:r>
          </a:p>
          <a:p>
            <a:pPr marL="0" indent="0">
              <a:buNone/>
            </a:pPr>
            <a:r>
              <a:rPr lang="en-US" sz="1600" b="1" dirty="0" smtClean="0"/>
              <a:t> </a:t>
            </a:r>
            <a:r>
              <a:rPr lang="en-US" sz="1600" b="1" dirty="0"/>
              <a:t>&lt;</a:t>
            </a:r>
            <a:r>
              <a:rPr lang="en-US" sz="1600" b="1" dirty="0" err="1"/>
              <a:t>xsl:value-of</a:t>
            </a:r>
            <a:r>
              <a:rPr lang="en-US" sz="1600" b="1" dirty="0"/>
              <a:t> select="</a:t>
            </a:r>
            <a:r>
              <a:rPr lang="en-US" sz="1600" b="1" dirty="0">
                <a:solidFill>
                  <a:srgbClr val="FF0000"/>
                </a:solidFill>
              </a:rPr>
              <a:t>descendant::</a:t>
            </a:r>
            <a:r>
              <a:rPr lang="en-US" sz="1600" b="1" dirty="0" err="1">
                <a:solidFill>
                  <a:srgbClr val="FF0000"/>
                </a:solidFill>
              </a:rPr>
              <a:t>firstname</a:t>
            </a:r>
            <a:r>
              <a:rPr lang="en-US" sz="1600" b="1" dirty="0"/>
              <a:t>" /&gt; </a:t>
            </a:r>
            <a:endParaRPr lang="en-US" sz="1600" b="1" dirty="0" smtClean="0"/>
          </a:p>
          <a:p>
            <a:pPr marL="0" indent="0">
              <a:buNone/>
            </a:pPr>
            <a:r>
              <a:rPr lang="en-US" sz="1600" b="1" dirty="0" smtClean="0"/>
              <a:t>&lt;</a:t>
            </a:r>
            <a:r>
              <a:rPr lang="en-US" sz="1600" b="1" dirty="0" err="1"/>
              <a:t>xsl:text</a:t>
            </a:r>
            <a:r>
              <a:rPr lang="en-US" sz="1600" b="1" dirty="0"/>
              <a:t>&gt; &lt;/</a:t>
            </a:r>
            <a:r>
              <a:rPr lang="en-US" sz="1600" b="1" dirty="0" err="1"/>
              <a:t>xsl:text</a:t>
            </a:r>
            <a:r>
              <a:rPr lang="en-US" sz="1600" b="1" dirty="0"/>
              <a:t>&gt; </a:t>
            </a:r>
            <a:endParaRPr lang="en-US" sz="1600" b="1" dirty="0" smtClean="0"/>
          </a:p>
          <a:p>
            <a:pPr marL="0" indent="0">
              <a:buNone/>
            </a:pPr>
            <a:r>
              <a:rPr lang="en-US" sz="1600" b="1" dirty="0" smtClean="0"/>
              <a:t>&lt;</a:t>
            </a:r>
            <a:r>
              <a:rPr lang="en-US" sz="1600" b="1" dirty="0" err="1"/>
              <a:t>xsl:value-of</a:t>
            </a:r>
            <a:r>
              <a:rPr lang="en-US" sz="1600" b="1" dirty="0"/>
              <a:t> select="</a:t>
            </a:r>
            <a:r>
              <a:rPr lang="en-US" sz="1600" b="1" dirty="0">
                <a:solidFill>
                  <a:srgbClr val="FF0000"/>
                </a:solidFill>
              </a:rPr>
              <a:t>descendant::</a:t>
            </a:r>
            <a:r>
              <a:rPr lang="en-US" sz="1600" b="1" dirty="0" err="1">
                <a:solidFill>
                  <a:srgbClr val="FF0000"/>
                </a:solidFill>
              </a:rPr>
              <a:t>lastname</a:t>
            </a:r>
            <a:r>
              <a:rPr lang="en-US" sz="1600" b="1" dirty="0"/>
              <a:t>" /&gt;</a:t>
            </a:r>
            <a:r>
              <a:rPr lang="en-US" sz="1600" dirty="0"/>
              <a:t> &lt;/title&gt; &lt;/head&gt; 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&lt;</a:t>
            </a:r>
            <a:r>
              <a:rPr lang="en-US" sz="1600" dirty="0"/>
              <a:t>body&gt;</a:t>
            </a:r>
            <a:r>
              <a:rPr lang="en-US" sz="1600" b="1" dirty="0"/>
              <a:t> </a:t>
            </a:r>
            <a:endParaRPr lang="en-US" sz="1600" b="1" dirty="0" smtClean="0"/>
          </a:p>
          <a:p>
            <a:pPr marL="0" indent="0">
              <a:buNone/>
            </a:pPr>
            <a:r>
              <a:rPr lang="en-US" sz="1600" b="1" dirty="0" smtClean="0"/>
              <a:t>&lt;</a:t>
            </a:r>
            <a:r>
              <a:rPr lang="en-US" sz="1600" b="1" dirty="0" err="1"/>
              <a:t>xsl:value-of</a:t>
            </a:r>
            <a:r>
              <a:rPr lang="en-US" sz="1600" b="1" dirty="0"/>
              <a:t> select="</a:t>
            </a:r>
            <a:r>
              <a:rPr lang="en-US" sz="1600" b="1" dirty="0">
                <a:solidFill>
                  <a:srgbClr val="FF0000"/>
                </a:solidFill>
              </a:rPr>
              <a:t>descendant::</a:t>
            </a:r>
            <a:r>
              <a:rPr lang="en-US" sz="1600" b="1" dirty="0" err="1">
                <a:solidFill>
                  <a:srgbClr val="FF0000"/>
                </a:solidFill>
              </a:rPr>
              <a:t>firstname</a:t>
            </a:r>
            <a:r>
              <a:rPr lang="en-US" sz="1600" b="1" dirty="0"/>
              <a:t>" </a:t>
            </a:r>
            <a:r>
              <a:rPr lang="en-US" sz="1600" b="1" dirty="0" smtClean="0"/>
              <a:t>/&gt;&lt;</a:t>
            </a:r>
            <a:r>
              <a:rPr lang="en-US" sz="1600" b="1" dirty="0" err="1"/>
              <a:t>xsl:text</a:t>
            </a:r>
            <a:r>
              <a:rPr lang="en-US" sz="1600" b="1" dirty="0"/>
              <a:t>&gt; &lt;/</a:t>
            </a:r>
            <a:r>
              <a:rPr lang="en-US" sz="1600" b="1" dirty="0" err="1"/>
              <a:t>xsl:text</a:t>
            </a:r>
            <a:r>
              <a:rPr lang="en-US" sz="1600" b="1" dirty="0"/>
              <a:t>&gt; </a:t>
            </a:r>
            <a:endParaRPr lang="en-US" sz="1600" b="1" dirty="0" smtClean="0"/>
          </a:p>
          <a:p>
            <a:pPr marL="0" indent="0">
              <a:buNone/>
            </a:pPr>
            <a:r>
              <a:rPr lang="en-US" sz="1600" b="1" dirty="0" smtClean="0"/>
              <a:t>&lt;</a:t>
            </a:r>
            <a:r>
              <a:rPr lang="en-US" sz="1600" b="1" dirty="0" err="1"/>
              <a:t>xsl:value-of</a:t>
            </a:r>
            <a:r>
              <a:rPr lang="en-US" sz="1600" b="1" dirty="0"/>
              <a:t> select="</a:t>
            </a:r>
            <a:r>
              <a:rPr lang="en-US" sz="1600" b="1" dirty="0">
                <a:solidFill>
                  <a:srgbClr val="FF0000"/>
                </a:solidFill>
              </a:rPr>
              <a:t>descendant::</a:t>
            </a:r>
            <a:r>
              <a:rPr lang="en-US" sz="1600" b="1" dirty="0" err="1">
                <a:solidFill>
                  <a:srgbClr val="FF0000"/>
                </a:solidFill>
              </a:rPr>
              <a:t>lastname</a:t>
            </a:r>
            <a:r>
              <a:rPr lang="en-US" sz="1600" b="1" dirty="0"/>
              <a:t>" /&gt;</a:t>
            </a:r>
            <a:r>
              <a:rPr lang="en-US" sz="1600" dirty="0"/>
              <a:t> 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&lt;/</a:t>
            </a:r>
            <a:r>
              <a:rPr lang="en-US" sz="1600" dirty="0"/>
              <a:t>body&gt; &lt;/html&gt;</a:t>
            </a:r>
            <a:r>
              <a:rPr lang="en-US" sz="1600" b="1" dirty="0"/>
              <a:t> &lt;/</a:t>
            </a:r>
            <a:r>
              <a:rPr lang="en-US" sz="1600" b="1" dirty="0" err="1"/>
              <a:t>xsl:template</a:t>
            </a:r>
            <a:r>
              <a:rPr lang="en-US" sz="1600" b="1" dirty="0"/>
              <a:t>&gt; &lt;/</a:t>
            </a:r>
            <a:r>
              <a:rPr lang="en-US" sz="1600" b="1" dirty="0" err="1"/>
              <a:t>xsl:stylesheet</a:t>
            </a:r>
            <a:r>
              <a:rPr lang="en-US" sz="1600" b="1" dirty="0"/>
              <a:t>&gt;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67512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201</TotalTime>
  <Words>311</Words>
  <Application>Microsoft Office PowerPoint</Application>
  <PresentationFormat>On-screen Show (4:3)</PresentationFormat>
  <Paragraphs>62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XML contd..</vt:lpstr>
      <vt:lpstr>XSLT &lt;xsl:template&gt; Element</vt:lpstr>
      <vt:lpstr>&lt;xsl:value-of&gt; Element</vt:lpstr>
      <vt:lpstr>&lt;xsl:for-each&gt; Element</vt:lpstr>
      <vt:lpstr>PowerPoint Presentation</vt:lpstr>
      <vt:lpstr>XSLT &lt;xsl:if&gt; Element</vt:lpstr>
      <vt:lpstr>XSLT &lt;xsl:choose&gt; Element</vt:lpstr>
      <vt:lpstr>XSLT &lt;xsl:apply-templates&gt; Element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XML contd..</dc:title>
  <dc:creator>Narendra</dc:creator>
  <cp:lastModifiedBy>My</cp:lastModifiedBy>
  <cp:revision>20</cp:revision>
  <dcterms:created xsi:type="dcterms:W3CDTF">2014-09-09T01:02:11Z</dcterms:created>
  <dcterms:modified xsi:type="dcterms:W3CDTF">2014-10-17T02:05:08Z</dcterms:modified>
</cp:coreProperties>
</file>