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2" r:id="rId31"/>
    <p:sldId id="287" r:id="rId32"/>
    <p:sldId id="288" r:id="rId33"/>
    <p:sldId id="292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99FBD36-C16E-4E2F-BF50-A8B473DE81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36FF88-9800-491C-BC06-3FB5F961D5A8}" type="datetimeFigureOut">
              <a:rPr lang="en-US" smtClean="0"/>
              <a:t>12/23/2014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Extensible Markup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86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Syntax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851153"/>
            <a:ext cx="9052560" cy="602405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All XML Elements Must Have a Closing Tag</a:t>
            </a:r>
          </a:p>
          <a:p>
            <a:r>
              <a:rPr lang="en-US" b="1" dirty="0" smtClean="0"/>
              <a:t>XML Tags are Case Sensitive</a:t>
            </a:r>
          </a:p>
          <a:p>
            <a:r>
              <a:rPr lang="en-US" dirty="0" smtClean="0"/>
              <a:t>&lt;Message&gt;This is incorrect&lt;/message&gt;</a:t>
            </a:r>
            <a:br>
              <a:rPr lang="en-US" dirty="0" smtClean="0"/>
            </a:br>
            <a:r>
              <a:rPr lang="en-US" dirty="0" smtClean="0"/>
              <a:t>&lt;message&gt;This is correct&lt;/message&gt;</a:t>
            </a:r>
          </a:p>
          <a:p>
            <a:r>
              <a:rPr lang="en-US" b="1" dirty="0" smtClean="0"/>
              <a:t>XML Elements Must be Properly Nested</a:t>
            </a:r>
          </a:p>
          <a:p>
            <a:r>
              <a:rPr lang="en-US" dirty="0" smtClean="0"/>
              <a:t>In HTML, you might see improperly nested elements:</a:t>
            </a:r>
          </a:p>
          <a:p>
            <a:r>
              <a:rPr lang="en-US" dirty="0" smtClean="0"/>
              <a:t>&lt;b&gt;&lt;i&gt;This text is bold and italic&lt;/b&gt;&lt;/i&gt;</a:t>
            </a:r>
          </a:p>
          <a:p>
            <a:r>
              <a:rPr lang="en-US" dirty="0" smtClean="0"/>
              <a:t>In XML, all elements </a:t>
            </a:r>
            <a:r>
              <a:rPr lang="en-US" b="1" dirty="0" smtClean="0"/>
              <a:t>must</a:t>
            </a:r>
            <a:r>
              <a:rPr lang="en-US" dirty="0" smtClean="0"/>
              <a:t> be properly nested within each other:</a:t>
            </a:r>
          </a:p>
          <a:p>
            <a:r>
              <a:rPr lang="en-US" dirty="0" smtClean="0"/>
              <a:t>&lt;b&gt;&lt;i&gt;This text is bold and italic&lt;/i&gt;&lt;/b&gt;</a:t>
            </a:r>
          </a:p>
          <a:p>
            <a:r>
              <a:rPr lang="en-US" b="1" dirty="0" smtClean="0"/>
              <a:t>XML Documents Must Have a Root Element</a:t>
            </a:r>
          </a:p>
          <a:p>
            <a:r>
              <a:rPr lang="en-US" dirty="0" smtClean="0"/>
              <a:t>XML documents must contain one element that is the </a:t>
            </a:r>
            <a:r>
              <a:rPr lang="en-US" b="1" dirty="0" smtClean="0"/>
              <a:t>parent</a:t>
            </a:r>
            <a:r>
              <a:rPr lang="en-US" dirty="0" smtClean="0"/>
              <a:t> of all other elements. This element is called the </a:t>
            </a:r>
            <a:r>
              <a:rPr lang="en-US" b="1" dirty="0" smtClean="0"/>
              <a:t>root</a:t>
            </a:r>
            <a:r>
              <a:rPr lang="en-US" dirty="0" smtClean="0"/>
              <a:t> element.</a:t>
            </a:r>
          </a:p>
          <a:p>
            <a:r>
              <a:rPr lang="en-US" dirty="0" smtClean="0"/>
              <a:t>&lt;root&gt;</a:t>
            </a:r>
            <a:br>
              <a:rPr lang="en-US" dirty="0" smtClean="0"/>
            </a:br>
            <a:r>
              <a:rPr lang="en-US" dirty="0" smtClean="0"/>
              <a:t>  &lt;child&gt;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subchild</a:t>
            </a:r>
            <a:r>
              <a:rPr lang="en-US" dirty="0" smtClean="0"/>
              <a:t>&gt;.....&lt;/</a:t>
            </a:r>
            <a:r>
              <a:rPr lang="en-US" dirty="0" err="1" smtClean="0"/>
              <a:t>subchild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&lt;/child&gt;</a:t>
            </a:r>
            <a:br>
              <a:rPr lang="en-US" dirty="0" smtClean="0"/>
            </a:br>
            <a:r>
              <a:rPr lang="en-US" dirty="0" smtClean="0"/>
              <a:t>&lt;/root&gt;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5540"/>
            <a:ext cx="9052560" cy="662646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XML Attribute Values Must be Quoted</a:t>
            </a:r>
          </a:p>
          <a:p>
            <a:r>
              <a:rPr lang="en-US" dirty="0" smtClean="0"/>
              <a:t>XML elements can have attributes in name/value pairs just like in HTML.</a:t>
            </a:r>
          </a:p>
          <a:p>
            <a:r>
              <a:rPr lang="en-US" dirty="0" smtClean="0"/>
              <a:t>In XML, the attribute values must always be quoted.</a:t>
            </a:r>
          </a:p>
          <a:p>
            <a:r>
              <a:rPr lang="en-US" dirty="0" smtClean="0"/>
              <a:t>Study the two XML documents below. The first one is incorrect, the second is correct:</a:t>
            </a:r>
          </a:p>
          <a:p>
            <a:r>
              <a:rPr lang="en-US" dirty="0" smtClean="0"/>
              <a:t>&lt;note date=12/11/2007&gt;</a:t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&lt;note date="12/11/2007"&gt;</a:t>
            </a:r>
            <a:br>
              <a:rPr lang="en-US" dirty="0" smtClean="0"/>
            </a:br>
            <a:r>
              <a:rPr lang="en-US" dirty="0" smtClean="0"/>
              <a:t>  &lt;to&gt;</a:t>
            </a:r>
            <a:r>
              <a:rPr lang="en-US" dirty="0" err="1" smtClean="0"/>
              <a:t>Tove</a:t>
            </a:r>
            <a:r>
              <a:rPr lang="en-US" dirty="0" smtClean="0"/>
              <a:t>&lt;/to&gt;</a:t>
            </a:r>
            <a:br>
              <a:rPr lang="en-US" dirty="0" smtClean="0"/>
            </a:br>
            <a:r>
              <a:rPr lang="en-US" dirty="0" smtClean="0"/>
              <a:t>  &lt;from&gt;</a:t>
            </a:r>
            <a:r>
              <a:rPr lang="en-US" dirty="0" err="1" smtClean="0"/>
              <a:t>Jani</a:t>
            </a:r>
            <a:r>
              <a:rPr lang="en-US" dirty="0" smtClean="0"/>
              <a:t>&lt;/from&gt;</a:t>
            </a:r>
            <a:br>
              <a:rPr lang="en-US" dirty="0" smtClean="0"/>
            </a:br>
            <a:r>
              <a:rPr lang="en-US" dirty="0" smtClean="0"/>
              <a:t>&lt;/note&gt;</a:t>
            </a:r>
          </a:p>
          <a:p>
            <a:r>
              <a:rPr lang="en-US" dirty="0" smtClean="0"/>
              <a:t>The error in the first document is that the date attribute in the note element is not quoted.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79137"/>
            <a:ext cx="9052560" cy="66264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Some characters have a special meaning in XML.</a:t>
            </a:r>
          </a:p>
          <a:p>
            <a:r>
              <a:rPr lang="en-US" dirty="0" smtClean="0"/>
              <a:t>If you place a character like "&lt;" inside an XML element, it will generate </a:t>
            </a:r>
            <a:br>
              <a:rPr lang="en-US" dirty="0" smtClean="0"/>
            </a:br>
            <a:r>
              <a:rPr lang="en-US" dirty="0" smtClean="0"/>
              <a:t>an error because the parser interprets it as the start of a new element.</a:t>
            </a:r>
          </a:p>
          <a:p>
            <a:r>
              <a:rPr lang="en-US" dirty="0" smtClean="0"/>
              <a:t>This will generate an XML error:</a:t>
            </a:r>
          </a:p>
          <a:p>
            <a:r>
              <a:rPr lang="en-US" dirty="0" smtClean="0"/>
              <a:t>&lt;message&gt;if salary &lt; 1000 then&lt;/message&gt;</a:t>
            </a:r>
          </a:p>
          <a:p>
            <a:r>
              <a:rPr lang="en-US" dirty="0" smtClean="0"/>
              <a:t>To avoid this error, replace the "&lt;" character with an </a:t>
            </a:r>
            <a:r>
              <a:rPr lang="en-US" b="1" dirty="0" smtClean="0"/>
              <a:t>entity reference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&lt;message&gt;if salary &amp;</a:t>
            </a:r>
            <a:r>
              <a:rPr lang="en-US" dirty="0" err="1" smtClean="0"/>
              <a:t>lt</a:t>
            </a:r>
            <a:r>
              <a:rPr lang="en-US" dirty="0" smtClean="0"/>
              <a:t>; 1000 then&lt;/message&gt;</a:t>
            </a:r>
          </a:p>
          <a:p>
            <a:r>
              <a:rPr lang="en-US" dirty="0" smtClean="0"/>
              <a:t>There are 5 predefined entity references in XML: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 	&lt; 	less than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 	&gt; 	greater than</a:t>
            </a:r>
          </a:p>
          <a:p>
            <a:pPr lvl="1"/>
            <a:r>
              <a:rPr lang="en-US" dirty="0" smtClean="0"/>
              <a:t>&amp;amp; 	&amp; 	ampersand 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apos</a:t>
            </a:r>
            <a:r>
              <a:rPr lang="en-US" dirty="0" smtClean="0"/>
              <a:t>; 	' 	apostrophe</a:t>
            </a:r>
          </a:p>
          <a:p>
            <a:pPr lvl="1"/>
            <a:r>
              <a:rPr lang="en-US" dirty="0" smtClean="0"/>
              <a:t>&amp;</a:t>
            </a:r>
            <a:r>
              <a:rPr lang="en-US" dirty="0" err="1" smtClean="0"/>
              <a:t>quot</a:t>
            </a:r>
            <a:r>
              <a:rPr lang="en-US" dirty="0" smtClean="0"/>
              <a:t>; 	" 	quotation 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51740"/>
            <a:ext cx="9052560" cy="662646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Comments in XML</a:t>
            </a:r>
          </a:p>
          <a:p>
            <a:r>
              <a:rPr lang="en-US" dirty="0" smtClean="0"/>
              <a:t>The syntax for writing comments in XML is similar to that of HTML.</a:t>
            </a:r>
          </a:p>
          <a:p>
            <a:r>
              <a:rPr lang="en-US" dirty="0" smtClean="0"/>
              <a:t>&lt;!-- This is a comment --&gt; </a:t>
            </a:r>
          </a:p>
          <a:p>
            <a:r>
              <a:rPr lang="en-US" sz="2400" b="1" dirty="0" smtClean="0"/>
              <a:t>XML Element</a:t>
            </a:r>
          </a:p>
          <a:p>
            <a:r>
              <a:rPr lang="fr-FR" sz="2000" dirty="0"/>
              <a:t>An XML document </a:t>
            </a:r>
            <a:r>
              <a:rPr lang="fr-FR" sz="2000" dirty="0" err="1"/>
              <a:t>contains</a:t>
            </a:r>
            <a:r>
              <a:rPr lang="fr-FR" sz="2000" dirty="0"/>
              <a:t> XML </a:t>
            </a:r>
            <a:r>
              <a:rPr lang="fr-FR" sz="2000" dirty="0" err="1"/>
              <a:t>Elements</a:t>
            </a:r>
            <a:r>
              <a:rPr lang="fr-FR" sz="2000" dirty="0" smtClean="0"/>
              <a:t>.</a:t>
            </a:r>
          </a:p>
          <a:p>
            <a:r>
              <a:rPr lang="en-US" sz="2000" dirty="0"/>
              <a:t>An XML element is everything from (including) the element's start tag to (including) the element's end tag.</a:t>
            </a:r>
          </a:p>
          <a:p>
            <a:pPr lvl="1"/>
            <a:r>
              <a:rPr lang="en-US" dirty="0"/>
              <a:t>An element can </a:t>
            </a:r>
            <a:r>
              <a:rPr lang="en-US" dirty="0" smtClean="0"/>
              <a:t>contain: other elements, text, attributes</a:t>
            </a:r>
            <a:endParaRPr lang="en-US" dirty="0"/>
          </a:p>
          <a:p>
            <a:pPr lvl="1"/>
            <a:r>
              <a:rPr lang="en-US" dirty="0"/>
              <a:t>or a mix of all of the above...</a:t>
            </a:r>
          </a:p>
          <a:p>
            <a:endParaRPr lang="en-US" sz="2000" dirty="0" smtClean="0"/>
          </a:p>
          <a:p>
            <a:endParaRPr lang="en-US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07395"/>
              </p:ext>
            </p:extLst>
          </p:nvPr>
        </p:nvGraphicFramePr>
        <p:xfrm>
          <a:off x="381000" y="4038600"/>
          <a:ext cx="7162800" cy="266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1400"/>
                <a:gridCol w="3581400"/>
              </a:tblGrid>
              <a:tr h="26670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&lt;bookstore&gt;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  &lt;book category="CHILDREN"&gt;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    &lt;title&gt;Harry Potter&lt;/title&gt;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    &lt;author&gt;J K. Rowling&lt;/author&gt;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    &lt;year&gt;2005&lt;/year&gt;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    &lt;price&gt;29.99&lt;/price&gt;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  &lt;/book&gt;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&lt;/bookstore&gt;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&lt;bookstore&gt; and &lt;book&gt; have element contents, because they contain other elements. </a:t>
                      </a:r>
                    </a:p>
                    <a:p>
                      <a:endParaRPr lang="en-US" sz="1800" kern="1200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effectLst/>
                        </a:rPr>
                        <a:t>&lt;book&gt; also has an attribute (category="CHILDREN"). &lt;title&gt;, &lt;author&gt;, &lt;year&gt;, and &lt;price&gt; have text </a:t>
                      </a:r>
                      <a:r>
                        <a:rPr lang="en-US" sz="1800" kern="1200" dirty="0" err="1" smtClean="0">
                          <a:effectLst/>
                        </a:rPr>
                        <a:t>contentbecause</a:t>
                      </a:r>
                      <a:r>
                        <a:rPr lang="en-US" sz="1800" kern="1200" dirty="0" smtClean="0">
                          <a:effectLst/>
                        </a:rPr>
                        <a:t> they contain text.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2301"/>
            <a:ext cx="8382000" cy="6389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Empty XML Element</a:t>
            </a:r>
          </a:p>
          <a:p>
            <a:pPr lvl="1"/>
            <a:r>
              <a:rPr lang="en-US" dirty="0"/>
              <a:t>XML elements with no </a:t>
            </a:r>
            <a:r>
              <a:rPr lang="en-US" dirty="0" smtClean="0"/>
              <a:t>content</a:t>
            </a:r>
          </a:p>
          <a:p>
            <a:pPr lvl="1"/>
            <a:r>
              <a:rPr lang="en-US" dirty="0"/>
              <a:t>&lt;book&gt;&lt;/book</a:t>
            </a:r>
            <a:r>
              <a:rPr lang="en-US" dirty="0" smtClean="0"/>
              <a:t>&gt; or </a:t>
            </a:r>
            <a:r>
              <a:rPr lang="en-US" dirty="0"/>
              <a:t>&lt;book </a:t>
            </a:r>
            <a:r>
              <a:rPr lang="en-US" dirty="0" smtClean="0"/>
              <a:t>/&gt;</a:t>
            </a:r>
          </a:p>
          <a:p>
            <a:pPr lvl="1"/>
            <a:r>
              <a:rPr lang="en-US" dirty="0"/>
              <a:t>This sort of element syntax is called self-closing</a:t>
            </a:r>
            <a:r>
              <a:rPr lang="en-US" dirty="0" smtClean="0"/>
              <a:t>.</a:t>
            </a:r>
          </a:p>
          <a:p>
            <a:r>
              <a:rPr lang="en-US" dirty="0"/>
              <a:t>XML Naming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XML elements must follow these naming rules:</a:t>
            </a:r>
          </a:p>
          <a:p>
            <a:pPr lvl="1"/>
            <a:r>
              <a:rPr lang="en-US" dirty="0"/>
              <a:t>Names can contain letters, numbers, and other characters</a:t>
            </a:r>
          </a:p>
          <a:p>
            <a:pPr lvl="1"/>
            <a:r>
              <a:rPr lang="en-US" dirty="0"/>
              <a:t>Names cannot start with a number or punctuation character</a:t>
            </a:r>
          </a:p>
          <a:p>
            <a:pPr lvl="1"/>
            <a:r>
              <a:rPr lang="en-US" dirty="0"/>
              <a:t>Names cannot start with the letters xml (or XML, or Xml,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Names cannot contain </a:t>
            </a:r>
            <a:r>
              <a:rPr lang="en-US" dirty="0" smtClean="0"/>
              <a:t>spaces</a:t>
            </a:r>
          </a:p>
          <a:p>
            <a:r>
              <a:rPr lang="en-US" dirty="0"/>
              <a:t>Naming Styles</a:t>
            </a:r>
          </a:p>
          <a:p>
            <a:pPr lvl="1"/>
            <a:r>
              <a:rPr lang="en-US" dirty="0"/>
              <a:t>Lower case	&lt;</a:t>
            </a:r>
            <a:r>
              <a:rPr lang="en-US" dirty="0" err="1"/>
              <a:t>firstname</a:t>
            </a:r>
            <a:r>
              <a:rPr lang="en-US" dirty="0"/>
              <a:t>&gt;	All letters lower case</a:t>
            </a:r>
          </a:p>
          <a:p>
            <a:pPr lvl="1"/>
            <a:r>
              <a:rPr lang="en-US" dirty="0"/>
              <a:t>Upper case	&lt;FIRSTNAME&gt;	All letters upper case</a:t>
            </a:r>
          </a:p>
          <a:p>
            <a:pPr lvl="1"/>
            <a:r>
              <a:rPr lang="en-US" dirty="0" smtClean="0"/>
              <a:t>Underscore &lt;</a:t>
            </a:r>
            <a:r>
              <a:rPr lang="en-US" dirty="0" err="1" smtClean="0"/>
              <a:t>first_name</a:t>
            </a:r>
            <a:r>
              <a:rPr lang="en-US" dirty="0"/>
              <a:t>&gt;	Underscore separates words</a:t>
            </a:r>
          </a:p>
          <a:p>
            <a:pPr lvl="1"/>
            <a:r>
              <a:rPr lang="en-US" dirty="0"/>
              <a:t>Pascal case	&lt;</a:t>
            </a:r>
            <a:r>
              <a:rPr lang="en-US" dirty="0" err="1"/>
              <a:t>FirstName</a:t>
            </a:r>
            <a:r>
              <a:rPr lang="en-US" dirty="0"/>
              <a:t>&gt;	Uppercase first letter in each word</a:t>
            </a:r>
          </a:p>
          <a:p>
            <a:pPr lvl="1"/>
            <a:r>
              <a:rPr lang="en-US" dirty="0"/>
              <a:t>Camel case	&lt;</a:t>
            </a:r>
            <a:r>
              <a:rPr lang="en-US" dirty="0" err="1"/>
              <a:t>firstName</a:t>
            </a:r>
            <a:r>
              <a:rPr lang="en-US" dirty="0"/>
              <a:t>&gt;	Uppercase first letter in each word except the first	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6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6101"/>
            <a:ext cx="8382000" cy="6389599"/>
          </a:xfrm>
        </p:spPr>
        <p:txBody>
          <a:bodyPr/>
          <a:lstStyle/>
          <a:p>
            <a:r>
              <a:rPr lang="en-US" sz="2800" dirty="0"/>
              <a:t>XML Attributes</a:t>
            </a:r>
          </a:p>
          <a:p>
            <a:r>
              <a:rPr lang="en-US" dirty="0"/>
              <a:t>In HTML, attributes provide additional information about elements</a:t>
            </a:r>
            <a:r>
              <a:rPr lang="en-US" dirty="0" smtClean="0"/>
              <a:t>: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="computer.gif"&gt;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="demo.asp</a:t>
            </a:r>
            <a:r>
              <a:rPr lang="en-US" dirty="0" smtClean="0"/>
              <a:t>"&gt;</a:t>
            </a:r>
          </a:p>
          <a:p>
            <a:r>
              <a:rPr lang="en-US" dirty="0"/>
              <a:t>Attributes often provide information that is not a part of the data. </a:t>
            </a:r>
          </a:p>
          <a:p>
            <a:r>
              <a:rPr lang="en-US" dirty="0"/>
              <a:t>&lt;file type="gif"&gt;computer.gif&lt;/file</a:t>
            </a:r>
            <a:r>
              <a:rPr lang="en-US" dirty="0" smtClean="0"/>
              <a:t>&gt;</a:t>
            </a:r>
          </a:p>
          <a:p>
            <a:r>
              <a:rPr lang="en-US" sz="2400" b="1" dirty="0"/>
              <a:t>XML Attributes Must be Quoted</a:t>
            </a:r>
          </a:p>
          <a:p>
            <a:r>
              <a:rPr lang="en-US" dirty="0"/>
              <a:t>&lt;person sex="female</a:t>
            </a:r>
            <a:r>
              <a:rPr lang="en-US" dirty="0" smtClean="0"/>
              <a:t>"&gt;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36996"/>
              </p:ext>
            </p:extLst>
          </p:nvPr>
        </p:nvGraphicFramePr>
        <p:xfrm>
          <a:off x="152400" y="3581400"/>
          <a:ext cx="8077200" cy="3261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92400"/>
                <a:gridCol w="2692400"/>
                <a:gridCol w="2692400"/>
              </a:tblGrid>
              <a:tr h="3124200"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&lt;note date="10/01/2008"&gt;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&lt;to&gt;</a:t>
                      </a:r>
                      <a:r>
                        <a:rPr lang="en-US" sz="16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Tove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&lt;/to&gt;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&lt;from&gt;</a:t>
                      </a:r>
                      <a:r>
                        <a:rPr lang="en-US" sz="16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&lt;/from&gt;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&lt;heading&gt;Reminder&lt;/heading&gt;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&lt;body&gt;Don't forget me this weekend!&lt;/body&gt;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&lt;/note&gt;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&lt;note&gt;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&lt;date&gt;10/01/2008&lt;/date&gt;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&lt;to&gt;</a:t>
                      </a:r>
                      <a:r>
                        <a:rPr lang="en-US" sz="16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Tove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&lt;/to&gt;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&lt;from&gt;</a:t>
                      </a:r>
                      <a:r>
                        <a:rPr lang="en-US" sz="16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&lt;/from&gt;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&lt;heading&gt;Reminder&lt;/heading&gt;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&lt;body&gt;Don't forget me this weekend!&lt;/body&gt;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&lt;/note&gt;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&lt;note&gt;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&lt;date&gt;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&lt;day&gt;10&lt;/day&gt;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&lt;month&gt;01&lt;/month&gt;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&lt;year&gt;2008&lt;/year&gt;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&lt;/date&gt;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&lt;to&gt;</a:t>
                      </a:r>
                      <a:r>
                        <a:rPr lang="en-US" sz="16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Tove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&lt;/to&gt;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&lt;from&gt;</a:t>
                      </a:r>
                      <a:r>
                        <a:rPr lang="en-US" sz="16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Jani</a:t>
                      </a: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&lt;/from&gt;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&lt;heading&gt;Reminder&lt;/heading&gt;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&lt;body&gt;Don't forget me this weekend!&lt;/body&gt;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&lt;/note&gt;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08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6101"/>
            <a:ext cx="8382000" cy="6389599"/>
          </a:xfrm>
        </p:spPr>
        <p:txBody>
          <a:bodyPr/>
          <a:lstStyle/>
          <a:p>
            <a:r>
              <a:rPr lang="en-US" sz="2400" b="1" dirty="0"/>
              <a:t>Avoid XML Attributes?</a:t>
            </a:r>
            <a:endParaRPr lang="en-US" b="1" dirty="0"/>
          </a:p>
          <a:p>
            <a:pPr marL="411480" lvl="1" indent="0">
              <a:buNone/>
            </a:pPr>
            <a:r>
              <a:rPr lang="en-US" dirty="0"/>
              <a:t>Some of the problems with using attributes are:</a:t>
            </a:r>
          </a:p>
          <a:p>
            <a:pPr lvl="1"/>
            <a:r>
              <a:rPr lang="en-US" dirty="0"/>
              <a:t>attributes cannot contain </a:t>
            </a:r>
            <a:r>
              <a:rPr lang="en-US" b="1" dirty="0"/>
              <a:t>multiple values</a:t>
            </a:r>
            <a:r>
              <a:rPr lang="en-US" dirty="0"/>
              <a:t> (elements can)</a:t>
            </a:r>
          </a:p>
          <a:p>
            <a:pPr lvl="1"/>
            <a:r>
              <a:rPr lang="en-US" dirty="0"/>
              <a:t>attributes cannot contain</a:t>
            </a:r>
            <a:r>
              <a:rPr lang="en-US" b="1" dirty="0"/>
              <a:t> tree structures</a:t>
            </a:r>
            <a:r>
              <a:rPr lang="en-US" dirty="0"/>
              <a:t> (elements can)</a:t>
            </a:r>
          </a:p>
          <a:p>
            <a:pPr lvl="1"/>
            <a:r>
              <a:rPr lang="en-US" dirty="0"/>
              <a:t>attributes are </a:t>
            </a:r>
            <a:r>
              <a:rPr lang="en-US" b="1" dirty="0"/>
              <a:t>not easily expandable</a:t>
            </a:r>
            <a:r>
              <a:rPr lang="en-US" dirty="0"/>
              <a:t> (for future changes)</a:t>
            </a:r>
          </a:p>
          <a:p>
            <a:r>
              <a:rPr lang="en-US" sz="2400" b="1" dirty="0"/>
              <a:t>XML Attributes for </a:t>
            </a:r>
            <a:r>
              <a:rPr lang="en-US" sz="2400" b="1" dirty="0" smtClean="0"/>
              <a:t>Metadata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Id attribute is normally specified in attribute.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6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Namespaces provide a method to avoid element name conflicts</a:t>
            </a:r>
            <a:r>
              <a:rPr lang="en-US" dirty="0" smtClean="0"/>
              <a:t>.</a:t>
            </a:r>
          </a:p>
          <a:p>
            <a:r>
              <a:rPr lang="en-US" dirty="0"/>
              <a:t>Name conflicts in XML can easily be avoided using a name prefix</a:t>
            </a:r>
            <a:r>
              <a:rPr lang="en-US" dirty="0" smtClean="0"/>
              <a:t>.</a:t>
            </a:r>
          </a:p>
          <a:p>
            <a:r>
              <a:rPr lang="en-US" dirty="0"/>
              <a:t>When using prefixes in XML, a so-called </a:t>
            </a:r>
            <a:r>
              <a:rPr lang="en-US" b="1" dirty="0"/>
              <a:t>namespace</a:t>
            </a:r>
            <a:r>
              <a:rPr lang="en-US" dirty="0"/>
              <a:t> for the prefix must be defined.</a:t>
            </a:r>
          </a:p>
          <a:p>
            <a:r>
              <a:rPr lang="en-US" dirty="0"/>
              <a:t>The namespace is defined by the </a:t>
            </a:r>
            <a:r>
              <a:rPr lang="en-US" b="1" dirty="0" err="1"/>
              <a:t>xmlns</a:t>
            </a:r>
            <a:r>
              <a:rPr lang="en-US" b="1" dirty="0"/>
              <a:t> attribute</a:t>
            </a:r>
            <a:r>
              <a:rPr lang="en-US" dirty="0"/>
              <a:t> in the start tag of an element.</a:t>
            </a:r>
          </a:p>
          <a:p>
            <a:r>
              <a:rPr lang="en-US" dirty="0"/>
              <a:t>The namespace declaration has the following syntax. </a:t>
            </a:r>
            <a:r>
              <a:rPr lang="en-US" dirty="0" err="1"/>
              <a:t>xmlns:</a:t>
            </a:r>
            <a:r>
              <a:rPr lang="en-US" i="1" dirty="0" err="1"/>
              <a:t>prefix</a:t>
            </a:r>
            <a:r>
              <a:rPr lang="en-US" dirty="0"/>
              <a:t>="</a:t>
            </a:r>
            <a:r>
              <a:rPr lang="en-US" i="1" dirty="0"/>
              <a:t>URI</a:t>
            </a:r>
            <a:r>
              <a:rPr lang="en-US" dirty="0"/>
              <a:t>".</a:t>
            </a:r>
          </a:p>
          <a:p>
            <a:r>
              <a:rPr lang="en-US" dirty="0"/>
              <a:t>Namespaces can be declared in the elements where they are used or in the XML root element</a:t>
            </a:r>
          </a:p>
        </p:txBody>
      </p:sp>
    </p:spTree>
    <p:extLst>
      <p:ext uri="{BB962C8B-B14F-4D97-AF65-F5344CB8AC3E}">
        <p14:creationId xmlns:p14="http://schemas.microsoft.com/office/powerpoint/2010/main" val="402275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85875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137"/>
            <a:ext cx="7620000" cy="5808726"/>
          </a:xfrm>
        </p:spPr>
        <p:txBody>
          <a:bodyPr>
            <a:normAutofit/>
          </a:bodyPr>
          <a:lstStyle/>
          <a:p>
            <a:r>
              <a:rPr lang="en-US" dirty="0"/>
              <a:t>&lt;root </a:t>
            </a:r>
            <a:r>
              <a:rPr lang="en-US" dirty="0" err="1"/>
              <a:t>xmlns:h</a:t>
            </a:r>
            <a:r>
              <a:rPr lang="en-US" dirty="0"/>
              <a:t>="http://www.w3.org/TR/html4/"</a:t>
            </a:r>
            <a:br>
              <a:rPr lang="en-US" dirty="0"/>
            </a:br>
            <a:r>
              <a:rPr lang="en-US" dirty="0" err="1"/>
              <a:t>xmlns:f</a:t>
            </a:r>
            <a:r>
              <a:rPr lang="en-US" dirty="0"/>
              <a:t>="http://www.w3schools.com/furniture"&gt;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h:table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h:tr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h:td</a:t>
            </a:r>
            <a:r>
              <a:rPr lang="en-US" dirty="0"/>
              <a:t>&gt;Apples&lt;/</a:t>
            </a:r>
            <a:r>
              <a:rPr lang="en-US" dirty="0" err="1"/>
              <a:t>h:td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h:td</a:t>
            </a:r>
            <a:r>
              <a:rPr lang="en-US" dirty="0"/>
              <a:t>&gt;Bananas&lt;/</a:t>
            </a:r>
            <a:r>
              <a:rPr lang="en-US" dirty="0" err="1"/>
              <a:t>h:td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h:tr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h:table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f:table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f:name</a:t>
            </a:r>
            <a:r>
              <a:rPr lang="en-US" dirty="0"/>
              <a:t>&gt;African Coffee Table&lt;/</a:t>
            </a:r>
            <a:r>
              <a:rPr lang="en-US" dirty="0" err="1"/>
              <a:t>f:name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f:width</a:t>
            </a:r>
            <a:r>
              <a:rPr lang="en-US" dirty="0"/>
              <a:t>&gt;80&lt;/</a:t>
            </a:r>
            <a:r>
              <a:rPr lang="en-US" dirty="0" err="1"/>
              <a:t>f:width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f:length</a:t>
            </a:r>
            <a:r>
              <a:rPr lang="en-US" dirty="0"/>
              <a:t>&gt;120&lt;/</a:t>
            </a:r>
            <a:r>
              <a:rPr lang="en-US" dirty="0" err="1"/>
              <a:t>f:length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f:table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&lt;/root&gt;</a:t>
            </a:r>
          </a:p>
        </p:txBody>
      </p:sp>
    </p:spTree>
    <p:extLst>
      <p:ext uri="{BB962C8B-B14F-4D97-AF65-F5344CB8AC3E}">
        <p14:creationId xmlns:p14="http://schemas.microsoft.com/office/powerpoint/2010/main" val="419953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858753"/>
          </a:xfrm>
        </p:spPr>
        <p:txBody>
          <a:bodyPr/>
          <a:lstStyle/>
          <a:p>
            <a:r>
              <a:rPr lang="en-US" dirty="0"/>
              <a:t>Default </a:t>
            </a:r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382000" cy="5808726"/>
          </a:xfrm>
        </p:spPr>
        <p:txBody>
          <a:bodyPr/>
          <a:lstStyle/>
          <a:p>
            <a:r>
              <a:rPr lang="en-US" dirty="0"/>
              <a:t>Defining a default namespace for an element saves us from using prefixes in all the child elements. It has the following syntax:</a:t>
            </a:r>
          </a:p>
          <a:p>
            <a:r>
              <a:rPr lang="en-US" dirty="0" err="1"/>
              <a:t>xmlns</a:t>
            </a:r>
            <a:r>
              <a:rPr lang="en-US" dirty="0"/>
              <a:t>="</a:t>
            </a:r>
            <a:r>
              <a:rPr lang="en-US" i="1" dirty="0" err="1"/>
              <a:t>namespaceURI</a:t>
            </a:r>
            <a:r>
              <a:rPr lang="en-US" dirty="0"/>
              <a:t>"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table </a:t>
            </a:r>
            <a:r>
              <a:rPr lang="en-US" dirty="0" err="1"/>
              <a:t>xmlns</a:t>
            </a:r>
            <a:r>
              <a:rPr lang="en-US" dirty="0"/>
              <a:t>="http://www.w3.org/TR/html4/"&gt;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&lt;td&gt;Apples&lt;/td&gt;</a:t>
            </a:r>
            <a:br>
              <a:rPr lang="en-US" dirty="0"/>
            </a:br>
            <a:r>
              <a:rPr lang="en-US" dirty="0"/>
              <a:t>    &lt;td&gt;Bananas&lt;/td&gt;</a:t>
            </a:r>
            <a:br>
              <a:rPr lang="en-US" dirty="0"/>
            </a:br>
            <a:r>
              <a:rPr lang="en-US" dirty="0"/>
              <a:t>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In Real Use</a:t>
            </a:r>
          </a:p>
          <a:p>
            <a:pPr lvl="1"/>
            <a:r>
              <a:rPr lang="en-US" dirty="0" smtClean="0"/>
              <a:t>We will see using these namespace in XSLT</a:t>
            </a:r>
          </a:p>
          <a:p>
            <a:pPr lvl="1"/>
            <a:r>
              <a:rPr lang="en-US" dirty="0"/>
              <a:t>XSLT is an XML language that can be used to transform XML documents into other formats, like HTML.</a:t>
            </a:r>
          </a:p>
        </p:txBody>
      </p:sp>
    </p:spTree>
    <p:extLst>
      <p:ext uri="{BB962C8B-B14F-4D97-AF65-F5344CB8AC3E}">
        <p14:creationId xmlns:p14="http://schemas.microsoft.com/office/powerpoint/2010/main" val="212465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234"/>
            <a:ext cx="8229600" cy="780685"/>
          </a:xfrm>
        </p:spPr>
        <p:txBody>
          <a:bodyPr/>
          <a:lstStyle/>
          <a:p>
            <a:r>
              <a:rPr lang="en-US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785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XML stands for </a:t>
            </a:r>
            <a:r>
              <a:rPr lang="en-US" sz="2800" dirty="0" err="1" smtClean="0"/>
              <a:t>EXtensible</a:t>
            </a:r>
            <a:r>
              <a:rPr lang="en-US" sz="2800" dirty="0" smtClean="0"/>
              <a:t> Markup Language</a:t>
            </a:r>
          </a:p>
          <a:p>
            <a:r>
              <a:rPr lang="en-US" sz="2800" dirty="0" smtClean="0"/>
              <a:t>XML is a markup language much like HTML</a:t>
            </a:r>
          </a:p>
          <a:p>
            <a:r>
              <a:rPr lang="en-US" sz="2800" dirty="0" smtClean="0"/>
              <a:t>XML is designed to describe data, not to display data</a:t>
            </a:r>
          </a:p>
          <a:p>
            <a:r>
              <a:rPr lang="en-US" sz="2800" dirty="0" smtClean="0"/>
              <a:t>XML tags are not predefined. You must define your own tags</a:t>
            </a:r>
          </a:p>
          <a:p>
            <a:r>
              <a:rPr lang="en-US" sz="2800" dirty="0" smtClean="0"/>
              <a:t>XML is designed to be self-descriptive</a:t>
            </a:r>
          </a:p>
          <a:p>
            <a:r>
              <a:rPr lang="en-US" sz="2800" dirty="0" smtClean="0"/>
              <a:t>XML is a W3C Recommendation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58753"/>
          </a:xfrm>
        </p:spPr>
        <p:txBody>
          <a:bodyPr/>
          <a:lstStyle/>
          <a:p>
            <a:r>
              <a:rPr lang="en-US" dirty="0"/>
              <a:t>XML Document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67537"/>
            <a:ext cx="8382000" cy="58087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XML document with correct syntax is called "Well Formed</a:t>
            </a:r>
            <a:r>
              <a:rPr lang="en-US" dirty="0" smtClean="0"/>
              <a:t>".</a:t>
            </a:r>
          </a:p>
          <a:p>
            <a:r>
              <a:rPr lang="en-US" dirty="0"/>
              <a:t>A "Valid" XML document must also conform to a specified document type</a:t>
            </a:r>
            <a:r>
              <a:rPr lang="en-US" dirty="0" smtClean="0"/>
              <a:t>.</a:t>
            </a:r>
          </a:p>
          <a:p>
            <a:r>
              <a:rPr lang="en-US" dirty="0"/>
              <a:t>A valid XML document is not the same as a well formed XML document.</a:t>
            </a:r>
          </a:p>
          <a:p>
            <a:r>
              <a:rPr lang="en-US" dirty="0"/>
              <a:t>The first rule, for a valid XML document, is that it must be well formed (see previous paragraph).</a:t>
            </a:r>
          </a:p>
          <a:p>
            <a:pPr lvl="1"/>
            <a:r>
              <a:rPr lang="en-US" dirty="0"/>
              <a:t>XML documents must have a root element</a:t>
            </a:r>
          </a:p>
          <a:p>
            <a:pPr lvl="1"/>
            <a:r>
              <a:rPr lang="en-US" dirty="0"/>
              <a:t>XML elements must have a closing tag</a:t>
            </a:r>
          </a:p>
          <a:p>
            <a:pPr lvl="1"/>
            <a:r>
              <a:rPr lang="en-US" dirty="0"/>
              <a:t>XML tags are case sensitive</a:t>
            </a:r>
          </a:p>
          <a:p>
            <a:pPr lvl="1"/>
            <a:r>
              <a:rPr lang="en-US" dirty="0"/>
              <a:t>XML elements must be properly nested</a:t>
            </a:r>
          </a:p>
          <a:p>
            <a:pPr lvl="1"/>
            <a:r>
              <a:rPr lang="en-US" dirty="0"/>
              <a:t>XML attribute values must be </a:t>
            </a:r>
            <a:r>
              <a:rPr lang="en-US" dirty="0" smtClean="0"/>
              <a:t>quoted</a:t>
            </a:r>
          </a:p>
          <a:p>
            <a:r>
              <a:rPr lang="en-US" dirty="0" smtClean="0"/>
              <a:t>The </a:t>
            </a:r>
            <a:r>
              <a:rPr lang="en-US" dirty="0"/>
              <a:t>second rule is that a valid XML document must conform to a document type.</a:t>
            </a:r>
          </a:p>
          <a:p>
            <a:r>
              <a:rPr lang="en-US" dirty="0"/>
              <a:t>Rules that defines legal elements and attributes for XML documents are often called document definitions, or document schemas.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6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382000" cy="858753"/>
          </a:xfrm>
        </p:spPr>
        <p:txBody>
          <a:bodyPr/>
          <a:lstStyle/>
          <a:p>
            <a:r>
              <a:rPr lang="en-US" sz="4000" dirty="0"/>
              <a:t>When to Use a Document Definition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07770"/>
            <a:ext cx="8382000" cy="5280660"/>
          </a:xfrm>
        </p:spPr>
        <p:txBody>
          <a:bodyPr/>
          <a:lstStyle/>
          <a:p>
            <a:r>
              <a:rPr lang="en-US" dirty="0"/>
              <a:t>A document definition is the easiest way to provide a reference to the legal elements and attributes of a document.</a:t>
            </a:r>
          </a:p>
          <a:p>
            <a:r>
              <a:rPr lang="en-US" dirty="0"/>
              <a:t>A document definition also provides a common reference that many users (developers) can share.</a:t>
            </a:r>
          </a:p>
          <a:p>
            <a:r>
              <a:rPr lang="en-US" dirty="0"/>
              <a:t>A document definition provides a </a:t>
            </a:r>
            <a:r>
              <a:rPr lang="en-US" dirty="0" smtClean="0"/>
              <a:t>standardization</a:t>
            </a:r>
          </a:p>
          <a:p>
            <a:r>
              <a:rPr lang="en-US" dirty="0"/>
              <a:t>XML does not require a document definition</a:t>
            </a:r>
            <a:r>
              <a:rPr lang="en-US" dirty="0" smtClean="0"/>
              <a:t>.</a:t>
            </a:r>
          </a:p>
          <a:p>
            <a:r>
              <a:rPr lang="en-US" dirty="0"/>
              <a:t>There are different types of document definitions that can be used with XML:</a:t>
            </a:r>
          </a:p>
          <a:p>
            <a:pPr lvl="1"/>
            <a:r>
              <a:rPr lang="en-US" dirty="0"/>
              <a:t>The original Document Type Definition (DTD)</a:t>
            </a:r>
          </a:p>
          <a:p>
            <a:pPr lvl="1"/>
            <a:r>
              <a:rPr lang="en-US" dirty="0"/>
              <a:t>The newer, and XML based, XML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82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58753"/>
          </a:xfrm>
        </p:spPr>
        <p:txBody>
          <a:bodyPr/>
          <a:lstStyle/>
          <a:p>
            <a:r>
              <a:rPr lang="en-US" dirty="0"/>
              <a:t>XML </a:t>
            </a:r>
            <a:r>
              <a:rPr lang="en-US" dirty="0" smtClean="0"/>
              <a:t>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43737"/>
            <a:ext cx="8382000" cy="5808726"/>
          </a:xfrm>
        </p:spPr>
        <p:txBody>
          <a:bodyPr/>
          <a:lstStyle/>
          <a:p>
            <a:r>
              <a:rPr lang="en-US" dirty="0"/>
              <a:t>An XML document with correct syntax is called "Well Formed".</a:t>
            </a:r>
          </a:p>
          <a:p>
            <a:r>
              <a:rPr lang="en-US" dirty="0"/>
              <a:t>An XML document validated against a DTD is "Well Formed" and "Valid".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/>
              <a:t>xml version="1.0" encoding="UTF-8</a:t>
            </a:r>
            <a:r>
              <a:rPr lang="en-US" b="1" dirty="0"/>
              <a:t>"</a:t>
            </a: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&lt;!DOCTYPE note SYSTEM "Note.dtd"&gt;</a:t>
            </a:r>
            <a:br>
              <a:rPr lang="en-US" dirty="0"/>
            </a:br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  <a:br>
              <a:rPr lang="en-US" dirty="0"/>
            </a:br>
            <a:r>
              <a:rPr lang="en-US" dirty="0"/>
              <a:t>&lt;heading&gt;Reminder&lt;/heading&gt;</a:t>
            </a:r>
            <a:br>
              <a:rPr lang="en-US" dirty="0"/>
            </a:br>
            <a:r>
              <a:rPr lang="en-US" dirty="0"/>
              <a:t>&lt;body&gt;Don't forget me this weekend!&lt;/body&gt;</a:t>
            </a:r>
            <a:br>
              <a:rPr lang="en-US" dirty="0"/>
            </a:br>
            <a:r>
              <a:rPr lang="en-US" dirty="0"/>
              <a:t>&lt;/note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/>
              <a:t>The DOCTYPE declaration, in the example above, is a reference to an external DTD file.</a:t>
            </a:r>
          </a:p>
        </p:txBody>
      </p:sp>
    </p:spTree>
    <p:extLst>
      <p:ext uri="{BB962C8B-B14F-4D97-AF65-F5344CB8AC3E}">
        <p14:creationId xmlns:p14="http://schemas.microsoft.com/office/powerpoint/2010/main" val="3103595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780685"/>
          </a:xfrm>
        </p:spPr>
        <p:txBody>
          <a:bodyPr/>
          <a:lstStyle/>
          <a:p>
            <a:r>
              <a:rPr lang="en-US" dirty="0" smtClean="0"/>
              <a:t>XML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73201"/>
            <a:ext cx="8382000" cy="6389599"/>
          </a:xfrm>
        </p:spPr>
        <p:txBody>
          <a:bodyPr>
            <a:normAutofit/>
          </a:bodyPr>
          <a:lstStyle/>
          <a:p>
            <a:r>
              <a:rPr lang="en-US" dirty="0"/>
              <a:t>The purpose of a DTD is to define the structure of an XML document. It defines the structure with a list of legal elements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&lt;!DOCTYPE note</a:t>
            </a:r>
            <a:br>
              <a:rPr lang="en-US" dirty="0"/>
            </a:br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&lt;!ELEMENT note (</a:t>
            </a:r>
            <a:r>
              <a:rPr lang="en-US" dirty="0" err="1"/>
              <a:t>to,from,heading,body</a:t>
            </a:r>
            <a:r>
              <a:rPr lang="en-US" dirty="0"/>
              <a:t>)&gt;</a:t>
            </a:r>
            <a:br>
              <a:rPr lang="en-US" dirty="0"/>
            </a:br>
            <a:r>
              <a:rPr lang="en-US" dirty="0"/>
              <a:t>&lt;!ELEMENT to (#PCDATA)&gt;</a:t>
            </a:r>
            <a:br>
              <a:rPr lang="en-US" dirty="0"/>
            </a:br>
            <a:r>
              <a:rPr lang="en-US" dirty="0"/>
              <a:t>&lt;!ELEMENT from (#PCDATA)&gt;</a:t>
            </a:r>
            <a:br>
              <a:rPr lang="en-US" dirty="0"/>
            </a:br>
            <a:r>
              <a:rPr lang="en-US" dirty="0"/>
              <a:t>&lt;!ELEMENT heading (#PCDATA)&gt;</a:t>
            </a:r>
            <a:br>
              <a:rPr lang="en-US" dirty="0"/>
            </a:br>
            <a:r>
              <a:rPr lang="en-US" dirty="0"/>
              <a:t>&lt;!ELEMENT body (#PCDATA)&gt;</a:t>
            </a:r>
            <a:br>
              <a:rPr lang="en-US" dirty="0"/>
            </a:br>
            <a:r>
              <a:rPr lang="en-US" dirty="0" smtClean="0"/>
              <a:t>]&gt;</a:t>
            </a:r>
          </a:p>
          <a:p>
            <a:pPr lvl="1"/>
            <a:r>
              <a:rPr lang="en-US" dirty="0" smtClean="0"/>
              <a:t>Interpretation</a:t>
            </a:r>
          </a:p>
          <a:p>
            <a:r>
              <a:rPr lang="en-US" dirty="0"/>
              <a:t>!DOCTYPE note defines that the root element of the document is note</a:t>
            </a:r>
          </a:p>
          <a:p>
            <a:r>
              <a:rPr lang="en-US" dirty="0"/>
              <a:t>!ELEMENT note defines that the note element contains four elements: "to, from, heading, body"</a:t>
            </a:r>
          </a:p>
          <a:p>
            <a:r>
              <a:rPr lang="en-US" dirty="0"/>
              <a:t>!ELEMENT to defines the to element to be of type "#PCDATA"</a:t>
            </a:r>
          </a:p>
          <a:p>
            <a:r>
              <a:rPr lang="en-US" dirty="0"/>
              <a:t>#PCDATA means parse-able text data.</a:t>
            </a:r>
          </a:p>
        </p:txBody>
      </p:sp>
    </p:spTree>
    <p:extLst>
      <p:ext uri="{BB962C8B-B14F-4D97-AF65-F5344CB8AC3E}">
        <p14:creationId xmlns:p14="http://schemas.microsoft.com/office/powerpoint/2010/main" val="3022010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039091"/>
          </a:xfrm>
        </p:spPr>
        <p:txBody>
          <a:bodyPr/>
          <a:lstStyle/>
          <a:p>
            <a:r>
              <a:rPr lang="en-US" dirty="0"/>
              <a:t>Why Use a DTD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96137"/>
            <a:ext cx="8382000" cy="5808726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a DTD, your XML files can carry a description of its own format.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DTD, independent groups of people can agree on a standard for interchanging data.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DTD, you can verify that the data you receive from the outside world is valid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25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709714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7537"/>
            <a:ext cx="7620000" cy="58087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name="note</a:t>
            </a:r>
            <a:r>
              <a:rPr lang="en-US" dirty="0" smtClean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xs:element</a:t>
            </a:r>
            <a:r>
              <a:rPr lang="en-US" dirty="0"/>
              <a:t> name="to"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xs:element</a:t>
            </a:r>
            <a:r>
              <a:rPr lang="en-US" dirty="0"/>
              <a:t> name="from"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xs:element</a:t>
            </a:r>
            <a:r>
              <a:rPr lang="en-US" dirty="0"/>
              <a:t> name="heading" 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xs:element</a:t>
            </a:r>
            <a:r>
              <a:rPr lang="en-US" dirty="0"/>
              <a:t> name="body" 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  <a:br>
              <a:rPr lang="en-US" dirty="0"/>
            </a:br>
            <a:r>
              <a:rPr lang="en-US" dirty="0"/>
              <a:t>  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 smtClean="0"/>
              <a:t>xs:complexType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above is interpreted like this: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name="note"&gt; defines the element called "note"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 the "note" element is a complex type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xs:sequence</a:t>
            </a:r>
            <a:r>
              <a:rPr lang="en-US" dirty="0"/>
              <a:t>&gt; the complex type is a sequence of elements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name="to" type="</a:t>
            </a:r>
            <a:r>
              <a:rPr lang="en-US" dirty="0" err="1"/>
              <a:t>xs:string</a:t>
            </a:r>
            <a:r>
              <a:rPr lang="en-US" dirty="0"/>
              <a:t>"&gt; the element "to" is of type string (text)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name="from" type="</a:t>
            </a:r>
            <a:r>
              <a:rPr lang="en-US" dirty="0" err="1"/>
              <a:t>xs:string</a:t>
            </a:r>
            <a:r>
              <a:rPr lang="en-US" dirty="0"/>
              <a:t>"&gt; the element "from" is of type </a:t>
            </a:r>
            <a:r>
              <a:rPr lang="en-US" dirty="0" smtClean="0"/>
              <a:t>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74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is a language for finding information in an XML document</a:t>
            </a:r>
            <a:r>
              <a:rPr lang="en-US" dirty="0" smtClean="0"/>
              <a:t>.</a:t>
            </a:r>
          </a:p>
          <a:p>
            <a:r>
              <a:rPr lang="en-US" dirty="0" err="1"/>
              <a:t>XPath</a:t>
            </a:r>
            <a:r>
              <a:rPr lang="en-US" dirty="0"/>
              <a:t> is a syntax for defining parts of an XML document</a:t>
            </a:r>
          </a:p>
          <a:p>
            <a:r>
              <a:rPr lang="en-US" dirty="0" err="1"/>
              <a:t>XPath</a:t>
            </a:r>
            <a:r>
              <a:rPr lang="en-US" dirty="0"/>
              <a:t> uses path expressions to navigate in XML documents</a:t>
            </a:r>
          </a:p>
          <a:p>
            <a:r>
              <a:rPr lang="en-US" dirty="0" err="1"/>
              <a:t>XPath</a:t>
            </a:r>
            <a:r>
              <a:rPr lang="en-US" dirty="0"/>
              <a:t> contains a library of standard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err="1"/>
              <a:t>XPath</a:t>
            </a:r>
            <a:r>
              <a:rPr lang="en-US" dirty="0"/>
              <a:t> includes over 100 built-in functions. There are functions for string values, numeric values, date and time comparison, node and </a:t>
            </a:r>
            <a:r>
              <a:rPr lang="en-US" dirty="0" err="1"/>
              <a:t>QName</a:t>
            </a:r>
            <a:r>
              <a:rPr lang="en-US" dirty="0"/>
              <a:t> manipulation, sequence manipulation, Boolean values, and more.</a:t>
            </a:r>
          </a:p>
          <a:p>
            <a:r>
              <a:rPr lang="en-US" dirty="0" err="1" smtClean="0"/>
              <a:t>XPath</a:t>
            </a:r>
            <a:r>
              <a:rPr lang="en-US" dirty="0" smtClean="0"/>
              <a:t> </a:t>
            </a:r>
            <a:r>
              <a:rPr lang="en-US" dirty="0"/>
              <a:t>is a major element in </a:t>
            </a:r>
            <a:r>
              <a:rPr lang="en-US" dirty="0" smtClean="0"/>
              <a:t>XSLT</a:t>
            </a:r>
          </a:p>
          <a:p>
            <a:pPr lvl="1"/>
            <a:r>
              <a:rPr lang="en-US" dirty="0" err="1"/>
              <a:t>XPath</a:t>
            </a:r>
            <a:r>
              <a:rPr lang="en-US" dirty="0"/>
              <a:t> is a major element in the XSLT standard. Without </a:t>
            </a:r>
            <a:r>
              <a:rPr lang="en-US" dirty="0" err="1"/>
              <a:t>XPath</a:t>
            </a:r>
            <a:r>
              <a:rPr lang="en-US" dirty="0"/>
              <a:t> knowledge you will not be able to create XSLT documents.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43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58753"/>
          </a:xfrm>
        </p:spPr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19937"/>
            <a:ext cx="8382000" cy="58087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nodename</a:t>
            </a:r>
            <a:r>
              <a:rPr lang="en-US" b="1" dirty="0"/>
              <a:t>	Selects all nodes with the name "</a:t>
            </a:r>
            <a:r>
              <a:rPr lang="en-US" b="1" dirty="0" err="1"/>
              <a:t>nodename</a:t>
            </a:r>
            <a:r>
              <a:rPr lang="en-US" b="1" dirty="0"/>
              <a:t>"</a:t>
            </a:r>
          </a:p>
          <a:p>
            <a:r>
              <a:rPr lang="en-US" b="1" dirty="0"/>
              <a:t>/	Selects from the root node</a:t>
            </a:r>
          </a:p>
          <a:p>
            <a:r>
              <a:rPr lang="en-US" b="1" dirty="0"/>
              <a:t>//	Selects nodes in the document from the current node that match the </a:t>
            </a:r>
            <a:r>
              <a:rPr lang="en-US" b="1" dirty="0" smtClean="0"/>
              <a:t>	selection </a:t>
            </a:r>
            <a:r>
              <a:rPr lang="en-US" b="1" dirty="0"/>
              <a:t>no matter where they are</a:t>
            </a:r>
          </a:p>
          <a:p>
            <a:r>
              <a:rPr lang="en-US" b="1" dirty="0"/>
              <a:t>.	Selects the current node</a:t>
            </a:r>
          </a:p>
          <a:p>
            <a:r>
              <a:rPr lang="en-US" b="1" dirty="0"/>
              <a:t>..	Selects the parent of the current node</a:t>
            </a:r>
          </a:p>
          <a:p>
            <a:r>
              <a:rPr lang="en-US" b="1" dirty="0" smtClean="0"/>
              <a:t>@</a:t>
            </a:r>
            <a:r>
              <a:rPr lang="en-US" b="1" dirty="0"/>
              <a:t>	Selects </a:t>
            </a:r>
            <a:r>
              <a:rPr lang="en-US" b="1" dirty="0" smtClean="0"/>
              <a:t>attributes</a:t>
            </a:r>
          </a:p>
          <a:p>
            <a:endParaRPr lang="en-US" dirty="0" smtClean="0"/>
          </a:p>
          <a:p>
            <a:r>
              <a:rPr lang="en-US" dirty="0" smtClean="0"/>
              <a:t>&lt;?</a:t>
            </a:r>
            <a:r>
              <a:rPr lang="en-US" dirty="0"/>
              <a:t>xml version="1.0" encoding="UTF-8</a:t>
            </a:r>
            <a:r>
              <a:rPr lang="en-US" dirty="0" smtClean="0"/>
              <a:t>"?&gt;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&lt;bookstore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&lt;book&gt;</a:t>
            </a:r>
            <a:br>
              <a:rPr lang="en-US" dirty="0"/>
            </a:br>
            <a:r>
              <a:rPr lang="en-US" dirty="0"/>
              <a:t>  &lt;title </a:t>
            </a:r>
            <a:r>
              <a:rPr lang="en-US" dirty="0" err="1"/>
              <a:t>lang</a:t>
            </a:r>
            <a:r>
              <a:rPr lang="en-US" dirty="0"/>
              <a:t>="en"&gt;Harry Potter&lt;/title&gt;</a:t>
            </a:r>
            <a:br>
              <a:rPr lang="en-US" dirty="0"/>
            </a:br>
            <a:r>
              <a:rPr lang="en-US" dirty="0"/>
              <a:t>  &lt;price&gt;29.99&lt;/price&gt;</a:t>
            </a:r>
            <a:br>
              <a:rPr lang="en-US" dirty="0"/>
            </a:br>
            <a:r>
              <a:rPr lang="en-US" dirty="0"/>
              <a:t>&lt;/book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&lt;book&gt;</a:t>
            </a:r>
            <a:br>
              <a:rPr lang="en-US" dirty="0"/>
            </a:br>
            <a:r>
              <a:rPr lang="en-US" dirty="0"/>
              <a:t>  &lt;title </a:t>
            </a:r>
            <a:r>
              <a:rPr lang="en-US" dirty="0" err="1"/>
              <a:t>lang</a:t>
            </a:r>
            <a:r>
              <a:rPr lang="en-US" dirty="0"/>
              <a:t>="en"&gt;Learning XML&lt;/title&gt;</a:t>
            </a:r>
            <a:br>
              <a:rPr lang="en-US" dirty="0"/>
            </a:br>
            <a:r>
              <a:rPr lang="en-US" dirty="0"/>
              <a:t>  &lt;price&gt;39.95&lt;/price&gt;</a:t>
            </a:r>
            <a:br>
              <a:rPr lang="en-US" dirty="0"/>
            </a:br>
            <a:r>
              <a:rPr lang="en-US" dirty="0"/>
              <a:t>&lt;/book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&lt;/bookstore&gt;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77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944628"/>
          </a:xfrm>
        </p:spPr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382000" cy="5808726"/>
          </a:xfrm>
        </p:spPr>
        <p:txBody>
          <a:bodyPr/>
          <a:lstStyle/>
          <a:p>
            <a:r>
              <a:rPr lang="en-US" dirty="0"/>
              <a:t>Predicates are used to find a specific node or a node that contains a specific value.</a:t>
            </a:r>
          </a:p>
          <a:p>
            <a:r>
              <a:rPr lang="en-US" dirty="0"/>
              <a:t>Predicates are always embedded in square brackets.</a:t>
            </a:r>
          </a:p>
          <a:p>
            <a:r>
              <a:rPr lang="en-US" dirty="0"/>
              <a:t>/bookstore/book[1</a:t>
            </a:r>
            <a:r>
              <a:rPr lang="en-US" dirty="0" smtClean="0"/>
              <a:t>]   Selects </a:t>
            </a:r>
            <a:r>
              <a:rPr lang="en-US" dirty="0"/>
              <a:t>the first book element that is the child of the bookstore element</a:t>
            </a:r>
            <a:r>
              <a:rPr lang="en-US" dirty="0" smtClean="0"/>
              <a:t>.</a:t>
            </a:r>
          </a:p>
          <a:p>
            <a:r>
              <a:rPr lang="en-US" dirty="0"/>
              <a:t>/bookstore/book[last</a:t>
            </a:r>
            <a:r>
              <a:rPr lang="en-US" dirty="0" smtClean="0"/>
              <a:t>()] </a:t>
            </a:r>
            <a:r>
              <a:rPr lang="en-US" dirty="0"/>
              <a:t>Selects the last book element that is the child of the bookstore </a:t>
            </a:r>
            <a:r>
              <a:rPr lang="en-US" dirty="0" smtClean="0"/>
              <a:t>element</a:t>
            </a:r>
          </a:p>
          <a:p>
            <a:r>
              <a:rPr lang="en-US" dirty="0"/>
              <a:t>/bookstore/book[price&gt;35.00</a:t>
            </a:r>
            <a:r>
              <a:rPr lang="en-US" dirty="0" smtClean="0"/>
              <a:t>] </a:t>
            </a:r>
            <a:r>
              <a:rPr lang="en-US" dirty="0"/>
              <a:t>Selects all the book elements of the bookstore element that have a price element with a value greater than </a:t>
            </a:r>
            <a:r>
              <a:rPr lang="en-US" dirty="0" smtClean="0"/>
              <a:t>35.00</a:t>
            </a:r>
          </a:p>
          <a:p>
            <a:r>
              <a:rPr lang="en-US" dirty="0"/>
              <a:t>/bookstore/book[price&gt;35.00]/</a:t>
            </a:r>
            <a:r>
              <a:rPr lang="en-US" dirty="0" smtClean="0"/>
              <a:t>title</a:t>
            </a:r>
          </a:p>
          <a:p>
            <a:r>
              <a:rPr lang="en-US" dirty="0"/>
              <a:t>Selects all the title elements of the book elements of the bookstore element that have a price element with a value greater than 35.00</a:t>
            </a:r>
          </a:p>
        </p:txBody>
      </p:sp>
    </p:spTree>
    <p:extLst>
      <p:ext uri="{BB962C8B-B14F-4D97-AF65-F5344CB8AC3E}">
        <p14:creationId xmlns:p14="http://schemas.microsoft.com/office/powerpoint/2010/main" val="556029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780685"/>
          </a:xfrm>
        </p:spPr>
        <p:txBody>
          <a:bodyPr/>
          <a:lstStyle/>
          <a:p>
            <a:r>
              <a:rPr lang="en-US" dirty="0"/>
              <a:t>Selecting Unknown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382000" cy="5808726"/>
          </a:xfrm>
        </p:spPr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wildcards can be used to select unknown XML </a:t>
            </a:r>
            <a:r>
              <a:rPr lang="en-US" dirty="0" smtClean="0"/>
              <a:t>elements</a:t>
            </a:r>
          </a:p>
          <a:p>
            <a:endParaRPr lang="en-US" dirty="0"/>
          </a:p>
          <a:p>
            <a:r>
              <a:rPr lang="en-US" b="1" dirty="0"/>
              <a:t>*	Matches any element node</a:t>
            </a:r>
          </a:p>
          <a:p>
            <a:r>
              <a:rPr lang="en-US" b="1" dirty="0"/>
              <a:t>@*	Matches any attribute node</a:t>
            </a:r>
          </a:p>
          <a:p>
            <a:r>
              <a:rPr lang="en-US" b="1" dirty="0"/>
              <a:t>node()	Matches any node of </a:t>
            </a:r>
            <a:r>
              <a:rPr lang="en-US" b="1" dirty="0" smtClean="0"/>
              <a:t>any kind</a:t>
            </a:r>
          </a:p>
          <a:p>
            <a:endParaRPr lang="en-US" b="1" dirty="0"/>
          </a:p>
          <a:p>
            <a:r>
              <a:rPr lang="en-US" b="1" dirty="0"/>
              <a:t>/bookstore/*	Selects all the child nodes of the bookstore element</a:t>
            </a:r>
          </a:p>
          <a:p>
            <a:r>
              <a:rPr lang="en-US" b="1" dirty="0"/>
              <a:t>//*	Selects all elements in the document</a:t>
            </a:r>
          </a:p>
          <a:p>
            <a:r>
              <a:rPr lang="en-US" b="1" dirty="0"/>
              <a:t>//title[@*]	Selects all title elements which have any attribute</a:t>
            </a:r>
          </a:p>
        </p:txBody>
      </p:sp>
    </p:spTree>
    <p:extLst>
      <p:ext uri="{BB962C8B-B14F-4D97-AF65-F5344CB8AC3E}">
        <p14:creationId xmlns:p14="http://schemas.microsoft.com/office/powerpoint/2010/main" val="21643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9714"/>
          </a:xfrm>
        </p:spPr>
        <p:txBody>
          <a:bodyPr>
            <a:normAutofit fontScale="90000"/>
          </a:bodyPr>
          <a:lstStyle/>
          <a:p>
            <a:r>
              <a:rPr lang="en-US" dirty="0"/>
              <a:t>XML </a:t>
            </a:r>
            <a:r>
              <a:rPr lang="en-US" dirty="0" err="1" smtClean="0"/>
              <a:t>Vs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345"/>
            <a:ext cx="8229600" cy="58852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XML is not a replacement for HTML.</a:t>
            </a:r>
          </a:p>
          <a:p>
            <a:r>
              <a:rPr lang="en-US" dirty="0" smtClean="0"/>
              <a:t>XML and HTML were designed with different goals:</a:t>
            </a:r>
          </a:p>
          <a:p>
            <a:pPr lvl="1"/>
            <a:r>
              <a:rPr lang="en-US" dirty="0" smtClean="0"/>
              <a:t>XML was designed to describe data, with focus on what data is</a:t>
            </a:r>
          </a:p>
          <a:p>
            <a:pPr lvl="1"/>
            <a:r>
              <a:rPr lang="en-US" dirty="0" smtClean="0"/>
              <a:t>HTML was designed to display data, with focus on how data looks</a:t>
            </a:r>
          </a:p>
          <a:p>
            <a:pPr lvl="1"/>
            <a:r>
              <a:rPr lang="en-US" dirty="0" smtClean="0"/>
              <a:t>HTML is about displaying information, while XML is about carrying information.</a:t>
            </a:r>
          </a:p>
          <a:p>
            <a:endParaRPr lang="en-US" b="1" dirty="0" smtClean="0"/>
          </a:p>
          <a:p>
            <a:r>
              <a:rPr lang="en-US" dirty="0" smtClean="0"/>
              <a:t>&lt;</a:t>
            </a:r>
            <a:r>
              <a:rPr lang="en-US" dirty="0"/>
              <a:t>note&gt;</a:t>
            </a:r>
            <a:br>
              <a:rPr lang="en-US" dirty="0"/>
            </a:br>
            <a:r>
              <a:rPr lang="en-US" dirty="0"/>
              <a:t>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  <a:br>
              <a:rPr lang="en-US" dirty="0"/>
            </a:br>
            <a:r>
              <a:rPr lang="en-US" dirty="0"/>
              <a:t>&lt;heading&gt;Reminder&lt;/heading&gt;</a:t>
            </a:r>
            <a:br>
              <a:rPr lang="en-US" dirty="0"/>
            </a:br>
            <a:r>
              <a:rPr lang="en-US" dirty="0"/>
              <a:t>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</a:p>
          <a:p>
            <a:endParaRPr lang="en-US" dirty="0"/>
          </a:p>
          <a:p>
            <a:r>
              <a:rPr lang="en-US" dirty="0"/>
              <a:t>But still, this XML document does not DO anything. It is just information wrapped in tags. Someone must write a piece of software to send, receive or display it.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047"/>
            <a:ext cx="7620000" cy="858753"/>
          </a:xfrm>
        </p:spPr>
        <p:txBody>
          <a:bodyPr/>
          <a:lstStyle/>
          <a:p>
            <a:r>
              <a:rPr lang="en-US" dirty="0"/>
              <a:t>Displaying XML with </a:t>
            </a:r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96137"/>
            <a:ext cx="8382000" cy="5808726"/>
          </a:xfrm>
        </p:spPr>
        <p:txBody>
          <a:bodyPr/>
          <a:lstStyle/>
          <a:p>
            <a:r>
              <a:rPr lang="en-US" dirty="0"/>
              <a:t>XSLT (</a:t>
            </a:r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Stylesheet</a:t>
            </a:r>
            <a:r>
              <a:rPr lang="en-US" dirty="0"/>
              <a:t> Language Transformations) is the recommended style sheet language for XML</a:t>
            </a:r>
            <a:r>
              <a:rPr lang="en-US" dirty="0" smtClean="0"/>
              <a:t>.</a:t>
            </a:r>
          </a:p>
          <a:p>
            <a:r>
              <a:rPr lang="en-US" dirty="0"/>
              <a:t>XSLT is far more sophisticated than CSS</a:t>
            </a:r>
            <a:r>
              <a:rPr lang="en-US" dirty="0" smtClean="0"/>
              <a:t>.</a:t>
            </a:r>
          </a:p>
          <a:p>
            <a:r>
              <a:rPr lang="en-US" dirty="0"/>
              <a:t>With XSLT you can add/remove elements and attributes to or from the output file. You can also rearrange and sort elements, perform tests and make decisions about which elements to hide and display, and a lot 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XSLT </a:t>
            </a:r>
            <a:r>
              <a:rPr lang="en-US" dirty="0"/>
              <a:t>uses </a:t>
            </a:r>
            <a:r>
              <a:rPr lang="en-US" dirty="0" err="1"/>
              <a:t>XPath</a:t>
            </a:r>
            <a:r>
              <a:rPr lang="en-US" dirty="0"/>
              <a:t> to navigate in XML documents</a:t>
            </a:r>
          </a:p>
          <a:p>
            <a:r>
              <a:rPr lang="en-US" dirty="0"/>
              <a:t>XSLT is a W3C Recommendation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49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944628"/>
          </a:xfrm>
        </p:spPr>
        <p:txBody>
          <a:bodyPr/>
          <a:lstStyle/>
          <a:p>
            <a:r>
              <a:rPr lang="en-US" dirty="0"/>
              <a:t>Create an XSL Style </a:t>
            </a:r>
            <a:r>
              <a:rPr lang="en-US" dirty="0" smtClean="0"/>
              <a:t>Sheet (.</a:t>
            </a:r>
            <a:r>
              <a:rPr lang="en-US" dirty="0" err="1" smtClean="0"/>
              <a:t>xsl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382000" cy="58087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xsl:stylesheet</a:t>
            </a:r>
            <a:r>
              <a:rPr lang="en-US" dirty="0"/>
              <a:t> version="1.0"</a:t>
            </a:r>
            <a:br>
              <a:rPr lang="en-US" dirty="0"/>
            </a:br>
            <a:r>
              <a:rPr lang="en-US" dirty="0" err="1"/>
              <a:t>xmlns:xsl</a:t>
            </a:r>
            <a:r>
              <a:rPr lang="en-US" dirty="0"/>
              <a:t>="http://www.w3.org/1999/XSL/Transform"&gt;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 match="/"&gt;</a:t>
            </a:r>
            <a:br>
              <a:rPr lang="en-US" dirty="0"/>
            </a:br>
            <a:r>
              <a:rPr lang="en-US" dirty="0"/>
              <a:t>  &lt;html&gt;</a:t>
            </a:r>
            <a:br>
              <a:rPr lang="en-US" dirty="0"/>
            </a:br>
            <a:r>
              <a:rPr lang="en-US" dirty="0"/>
              <a:t>  &lt;body&gt;</a:t>
            </a:r>
            <a:br>
              <a:rPr lang="en-US" dirty="0"/>
            </a:br>
            <a:r>
              <a:rPr lang="en-US" dirty="0"/>
              <a:t>  &lt;h2&gt;My CD Collection&lt;/h2&gt;</a:t>
            </a:r>
            <a:br>
              <a:rPr lang="en-US" dirty="0"/>
            </a:br>
            <a:r>
              <a:rPr lang="en-US" dirty="0"/>
              <a:t>  &lt;table border="1"&gt;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bgcolor</a:t>
            </a:r>
            <a:r>
              <a:rPr lang="en-US" dirty="0"/>
              <a:t>="#9acd32"&gt;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 &lt;</a:t>
            </a:r>
            <a:r>
              <a:rPr lang="en-US" dirty="0" err="1"/>
              <a:t>th</a:t>
            </a:r>
            <a:r>
              <a:rPr lang="en-US" dirty="0"/>
              <a:t>&gt;Artist&lt;/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xsl:for-each</a:t>
            </a:r>
            <a:r>
              <a:rPr lang="en-US" dirty="0"/>
              <a:t> select="catalog/cd"&gt;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 &lt;td&gt;&lt;</a:t>
            </a:r>
            <a:r>
              <a:rPr lang="en-US" dirty="0" err="1"/>
              <a:t>xsl:value-of</a:t>
            </a:r>
            <a:r>
              <a:rPr lang="en-US" dirty="0"/>
              <a:t> select="title"/&gt;&lt;/td&gt;</a:t>
            </a:r>
            <a:br>
              <a:rPr lang="en-US" dirty="0"/>
            </a:br>
            <a:r>
              <a:rPr lang="en-US" dirty="0"/>
              <a:t>      &lt;td&gt;&lt;</a:t>
            </a:r>
            <a:r>
              <a:rPr lang="en-US" dirty="0" err="1"/>
              <a:t>xsl:value-of</a:t>
            </a:r>
            <a:r>
              <a:rPr lang="en-US" dirty="0"/>
              <a:t> select="artist"/&gt;&lt;/td&gt;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xsl:for-each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&lt;/table&gt;</a:t>
            </a:r>
            <a:br>
              <a:rPr lang="en-US" dirty="0"/>
            </a:br>
            <a:r>
              <a:rPr lang="en-US" dirty="0"/>
              <a:t>  &lt;/body&gt;</a:t>
            </a:r>
            <a:br>
              <a:rPr lang="en-US" dirty="0"/>
            </a:br>
            <a:r>
              <a:rPr lang="en-US" dirty="0"/>
              <a:t>  &lt;/html&gt;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xsl:stylesheet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8483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style sheet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="cdcatalog.xsl"?&gt;</a:t>
            </a:r>
            <a:br>
              <a:rPr lang="en-US" dirty="0"/>
            </a:br>
            <a:r>
              <a:rPr lang="en-US" dirty="0"/>
              <a:t>&lt;catalog&gt;</a:t>
            </a:r>
            <a:br>
              <a:rPr lang="en-US" dirty="0"/>
            </a:br>
            <a:r>
              <a:rPr lang="en-US" dirty="0"/>
              <a:t>  &lt;cd&gt;</a:t>
            </a:r>
            <a:br>
              <a:rPr lang="en-US" dirty="0"/>
            </a:br>
            <a:r>
              <a:rPr lang="en-US" dirty="0"/>
              <a:t>    &lt;title&gt;Empire Burlesque&lt;/title&gt;</a:t>
            </a:r>
            <a:br>
              <a:rPr lang="en-US" dirty="0"/>
            </a:br>
            <a:r>
              <a:rPr lang="en-US" dirty="0"/>
              <a:t>    &lt;artist&gt;Bob Dylan&lt;/artist&gt;</a:t>
            </a:r>
            <a:br>
              <a:rPr lang="en-US" dirty="0"/>
            </a:br>
            <a:r>
              <a:rPr lang="en-US" dirty="0"/>
              <a:t>    &lt;country&gt;USA&lt;/country&gt;</a:t>
            </a:r>
            <a:br>
              <a:rPr lang="en-US" dirty="0"/>
            </a:br>
            <a:r>
              <a:rPr lang="en-US" dirty="0"/>
              <a:t>    &lt;company&gt;Columbia&lt;/company&gt;</a:t>
            </a:r>
            <a:br>
              <a:rPr lang="en-US" dirty="0"/>
            </a:br>
            <a:r>
              <a:rPr lang="en-US" dirty="0"/>
              <a:t>    &lt;price&gt;10.90&lt;/price&gt;</a:t>
            </a:r>
            <a:br>
              <a:rPr lang="en-US" dirty="0"/>
            </a:br>
            <a:r>
              <a:rPr lang="en-US" dirty="0"/>
              <a:t>    &lt;year&gt;1985&lt;/year&gt;</a:t>
            </a:r>
            <a:br>
              <a:rPr lang="en-US" dirty="0"/>
            </a:br>
            <a:r>
              <a:rPr lang="en-US" dirty="0"/>
              <a:t>  &lt;/cd&gt;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&lt;/catalog&gt;</a:t>
            </a:r>
          </a:p>
        </p:txBody>
      </p:sp>
    </p:spTree>
    <p:extLst>
      <p:ext uri="{BB962C8B-B14F-4D97-AF65-F5344CB8AC3E}">
        <p14:creationId xmlns:p14="http://schemas.microsoft.com/office/powerpoint/2010/main" val="4041511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1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858753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&gt; 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382000" cy="5808726"/>
          </a:xfrm>
        </p:spPr>
        <p:txBody>
          <a:bodyPr/>
          <a:lstStyle/>
          <a:p>
            <a:r>
              <a:rPr lang="en-US" dirty="0"/>
              <a:t>An XSL style sheet consists of one or more set of rules that are called templates.</a:t>
            </a:r>
          </a:p>
          <a:p>
            <a:r>
              <a:rPr lang="en-US" dirty="0"/>
              <a:t>A template contains rules to apply when a specified node is matched.</a:t>
            </a:r>
          </a:p>
          <a:p>
            <a:r>
              <a:rPr lang="en-US" dirty="0"/>
              <a:t>The &lt;</a:t>
            </a:r>
            <a:r>
              <a:rPr lang="en-US" dirty="0" err="1"/>
              <a:t>xsl:template</a:t>
            </a:r>
            <a:r>
              <a:rPr lang="en-US" dirty="0"/>
              <a:t>&gt; element is used to build templates.</a:t>
            </a:r>
          </a:p>
          <a:p>
            <a:r>
              <a:rPr lang="en-US" dirty="0"/>
              <a:t>The </a:t>
            </a:r>
            <a:r>
              <a:rPr lang="en-US" b="1" dirty="0"/>
              <a:t>match</a:t>
            </a:r>
            <a:r>
              <a:rPr lang="en-US" dirty="0"/>
              <a:t> attribute is used to associate a template with an XML element. The match attribute can also be used to define a template for the entire XML document. The value of the match attribute is an </a:t>
            </a:r>
            <a:r>
              <a:rPr lang="en-US" dirty="0" err="1"/>
              <a:t>XPath</a:t>
            </a:r>
            <a:r>
              <a:rPr lang="en-US" dirty="0"/>
              <a:t> expression (i.e. match="/" defines the whole document</a:t>
            </a:r>
            <a:r>
              <a:rPr lang="en-US" dirty="0" smtClean="0"/>
              <a:t>)</a:t>
            </a:r>
          </a:p>
          <a:p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xsl:template</a:t>
            </a:r>
            <a:r>
              <a:rPr lang="en-US" b="1" dirty="0"/>
              <a:t>&gt;</a:t>
            </a:r>
            <a:r>
              <a:rPr lang="en-US" dirty="0"/>
              <a:t> element defines a template. The </a:t>
            </a:r>
            <a:r>
              <a:rPr lang="en-US" b="1" dirty="0"/>
              <a:t>match="/"</a:t>
            </a:r>
            <a:r>
              <a:rPr lang="en-US" dirty="0"/>
              <a:t> attribute associates the template with the root of the XML source document.</a:t>
            </a:r>
          </a:p>
          <a:p>
            <a:r>
              <a:rPr lang="en-US" dirty="0"/>
              <a:t>The content inside the &lt;</a:t>
            </a:r>
            <a:r>
              <a:rPr lang="en-US" dirty="0" err="1"/>
              <a:t>xsl:template</a:t>
            </a:r>
            <a:r>
              <a:rPr lang="en-US" dirty="0"/>
              <a:t>&gt; element defines some HTML to write to the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1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94462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xsl:value-of</a:t>
            </a:r>
            <a:r>
              <a:rPr lang="en-US" dirty="0"/>
              <a:t>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67537"/>
            <a:ext cx="8382000" cy="580872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The &lt;</a:t>
            </a:r>
            <a:r>
              <a:rPr lang="en-US" dirty="0" err="1"/>
              <a:t>xsl:value-of</a:t>
            </a:r>
            <a:r>
              <a:rPr lang="en-US" dirty="0"/>
              <a:t>&gt; element can be used to extract the value of an XML element and add it to the output stream of the transformation: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td&gt;&lt;</a:t>
            </a:r>
            <a:r>
              <a:rPr lang="en-US" dirty="0" err="1"/>
              <a:t>xsl:value-of</a:t>
            </a:r>
            <a:r>
              <a:rPr lang="en-US" dirty="0"/>
              <a:t> select="catalog/cd/title"/&gt;&lt;/td&gt;</a:t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td&gt;&lt;</a:t>
            </a:r>
            <a:r>
              <a:rPr lang="en-US" dirty="0" err="1"/>
              <a:t>xsl:value-of</a:t>
            </a:r>
            <a:r>
              <a:rPr lang="en-US" dirty="0"/>
              <a:t> select</a:t>
            </a:r>
            <a:r>
              <a:rPr lang="en-US" dirty="0" smtClean="0"/>
              <a:t>="</a:t>
            </a:r>
            <a:r>
              <a:rPr lang="en-US" dirty="0"/>
              <a:t>catalog/cd/artist"/&gt;&lt;/td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select</a:t>
            </a:r>
            <a:r>
              <a:rPr lang="en-US" dirty="0"/>
              <a:t> attribute, in the example above, contains an </a:t>
            </a:r>
            <a:r>
              <a:rPr lang="en-US" dirty="0" err="1"/>
              <a:t>XPath</a:t>
            </a:r>
            <a:r>
              <a:rPr lang="en-US" dirty="0"/>
              <a:t> expression. An </a:t>
            </a:r>
            <a:r>
              <a:rPr lang="en-US" dirty="0" err="1"/>
              <a:t>XPath</a:t>
            </a:r>
            <a:r>
              <a:rPr lang="en-US" dirty="0"/>
              <a:t> expression works like navigating a file system; a forward slash (/) selects subdirectories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One line of data is copied  from xml document to the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10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xsl:for-each</a:t>
            </a:r>
            <a:r>
              <a:rPr lang="en-US" dirty="0"/>
              <a:t>&gt;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XSL &lt;</a:t>
            </a:r>
            <a:r>
              <a:rPr lang="en-US" dirty="0" err="1"/>
              <a:t>xsl:for-each</a:t>
            </a:r>
            <a:r>
              <a:rPr lang="en-US" dirty="0"/>
              <a:t>&gt; element can be used to select every XML element of a specified node-set</a:t>
            </a:r>
            <a:r>
              <a:rPr lang="en-US" dirty="0" smtClean="0"/>
              <a:t>:</a:t>
            </a:r>
          </a:p>
          <a:p>
            <a:r>
              <a:rPr lang="en-US" dirty="0"/>
              <a:t> &lt;</a:t>
            </a:r>
            <a:r>
              <a:rPr lang="en-US" dirty="0" err="1"/>
              <a:t>xsl:for-each</a:t>
            </a:r>
            <a:r>
              <a:rPr lang="en-US" dirty="0"/>
              <a:t> select="catalog/cd"&gt;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 &lt;td&gt;&lt;</a:t>
            </a:r>
            <a:r>
              <a:rPr lang="en-US" dirty="0" err="1"/>
              <a:t>xsl:value-of</a:t>
            </a:r>
            <a:r>
              <a:rPr lang="en-US" dirty="0"/>
              <a:t> select="title"/&gt;&lt;/td&gt;</a:t>
            </a:r>
            <a:br>
              <a:rPr lang="en-US" dirty="0"/>
            </a:br>
            <a:r>
              <a:rPr lang="en-US" dirty="0"/>
              <a:t>      &lt;td&gt;&lt;</a:t>
            </a:r>
            <a:r>
              <a:rPr lang="en-US" dirty="0" err="1"/>
              <a:t>xsl:value-of</a:t>
            </a:r>
            <a:r>
              <a:rPr lang="en-US" dirty="0"/>
              <a:t> select="artist"/&gt;&lt;/td&gt;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xsl:for-each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xsl:for-each</a:t>
            </a:r>
            <a:r>
              <a:rPr lang="en-US" b="1" dirty="0"/>
              <a:t> select="catalog/cd[artist='Bob Dylan']"&gt;</a:t>
            </a:r>
            <a:endParaRPr lang="en-US" dirty="0"/>
          </a:p>
          <a:p>
            <a:r>
              <a:rPr lang="en-US" dirty="0"/>
              <a:t>Legal filter operators are:</a:t>
            </a:r>
          </a:p>
          <a:p>
            <a:r>
              <a:rPr lang="en-US" dirty="0"/>
              <a:t>=  (equal)</a:t>
            </a:r>
          </a:p>
          <a:p>
            <a:r>
              <a:rPr lang="en-US" dirty="0"/>
              <a:t>!= (not equal)</a:t>
            </a:r>
          </a:p>
          <a:p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 less than</a:t>
            </a:r>
          </a:p>
          <a:p>
            <a:r>
              <a:rPr lang="en-US" dirty="0"/>
              <a:t>&amp;</a:t>
            </a:r>
            <a:r>
              <a:rPr lang="en-US" dirty="0" err="1"/>
              <a:t>gt</a:t>
            </a:r>
            <a:r>
              <a:rPr lang="en-US" dirty="0"/>
              <a:t>; greater than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3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891"/>
            <a:ext cx="8229600" cy="6039723"/>
          </a:xfrm>
        </p:spPr>
        <p:txBody>
          <a:bodyPr>
            <a:normAutofit/>
          </a:bodyPr>
          <a:lstStyle/>
          <a:p>
            <a:r>
              <a:rPr lang="en-US" b="1" dirty="0" smtClean="0"/>
              <a:t>With XML You Invent Your Own Tags</a:t>
            </a:r>
          </a:p>
          <a:p>
            <a:r>
              <a:rPr lang="en-US" dirty="0" smtClean="0"/>
              <a:t>The tags in the example above (like &lt;to&gt; and &lt;from&gt;) are not defined in any XML standard. These tags are "invented" by the author of the XML document.</a:t>
            </a:r>
          </a:p>
          <a:p>
            <a:r>
              <a:rPr lang="en-US" dirty="0" smtClean="0"/>
              <a:t>That is because the XML language has no predefined tags.</a:t>
            </a:r>
          </a:p>
          <a:p>
            <a:r>
              <a:rPr lang="en-US" dirty="0" smtClean="0"/>
              <a:t>The tags used in HTML are predefined. HTML documents can only use tags defined in the HTML standard (like &lt;p&gt;, &lt;h1&gt;, etc.).</a:t>
            </a:r>
          </a:p>
          <a:p>
            <a:r>
              <a:rPr lang="en-US" dirty="0" smtClean="0"/>
              <a:t>XML allows the author to define his/her own tags and his/her own document structure.</a:t>
            </a:r>
          </a:p>
          <a:p>
            <a:endParaRPr lang="en-US" b="1" dirty="0" smtClean="0"/>
          </a:p>
          <a:p>
            <a:r>
              <a:rPr lang="en-US" b="1" dirty="0" smtClean="0"/>
              <a:t>XML is a complement to HTML.</a:t>
            </a:r>
            <a:endParaRPr lang="en-US" dirty="0" smtClean="0"/>
          </a:p>
          <a:p>
            <a:r>
              <a:rPr lang="en-US" dirty="0" smtClean="0"/>
              <a:t>It is important to understand that XML is not a replacement for HTML. In most web applications, XML is used to describe data, while HTML is used to format and display the data.</a:t>
            </a:r>
          </a:p>
          <a:p>
            <a:endParaRPr lang="en-US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871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XML Simplifies Platform Changes</a:t>
            </a:r>
          </a:p>
          <a:p>
            <a:r>
              <a:rPr lang="en-US" sz="2400" dirty="0" smtClean="0"/>
              <a:t>XML Makes Your Data More Available</a:t>
            </a:r>
          </a:p>
          <a:p>
            <a:r>
              <a:rPr lang="en-US" sz="2400" dirty="0"/>
              <a:t>XML Separates Data from </a:t>
            </a:r>
            <a:r>
              <a:rPr lang="en-US" sz="2400" dirty="0" smtClean="0"/>
              <a:t>HTML</a:t>
            </a:r>
          </a:p>
          <a:p>
            <a:r>
              <a:rPr lang="en-US" sz="2400" dirty="0"/>
              <a:t>XML Simplifies Data </a:t>
            </a:r>
            <a:r>
              <a:rPr lang="en-US" sz="2400" dirty="0" smtClean="0"/>
              <a:t>Sharing</a:t>
            </a:r>
          </a:p>
          <a:p>
            <a:r>
              <a:rPr lang="en-US" sz="2400" dirty="0"/>
              <a:t>XML Simplifies Data Transport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734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170"/>
            <a:ext cx="7620000" cy="52806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XML documents form a tree structure that starts at "the root" and branches to "the leaves".</a:t>
            </a:r>
          </a:p>
          <a:p>
            <a:r>
              <a:rPr lang="en-US" b="1" dirty="0"/>
              <a:t>An Example XML Document</a:t>
            </a:r>
          </a:p>
          <a:p>
            <a:r>
              <a:rPr lang="en-US" dirty="0"/>
              <a:t>XML documents use a self-describing and simple syntax:</a:t>
            </a:r>
          </a:p>
          <a:p>
            <a:r>
              <a:rPr lang="en-US" dirty="0"/>
              <a:t>&lt;?xml version="1.0" encoding="UTF-8</a:t>
            </a:r>
            <a:r>
              <a:rPr lang="en-US" b="1" dirty="0"/>
              <a:t>"</a:t>
            </a:r>
            <a:r>
              <a:rPr lang="en-US" dirty="0"/>
              <a:t>?&gt;</a:t>
            </a:r>
            <a:br>
              <a:rPr lang="en-US" dirty="0"/>
            </a:br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  &lt;to&gt;</a:t>
            </a:r>
            <a:r>
              <a:rPr lang="en-US" dirty="0" err="1"/>
              <a:t>Tove</a:t>
            </a:r>
            <a:r>
              <a:rPr lang="en-US" dirty="0"/>
              <a:t>&lt;/to&gt;</a:t>
            </a:r>
            <a:br>
              <a:rPr lang="en-US" dirty="0"/>
            </a:br>
            <a:r>
              <a:rPr lang="en-US" dirty="0"/>
              <a:t>  &lt;from&gt;</a:t>
            </a:r>
            <a:r>
              <a:rPr lang="en-US" dirty="0" err="1"/>
              <a:t>Jani</a:t>
            </a:r>
            <a:r>
              <a:rPr lang="en-US" dirty="0"/>
              <a:t>&lt;/from&gt;</a:t>
            </a:r>
            <a:br>
              <a:rPr lang="en-US" dirty="0"/>
            </a:br>
            <a:r>
              <a:rPr lang="en-US" dirty="0"/>
              <a:t>  &lt;heading&gt;Reminder&lt;/heading&gt;</a:t>
            </a:r>
            <a:br>
              <a:rPr lang="en-US" dirty="0"/>
            </a:br>
            <a:r>
              <a:rPr lang="en-US" dirty="0"/>
              <a:t>  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</a:p>
          <a:p>
            <a:r>
              <a:rPr lang="en-US" dirty="0"/>
              <a:t>The first line is the XML declaration. It defines the XML version (1.0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And finally the last line defines the end of the root element:</a:t>
            </a:r>
          </a:p>
          <a:p>
            <a:r>
              <a:rPr lang="en-US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17930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51740"/>
            <a:ext cx="9052560" cy="6626463"/>
          </a:xfrm>
        </p:spPr>
        <p:txBody>
          <a:bodyPr>
            <a:normAutofit/>
          </a:bodyPr>
          <a:lstStyle/>
          <a:p>
            <a:r>
              <a:rPr lang="en-US" b="1" dirty="0" smtClean="0"/>
              <a:t>XML Documents Form a Tree Structure</a:t>
            </a:r>
          </a:p>
          <a:p>
            <a:r>
              <a:rPr lang="en-US" dirty="0" smtClean="0"/>
              <a:t>XML documents must contain a </a:t>
            </a:r>
            <a:r>
              <a:rPr lang="en-US" b="1" dirty="0" smtClean="0"/>
              <a:t>root element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This element is "the parent" of all other elements.</a:t>
            </a:r>
          </a:p>
          <a:p>
            <a:r>
              <a:rPr lang="en-US" dirty="0" smtClean="0"/>
              <a:t>The elements in an XML document form a document tree. </a:t>
            </a:r>
            <a:br>
              <a:rPr lang="en-US" dirty="0" smtClean="0"/>
            </a:br>
            <a:r>
              <a:rPr lang="en-US" dirty="0" smtClean="0"/>
              <a:t>The tree starts at the root and branches to the lowest level of the tree.</a:t>
            </a:r>
          </a:p>
          <a:p>
            <a:r>
              <a:rPr lang="en-US" dirty="0" smtClean="0"/>
              <a:t>All elements can have sub elements (child elements):</a:t>
            </a:r>
          </a:p>
          <a:p>
            <a:r>
              <a:rPr lang="en-US" dirty="0" smtClean="0"/>
              <a:t>&lt;root&gt;</a:t>
            </a:r>
            <a:br>
              <a:rPr lang="en-US" dirty="0" smtClean="0"/>
            </a:br>
            <a:r>
              <a:rPr lang="en-US" dirty="0" smtClean="0"/>
              <a:t>  &lt;child&gt;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/>
              <a:t>subchild</a:t>
            </a:r>
            <a:r>
              <a:rPr lang="en-US" dirty="0" smtClean="0"/>
              <a:t>&gt;.....&lt;/</a:t>
            </a:r>
            <a:r>
              <a:rPr lang="en-US" dirty="0" err="1" smtClean="0"/>
              <a:t>subchild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&lt;/child&gt;</a:t>
            </a:r>
            <a:br>
              <a:rPr lang="en-US" dirty="0" smtClean="0"/>
            </a:br>
            <a:r>
              <a:rPr lang="en-US" dirty="0" smtClean="0"/>
              <a:t>&lt;/root&gt;</a:t>
            </a:r>
          </a:p>
          <a:p>
            <a:r>
              <a:rPr lang="en-US" dirty="0" smtClean="0"/>
              <a:t>The terms </a:t>
            </a:r>
            <a:r>
              <a:rPr lang="en-US" i="1" dirty="0" smtClean="0">
                <a:solidFill>
                  <a:srgbClr val="FF0000"/>
                </a:solidFill>
              </a:rPr>
              <a:t>parent, child, and sibling</a:t>
            </a:r>
            <a:r>
              <a:rPr lang="en-US" dirty="0" smtClean="0"/>
              <a:t> are used to describe the </a:t>
            </a:r>
            <a:br>
              <a:rPr lang="en-US" dirty="0" smtClean="0"/>
            </a:br>
            <a:r>
              <a:rPr lang="en-US" dirty="0" smtClean="0"/>
              <a:t>relationships between elements. Parent elements have children. </a:t>
            </a:r>
            <a:br>
              <a:rPr lang="en-US" dirty="0" smtClean="0"/>
            </a:br>
            <a:r>
              <a:rPr lang="en-US" dirty="0" smtClean="0"/>
              <a:t>Children on the same level are called siblings (brothers or sisters).</a:t>
            </a:r>
          </a:p>
          <a:p>
            <a:r>
              <a:rPr lang="en-US" dirty="0" smtClean="0"/>
              <a:t>All elements can have text content and attributes (just like in HTML).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OM nod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5070"/>
            <a:ext cx="7455293" cy="421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55337"/>
            <a:ext cx="9052560" cy="66264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&lt;bookstore&gt;</a:t>
            </a:r>
            <a:br>
              <a:rPr lang="en-US" dirty="0" smtClean="0"/>
            </a:br>
            <a:r>
              <a:rPr lang="en-US" dirty="0" smtClean="0"/>
              <a:t>  &lt;book category="COOKING"&gt;</a:t>
            </a:r>
            <a:br>
              <a:rPr lang="en-US" dirty="0" smtClean="0"/>
            </a:br>
            <a:r>
              <a:rPr lang="en-US" dirty="0" smtClean="0"/>
              <a:t>    &lt;title </a:t>
            </a:r>
            <a:r>
              <a:rPr lang="en-US" dirty="0" err="1" smtClean="0"/>
              <a:t>lang</a:t>
            </a:r>
            <a:r>
              <a:rPr lang="en-US" dirty="0" smtClean="0"/>
              <a:t>="en"&gt;Everyday Italian&lt;/title&gt;</a:t>
            </a:r>
            <a:br>
              <a:rPr lang="en-US" dirty="0" smtClean="0"/>
            </a:br>
            <a:r>
              <a:rPr lang="en-US" dirty="0" smtClean="0"/>
              <a:t>    &lt;author&gt;</a:t>
            </a:r>
            <a:r>
              <a:rPr lang="en-US" dirty="0" err="1" smtClean="0"/>
              <a:t>Giada</a:t>
            </a:r>
            <a:r>
              <a:rPr lang="en-US" dirty="0" smtClean="0"/>
              <a:t> De </a:t>
            </a:r>
            <a:r>
              <a:rPr lang="en-US" dirty="0" err="1" smtClean="0"/>
              <a:t>Laurentiis</a:t>
            </a:r>
            <a:r>
              <a:rPr lang="en-US" dirty="0" smtClean="0"/>
              <a:t>&lt;/author&gt;</a:t>
            </a:r>
            <a:br>
              <a:rPr lang="en-US" dirty="0" smtClean="0"/>
            </a:br>
            <a:r>
              <a:rPr lang="en-US" dirty="0" smtClean="0"/>
              <a:t>    &lt;year&gt;2005&lt;/year&gt;</a:t>
            </a:r>
            <a:br>
              <a:rPr lang="en-US" dirty="0" smtClean="0"/>
            </a:br>
            <a:r>
              <a:rPr lang="en-US" dirty="0" smtClean="0"/>
              <a:t>    &lt;price&gt;30.00&lt;/price&gt;</a:t>
            </a:r>
            <a:br>
              <a:rPr lang="en-US" dirty="0" smtClean="0"/>
            </a:br>
            <a:r>
              <a:rPr lang="en-US" dirty="0" smtClean="0"/>
              <a:t>  &lt;/book&gt;</a:t>
            </a:r>
            <a:br>
              <a:rPr lang="en-US" dirty="0" smtClean="0"/>
            </a:br>
            <a:r>
              <a:rPr lang="en-US" dirty="0" smtClean="0"/>
              <a:t>  &lt;book category="CHILDREN"&gt;</a:t>
            </a:r>
            <a:br>
              <a:rPr lang="en-US" dirty="0" smtClean="0"/>
            </a:br>
            <a:r>
              <a:rPr lang="en-US" dirty="0" smtClean="0"/>
              <a:t>    &lt;title </a:t>
            </a:r>
            <a:r>
              <a:rPr lang="en-US" dirty="0" err="1" smtClean="0"/>
              <a:t>lang</a:t>
            </a:r>
            <a:r>
              <a:rPr lang="en-US" dirty="0" smtClean="0"/>
              <a:t>="en"&gt;Harry Potter&lt;/title&gt;</a:t>
            </a:r>
            <a:br>
              <a:rPr lang="en-US" dirty="0" smtClean="0"/>
            </a:br>
            <a:r>
              <a:rPr lang="en-US" dirty="0" smtClean="0"/>
              <a:t>    &lt;author&gt;J K. Rowling&lt;/author&gt;</a:t>
            </a:r>
            <a:br>
              <a:rPr lang="en-US" dirty="0" smtClean="0"/>
            </a:br>
            <a:r>
              <a:rPr lang="en-US" dirty="0" smtClean="0"/>
              <a:t>    &lt;year&gt;2005&lt;/year&gt;</a:t>
            </a:r>
            <a:br>
              <a:rPr lang="en-US" dirty="0" smtClean="0"/>
            </a:br>
            <a:r>
              <a:rPr lang="en-US" dirty="0" smtClean="0"/>
              <a:t>    &lt;price&gt;29.99&lt;/price&gt;</a:t>
            </a:r>
            <a:br>
              <a:rPr lang="en-US" dirty="0" smtClean="0"/>
            </a:br>
            <a:r>
              <a:rPr lang="en-US" dirty="0" smtClean="0"/>
              <a:t>  &lt;/book&gt;</a:t>
            </a:r>
            <a:br>
              <a:rPr lang="en-US" dirty="0" smtClean="0"/>
            </a:br>
            <a:r>
              <a:rPr lang="en-US" dirty="0" smtClean="0"/>
              <a:t>  &lt;book category="WEB"&gt;</a:t>
            </a:r>
            <a:br>
              <a:rPr lang="en-US" dirty="0" smtClean="0"/>
            </a:br>
            <a:r>
              <a:rPr lang="en-US" dirty="0" smtClean="0"/>
              <a:t>    &lt;title </a:t>
            </a:r>
            <a:r>
              <a:rPr lang="en-US" dirty="0" err="1" smtClean="0"/>
              <a:t>lang</a:t>
            </a:r>
            <a:r>
              <a:rPr lang="en-US" dirty="0" smtClean="0"/>
              <a:t>="en"&gt;Learning XML&lt;/title&gt;</a:t>
            </a:r>
            <a:br>
              <a:rPr lang="en-US" dirty="0" smtClean="0"/>
            </a:br>
            <a:r>
              <a:rPr lang="en-US" dirty="0" smtClean="0"/>
              <a:t>    &lt;author&gt;Erik T. Ray&lt;/author&gt;</a:t>
            </a:r>
            <a:br>
              <a:rPr lang="en-US" dirty="0" smtClean="0"/>
            </a:br>
            <a:r>
              <a:rPr lang="en-US" dirty="0" smtClean="0"/>
              <a:t>    &lt;year&gt;2003&lt;/year&gt;</a:t>
            </a:r>
            <a:br>
              <a:rPr lang="en-US" dirty="0" smtClean="0"/>
            </a:br>
            <a:r>
              <a:rPr lang="en-US" dirty="0" smtClean="0"/>
              <a:t>    &lt;price&gt;39.95&lt;/price&gt;</a:t>
            </a:r>
            <a:br>
              <a:rPr lang="en-US" dirty="0" smtClean="0"/>
            </a:br>
            <a:r>
              <a:rPr lang="en-US" dirty="0" smtClean="0"/>
              <a:t>  &lt;/book&gt;</a:t>
            </a:r>
            <a:br>
              <a:rPr lang="en-US" dirty="0" smtClean="0"/>
            </a:br>
            <a:r>
              <a:rPr lang="en-US" dirty="0" smtClean="0"/>
              <a:t>&lt;/bookstore&gt;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523</TotalTime>
  <Words>1581</Words>
  <Application>Microsoft Office PowerPoint</Application>
  <PresentationFormat>On-screen Show (4:3)</PresentationFormat>
  <Paragraphs>272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</vt:lpstr>
      <vt:lpstr>Adjacency</vt:lpstr>
      <vt:lpstr>XML</vt:lpstr>
      <vt:lpstr>What is XML?</vt:lpstr>
      <vt:lpstr>XML Vs HTML</vt:lpstr>
      <vt:lpstr>PowerPoint Presentation</vt:lpstr>
      <vt:lpstr>Advantage</vt:lpstr>
      <vt:lpstr>Structure</vt:lpstr>
      <vt:lpstr>PowerPoint Presentation</vt:lpstr>
      <vt:lpstr>PowerPoint Presentation</vt:lpstr>
      <vt:lpstr>PowerPoint Presentation</vt:lpstr>
      <vt:lpstr>XML Syntax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XML Namespace</vt:lpstr>
      <vt:lpstr>Example</vt:lpstr>
      <vt:lpstr>Default Namespaces</vt:lpstr>
      <vt:lpstr>XML Document Types</vt:lpstr>
      <vt:lpstr>When to Use a Document Definition?</vt:lpstr>
      <vt:lpstr>XML DTD</vt:lpstr>
      <vt:lpstr>XML DTD</vt:lpstr>
      <vt:lpstr>Why Use a DTD?</vt:lpstr>
      <vt:lpstr>XML Schema</vt:lpstr>
      <vt:lpstr>XPATH</vt:lpstr>
      <vt:lpstr>Xpath Syntax</vt:lpstr>
      <vt:lpstr>Predicates</vt:lpstr>
      <vt:lpstr>Selecting Unknown Nodes</vt:lpstr>
      <vt:lpstr>Displaying XML with XSLT</vt:lpstr>
      <vt:lpstr>Create an XSL Style Sheet (.xsl)</vt:lpstr>
      <vt:lpstr>Link style sheet to xml</vt:lpstr>
      <vt:lpstr>PowerPoint Presentation</vt:lpstr>
      <vt:lpstr>&lt;xsl:template&gt; Element</vt:lpstr>
      <vt:lpstr>&lt;xsl:value-of&gt; Element</vt:lpstr>
      <vt:lpstr>&lt;xsl:for-each&gt; Element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</dc:creator>
  <cp:lastModifiedBy>gunner</cp:lastModifiedBy>
  <cp:revision>49</cp:revision>
  <dcterms:created xsi:type="dcterms:W3CDTF">2014-09-01T12:12:12Z</dcterms:created>
  <dcterms:modified xsi:type="dcterms:W3CDTF">2014-12-23T07:44:28Z</dcterms:modified>
</cp:coreProperties>
</file>