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5"/>
  </p:notesMasterIdLst>
  <p:handoutMasterIdLst>
    <p:handoutMasterId r:id="rId46"/>
  </p:handoutMasterIdLst>
  <p:sldIdLst>
    <p:sldId id="256" r:id="rId2"/>
    <p:sldId id="457" r:id="rId3"/>
    <p:sldId id="448" r:id="rId4"/>
    <p:sldId id="451" r:id="rId5"/>
    <p:sldId id="463" r:id="rId6"/>
    <p:sldId id="441" r:id="rId7"/>
    <p:sldId id="467" r:id="rId8"/>
    <p:sldId id="483" r:id="rId9"/>
    <p:sldId id="465" r:id="rId10"/>
    <p:sldId id="464" r:id="rId11"/>
    <p:sldId id="485" r:id="rId12"/>
    <p:sldId id="486" r:id="rId13"/>
    <p:sldId id="468" r:id="rId14"/>
    <p:sldId id="466" r:id="rId15"/>
    <p:sldId id="471" r:id="rId16"/>
    <p:sldId id="472" r:id="rId17"/>
    <p:sldId id="488" r:id="rId18"/>
    <p:sldId id="489" r:id="rId19"/>
    <p:sldId id="443" r:id="rId20"/>
    <p:sldId id="476" r:id="rId21"/>
    <p:sldId id="456" r:id="rId22"/>
    <p:sldId id="461" r:id="rId23"/>
    <p:sldId id="477" r:id="rId24"/>
    <p:sldId id="490" r:id="rId25"/>
    <p:sldId id="491" r:id="rId26"/>
    <p:sldId id="492" r:id="rId27"/>
    <p:sldId id="474" r:id="rId28"/>
    <p:sldId id="493" r:id="rId29"/>
    <p:sldId id="481" r:id="rId30"/>
    <p:sldId id="482" r:id="rId31"/>
    <p:sldId id="453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478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FF"/>
    <a:srgbClr val="EAEAEA"/>
    <a:srgbClr val="E2B3FF"/>
    <a:srgbClr val="FF5050"/>
    <a:srgbClr val="FF33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020" autoAdjust="0"/>
    <p:restoredTop sz="86408" autoAdjust="0"/>
  </p:normalViewPr>
  <p:slideViewPr>
    <p:cSldViewPr>
      <p:cViewPr>
        <p:scale>
          <a:sx n="81" d="100"/>
          <a:sy n="81" d="100"/>
        </p:scale>
        <p:origin x="-81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27C1C4D-A4AA-4324-98F4-43F84E9A1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27BE40E-1599-4F3D-8476-3F376526C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24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031319-FBA1-4EFD-9F1B-E13EF27BC88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0513" y="2546350"/>
            <a:ext cx="2300287" cy="474663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0" lang="en-US" sz="1400" b="1">
                <a:solidFill>
                  <a:schemeClr val="bg1"/>
                </a:solidFill>
              </a:rPr>
              <a:t>	</a:t>
            </a:r>
            <a:endParaRPr kumimoji="0" lang="en-US" sz="1400" b="1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 userDrawn="1"/>
        </p:nvSpPr>
        <p:spPr bwMode="auto">
          <a:xfrm>
            <a:off x="1066800" y="0"/>
            <a:ext cx="807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auto">
          <a:xfrm>
            <a:off x="4572000" y="457200"/>
            <a:ext cx="4572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5334000" y="685800"/>
            <a:ext cx="3810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>
            <a:off x="2895600" y="228600"/>
            <a:ext cx="6248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2895600"/>
            <a:ext cx="4114800" cy="422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152400" y="3200400"/>
            <a:ext cx="5638800" cy="474663"/>
            <a:chOff x="912" y="2640"/>
            <a:chExt cx="672" cy="432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09600" y="2438400"/>
            <a:ext cx="36513" cy="3657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696200" cy="11430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71457F8-0660-4A7D-AD93-31BA52938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428F5-8431-4284-B5B2-9ABF7CE2D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C88A0-7C79-4CBB-A6BA-5E9F8AD89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E61F-B90E-4BD2-907A-9D7E32CFA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69D64-2962-48D3-9DA9-D671342F4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F24F-1179-4DDD-9A51-27AA1061F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129F8-4166-46F3-A3A2-64327CF4C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1B1A-99FB-439A-8CB9-4BD217FD7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2DC61-0560-4B22-B82D-EDF0C902B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E4E53-BD2B-48D0-B2D9-B21CD3933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B8333-F5D6-475D-85C1-B5C7BFC5D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cs typeface="+mn-cs"/>
              </a:defRPr>
            </a:lvl1pPr>
          </a:lstStyle>
          <a:p>
            <a:pPr>
              <a:defRPr/>
            </a:pPr>
            <a:fld id="{2F7C6376-D2F4-421D-B819-DB728B111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1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0" lang="en-US" sz="1400" b="1">
                <a:solidFill>
                  <a:schemeClr val="bg1"/>
                </a:solidFill>
              </a:rPr>
              <a:t>	</a:t>
            </a:r>
            <a:endParaRPr kumimoji="0" lang="en-US" sz="1400" b="1">
              <a:solidFill>
                <a:schemeClr val="folHlink"/>
              </a:solidFill>
            </a:endParaRP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0" name="Rectangle 21"/>
          <p:cNvSpPr>
            <a:spLocks noChangeArrowheads="1"/>
          </p:cNvSpPr>
          <p:nvPr/>
        </p:nvSpPr>
        <p:spPr bwMode="auto">
          <a:xfrm>
            <a:off x="7848600" y="914400"/>
            <a:ext cx="1295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1" name="Rectangle 22"/>
          <p:cNvSpPr>
            <a:spLocks noChangeArrowheads="1"/>
          </p:cNvSpPr>
          <p:nvPr/>
        </p:nvSpPr>
        <p:spPr bwMode="auto">
          <a:xfrm>
            <a:off x="4953000" y="0"/>
            <a:ext cx="4191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2" name="Rectangle 23"/>
          <p:cNvSpPr>
            <a:spLocks noChangeArrowheads="1"/>
          </p:cNvSpPr>
          <p:nvPr/>
        </p:nvSpPr>
        <p:spPr bwMode="auto">
          <a:xfrm>
            <a:off x="6096000" y="457200"/>
            <a:ext cx="3048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Rectangle 24"/>
          <p:cNvSpPr>
            <a:spLocks noChangeArrowheads="1"/>
          </p:cNvSpPr>
          <p:nvPr/>
        </p:nvSpPr>
        <p:spPr bwMode="auto">
          <a:xfrm>
            <a:off x="7239000" y="685800"/>
            <a:ext cx="1905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" name="Rectangle 25"/>
          <p:cNvSpPr>
            <a:spLocks noChangeArrowheads="1"/>
          </p:cNvSpPr>
          <p:nvPr/>
        </p:nvSpPr>
        <p:spPr bwMode="auto">
          <a:xfrm>
            <a:off x="5715000" y="228600"/>
            <a:ext cx="3429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5" name="Text Box 27"/>
          <p:cNvSpPr txBox="1">
            <a:spLocks noChangeArrowheads="1"/>
          </p:cNvSpPr>
          <p:nvPr/>
        </p:nvSpPr>
        <p:spPr bwMode="auto">
          <a:xfrm rot="41549">
            <a:off x="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sz="1200" b="1">
                <a:solidFill>
                  <a:schemeClr val="tx2"/>
                </a:solidFill>
              </a:rPr>
              <a:t>Slide </a:t>
            </a:r>
            <a:fld id="{A73846D1-0DED-43CA-AC9C-EA7DC7B00030}" type="slidenum">
              <a:rPr kumimoji="0" lang="en-US" sz="1200" b="1">
                <a:solidFill>
                  <a:schemeClr val="tx2"/>
                </a:solidFill>
              </a:rPr>
              <a:pPr/>
              <a:t>‹#›</a:t>
            </a:fld>
            <a:endParaRPr kumimoji="0" lang="en-US" sz="1200" b="1">
              <a:solidFill>
                <a:schemeClr val="tx2"/>
              </a:solidFill>
            </a:endParaRPr>
          </a:p>
        </p:txBody>
      </p:sp>
      <p:sp>
        <p:nvSpPr>
          <p:cNvPr id="103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7" name="Rectangle 3"/>
          <p:cNvSpPr>
            <a:spLocks noChangeArrowheads="1"/>
          </p:cNvSpPr>
          <p:nvPr/>
        </p:nvSpPr>
        <p:spPr bwMode="ltGray">
          <a:xfrm>
            <a:off x="800100" y="1098550"/>
            <a:ext cx="7239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1" name="Rectangle 6"/>
          <p:cNvSpPr>
            <a:spLocks noChangeArrowheads="1"/>
          </p:cNvSpPr>
          <p:nvPr/>
        </p:nvSpPr>
        <p:spPr bwMode="ltGray">
          <a:xfrm>
            <a:off x="228600" y="1905000"/>
            <a:ext cx="5334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3" name="Rectangle 7"/>
          <p:cNvSpPr>
            <a:spLocks noChangeArrowheads="1"/>
          </p:cNvSpPr>
          <p:nvPr/>
        </p:nvSpPr>
        <p:spPr bwMode="gray">
          <a:xfrm flipH="1">
            <a:off x="685800" y="228600"/>
            <a:ext cx="26988" cy="6019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Development in Microsoft Visual </a:t>
            </a:r>
            <a:r>
              <a:rPr lang="en-US" dirty="0" smtClean="0"/>
              <a:t>Studio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Designer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windows work as you expect but the contents differ from those you see in desktop applications</a:t>
            </a:r>
          </a:p>
          <a:p>
            <a:pPr lvl="1"/>
            <a:r>
              <a:rPr lang="en-US" dirty="0" smtClean="0"/>
              <a:t>Solution Explorer contains project files but these files are very different from desktop files</a:t>
            </a:r>
          </a:p>
          <a:p>
            <a:pPr lvl="1"/>
            <a:r>
              <a:rPr lang="en-US" dirty="0" smtClean="0"/>
              <a:t>Toolbox controls look like desktop controls but they are not desktop controls</a:t>
            </a:r>
          </a:p>
          <a:p>
            <a:pPr lvl="1"/>
            <a:r>
              <a:rPr lang="en-US" dirty="0" smtClean="0"/>
              <a:t>The visual designers work differently too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Web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.</a:t>
            </a:r>
            <a:r>
              <a:rPr lang="en-US" dirty="0" err="1" smtClean="0"/>
              <a:t>aspx</a:t>
            </a:r>
            <a:r>
              <a:rPr lang="en-US" dirty="0" smtClean="0"/>
              <a:t> file corresponds to a Web page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Website</a:t>
            </a:r>
            <a:r>
              <a:rPr lang="en-US" dirty="0" smtClean="0"/>
              <a:t> / </a:t>
            </a:r>
            <a:r>
              <a:rPr lang="en-US" b="1" dirty="0" smtClean="0"/>
              <a:t>Add New Item</a:t>
            </a:r>
            <a:endParaRPr lang="en-US" dirty="0" smtClean="0"/>
          </a:p>
          <a:p>
            <a:pPr lvl="1"/>
            <a:r>
              <a:rPr lang="en-US" dirty="0" smtClean="0"/>
              <a:t>Select Web Form</a:t>
            </a:r>
          </a:p>
          <a:p>
            <a:pPr lvl="1"/>
            <a:r>
              <a:rPr lang="en-US" dirty="0" smtClean="0"/>
              <a:t>Select the master page, if desired</a:t>
            </a:r>
          </a:p>
          <a:p>
            <a:pPr lvl="1"/>
            <a:r>
              <a:rPr lang="en-US" dirty="0" smtClean="0"/>
              <a:t>Set the name as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7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Web Form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515100" cy="446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44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Form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</a:t>
            </a:r>
            <a:r>
              <a:rPr lang="en-US" dirty="0"/>
              <a:t>F</a:t>
            </a:r>
            <a:r>
              <a:rPr lang="en-US" dirty="0" smtClean="0"/>
              <a:t>orm editor allows you to</a:t>
            </a:r>
          </a:p>
          <a:p>
            <a:pPr lvl="1"/>
            <a:r>
              <a:rPr lang="en-US" dirty="0" smtClean="0"/>
              <a:t>Create HTML5</a:t>
            </a:r>
          </a:p>
          <a:p>
            <a:pPr lvl="1"/>
            <a:r>
              <a:rPr lang="en-US" dirty="0" smtClean="0"/>
              <a:t>Create ASP.NET server side tags</a:t>
            </a:r>
          </a:p>
          <a:p>
            <a:pPr lvl="1"/>
            <a:r>
              <a:rPr lang="en-US" dirty="0" smtClean="0"/>
              <a:t>Create the “code behind” the form in a language such as Visual Basic or C#</a:t>
            </a:r>
          </a:p>
          <a:p>
            <a:r>
              <a:rPr lang="en-US" dirty="0" smtClean="0"/>
              <a:t>The Web form editor has three views</a:t>
            </a:r>
          </a:p>
          <a:p>
            <a:pPr lvl="1"/>
            <a:r>
              <a:rPr lang="en-US" dirty="0" smtClean="0"/>
              <a:t>Design / Split / Source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Form Editor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320087" cy="40177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Web Page Code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Form contains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@Page </a:t>
            </a:r>
            <a:r>
              <a:rPr lang="en-US" dirty="0" smtClean="0"/>
              <a:t>directive</a:t>
            </a:r>
          </a:p>
          <a:p>
            <a:pPr lvl="1"/>
            <a:r>
              <a:rPr lang="en-US" dirty="0" smtClean="0"/>
              <a:t>More later but it’s this directive that makes the page a Web form</a:t>
            </a:r>
          </a:p>
          <a:p>
            <a:pPr lvl="1"/>
            <a:r>
              <a:rPr lang="en-US" dirty="0" smtClean="0"/>
              <a:t>The remaining HTML should look familiar to you</a:t>
            </a:r>
          </a:p>
          <a:p>
            <a:pPr lvl="1"/>
            <a:r>
              <a:rPr lang="en-US" dirty="0" smtClean="0"/>
              <a:t>Note there is exactly one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&lt;form&gt; </a:t>
            </a:r>
            <a:r>
              <a:rPr lang="en-US" dirty="0" smtClean="0"/>
              <a:t>tag</a:t>
            </a:r>
          </a:p>
          <a:p>
            <a:pPr lvl="2"/>
            <a:r>
              <a:rPr lang="en-US" dirty="0" smtClean="0"/>
              <a:t>ASP.NET controls must appear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Web Page (HTML)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838325"/>
            <a:ext cx="62293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ASP.NET Web page is made up of two files</a:t>
            </a:r>
          </a:p>
          <a:p>
            <a:pPr lvl="1"/>
            <a:r>
              <a:rPr lang="en-US" dirty="0" smtClean="0"/>
              <a:t>The .</a:t>
            </a:r>
            <a:r>
              <a:rPr lang="en-US" dirty="0" err="1" smtClean="0"/>
              <a:t>aspx</a:t>
            </a:r>
            <a:r>
              <a:rPr lang="en-US" dirty="0" smtClean="0"/>
              <a:t> file contains the HTML</a:t>
            </a:r>
          </a:p>
          <a:p>
            <a:pPr lvl="1"/>
            <a:r>
              <a:rPr lang="en-US" dirty="0" smtClean="0"/>
              <a:t>The .</a:t>
            </a:r>
            <a:r>
              <a:rPr lang="en-US" dirty="0" err="1" smtClean="0"/>
              <a:t>aspx.cs</a:t>
            </a:r>
            <a:r>
              <a:rPr lang="en-US" dirty="0" smtClean="0"/>
              <a:t> file contains the VB or C# code</a:t>
            </a:r>
          </a:p>
          <a:p>
            <a:r>
              <a:rPr lang="en-US" dirty="0" smtClean="0"/>
              <a:t>It works the same way as the Code Editor for desktop applications</a:t>
            </a:r>
          </a:p>
          <a:p>
            <a:pPr lvl="1"/>
            <a:r>
              <a:rPr lang="en-US" dirty="0" smtClean="0"/>
              <a:t>The event names differ a bit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Form_Load</a:t>
            </a:r>
            <a:r>
              <a:rPr lang="en-US" dirty="0" smtClean="0"/>
              <a:t> for example</a:t>
            </a:r>
          </a:p>
        </p:txBody>
      </p:sp>
    </p:spTree>
    <p:extLst>
      <p:ext uri="{BB962C8B-B14F-4D97-AF65-F5344CB8AC3E}">
        <p14:creationId xmlns:p14="http://schemas.microsoft.com/office/powerpoint/2010/main" val="365036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Editor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57400"/>
            <a:ext cx="8001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791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Toolbox Controls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They are different controls than those used for desktop applications</a:t>
            </a:r>
          </a:p>
          <a:p>
            <a:pPr eaLnBrk="1" hangingPunct="1"/>
            <a:r>
              <a:rPr lang="en-US" smtClean="0"/>
              <a:t>HTML controls are standard HTML controls that will work with any browser</a:t>
            </a:r>
          </a:p>
          <a:p>
            <a:pPr eaLnBrk="1" hangingPunct="1"/>
            <a:r>
              <a:rPr lang="en-US" smtClean="0"/>
              <a:t>Other controls are server side controls that only work with IIS and ASP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Visual </a:t>
            </a:r>
            <a:r>
              <a:rPr lang="en-US" dirty="0" smtClean="0"/>
              <a:t>Studio</a:t>
            </a:r>
            <a:endParaRPr lang="en-US" dirty="0" smtClean="0"/>
          </a:p>
          <a:p>
            <a:r>
              <a:rPr lang="en-US" dirty="0" smtClean="0"/>
              <a:t>Create a first ASP.NET 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Toolbox, drag the desired control to the design surface</a:t>
            </a:r>
          </a:p>
          <a:p>
            <a:pPr lvl="1"/>
            <a:r>
              <a:rPr lang="en-US" dirty="0" smtClean="0"/>
              <a:t>You can drag to the design surface or the HTML editor</a:t>
            </a:r>
          </a:p>
          <a:p>
            <a:r>
              <a:rPr lang="en-US" dirty="0" smtClean="0"/>
              <a:t>Set properties using the Properties window</a:t>
            </a:r>
          </a:p>
          <a:p>
            <a:r>
              <a:rPr lang="en-US" dirty="0" smtClean="0"/>
              <a:t>Create event handlers using the Properties window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ASP.NET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ASP controls have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&lt;asp:&gt;</a:t>
            </a:r>
            <a:r>
              <a:rPr lang="en-US" dirty="0" smtClean="0"/>
              <a:t> prefix. These are actually XML namespaces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57412"/>
            <a:ext cx="6096000" cy="39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Event Handlers (1)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control events vary significantly from desktop events</a:t>
            </a:r>
          </a:p>
          <a:p>
            <a:pPr lvl="1"/>
            <a:r>
              <a:rPr lang="en-US" dirty="0" smtClean="0"/>
              <a:t>There are no server side focus events (Why?)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Event Handlers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couple of ways to do this</a:t>
            </a:r>
          </a:p>
          <a:p>
            <a:r>
              <a:rPr lang="en-US" dirty="0" smtClean="0"/>
              <a:t>The easiest way is to select </a:t>
            </a:r>
            <a:r>
              <a:rPr lang="en-US" b="1" dirty="0" smtClean="0"/>
              <a:t>Design View</a:t>
            </a:r>
            <a:endParaRPr lang="en-US" dirty="0" smtClean="0"/>
          </a:p>
          <a:p>
            <a:pPr lvl="1"/>
            <a:r>
              <a:rPr lang="en-US" dirty="0" smtClean="0"/>
              <a:t>Then double-click the control to create the “default” event handler</a:t>
            </a:r>
          </a:p>
          <a:p>
            <a:r>
              <a:rPr lang="en-US" dirty="0" smtClean="0"/>
              <a:t>Or use the event tab on the Properties window</a:t>
            </a:r>
          </a:p>
          <a:p>
            <a:r>
              <a:rPr lang="en-US" dirty="0" smtClean="0"/>
              <a:t>Or create it by hand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 Example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209800"/>
            <a:ext cx="86772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74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server ASP writes HTML5 code</a:t>
            </a:r>
          </a:p>
          <a:p>
            <a:pPr lvl="1"/>
            <a:r>
              <a:rPr lang="en-US" dirty="0" smtClean="0"/>
              <a:t>All of the ASP stuff is stripped away</a:t>
            </a:r>
          </a:p>
          <a:p>
            <a:r>
              <a:rPr lang="en-US" dirty="0" smtClean="0"/>
              <a:t>Use the Page Inspector to see the emitted code</a:t>
            </a:r>
          </a:p>
          <a:p>
            <a:r>
              <a:rPr lang="en-US" dirty="0" smtClean="0"/>
              <a:t>In the Solution Explorer, right click the Web Site and select View in Page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19600"/>
            <a:ext cx="8791575" cy="1143000"/>
          </a:xfrm>
        </p:spPr>
        <p:txBody>
          <a:bodyPr/>
          <a:lstStyle/>
          <a:p>
            <a:r>
              <a:rPr lang="en-US" dirty="0" smtClean="0"/>
              <a:t>Page</a:t>
            </a:r>
            <a:br>
              <a:rPr lang="en-US" dirty="0" smtClean="0"/>
            </a:br>
            <a:r>
              <a:rPr lang="en-US" dirty="0" smtClean="0"/>
              <a:t>Inspector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73988"/>
            <a:ext cx="6448425" cy="574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948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Start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Web site has exactly one page designated as the start (default) page</a:t>
            </a:r>
          </a:p>
          <a:p>
            <a:r>
              <a:rPr lang="en-US" dirty="0" smtClean="0"/>
              <a:t>To set the start page, right-click the page in the Solution Explorer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Set as Start Page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Start Page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757988" cy="386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677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possible to run an ASP.NET application from Visual Studio</a:t>
            </a:r>
          </a:p>
          <a:p>
            <a:pPr lvl="1"/>
            <a:r>
              <a:rPr lang="en-US" dirty="0" smtClean="0"/>
              <a:t>There is a “test” Web server built in</a:t>
            </a:r>
          </a:p>
          <a:p>
            <a:r>
              <a:rPr lang="en-US" dirty="0" smtClean="0"/>
              <a:t>Just press </a:t>
            </a:r>
            <a:r>
              <a:rPr lang="en-US" b="1" dirty="0" smtClean="0"/>
              <a:t>F5</a:t>
            </a:r>
            <a:r>
              <a:rPr lang="en-US" dirty="0" smtClean="0"/>
              <a:t> to run the application</a:t>
            </a:r>
          </a:p>
          <a:p>
            <a:pPr lvl="1"/>
            <a:r>
              <a:rPr lang="en-US" dirty="0" smtClean="0"/>
              <a:t>It appears in the default Web browser</a:t>
            </a:r>
          </a:p>
          <a:p>
            <a:r>
              <a:rPr lang="en-US" dirty="0" smtClean="0"/>
              <a:t>You will see a message to enable debugging when the application is run the first time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50938" y="609600"/>
            <a:ext cx="7793037" cy="114300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Visual Studio 2012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ASP.NET development and testing can take place inside of Visual Studio 2013</a:t>
            </a:r>
          </a:p>
          <a:p>
            <a:r>
              <a:rPr lang="en-US" dirty="0" smtClean="0"/>
              <a:t>A local Web server is provided for testing purposes</a:t>
            </a:r>
          </a:p>
          <a:p>
            <a:pPr lvl="1"/>
            <a:r>
              <a:rPr lang="en-US" dirty="0" smtClean="0"/>
              <a:t>It’s part of Visual Studio 2013</a:t>
            </a:r>
          </a:p>
          <a:p>
            <a:r>
              <a:rPr lang="en-US" dirty="0" err="1" smtClean="0"/>
              <a:t>Intellisense</a:t>
            </a:r>
            <a:r>
              <a:rPr lang="en-US" dirty="0" smtClean="0"/>
              <a:t> works for server code and JavaScript, XHTML, and HTML5</a:t>
            </a:r>
          </a:p>
          <a:p>
            <a:r>
              <a:rPr lang="en-US" dirty="0" smtClean="0"/>
              <a:t>It works similarly to what you saw in IS350 and IS360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Application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2133600"/>
            <a:ext cx="723300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Debugging windows work the same way in desktop and ASP.NET applications</a:t>
            </a:r>
          </a:p>
          <a:p>
            <a:pPr lvl="1"/>
            <a:r>
              <a:rPr lang="en-US" smtClean="0"/>
              <a:t>Set breakpoints on executable code lines</a:t>
            </a:r>
          </a:p>
          <a:p>
            <a:pPr lvl="1"/>
            <a:r>
              <a:rPr lang="en-US" smtClean="0"/>
              <a:t>Print values to the Immediate window</a:t>
            </a:r>
          </a:p>
          <a:p>
            <a:pPr lvl="1"/>
            <a:r>
              <a:rPr lang="en-US" smtClean="0"/>
              <a:t>Use Watch windows to interrogate the values of variables</a:t>
            </a:r>
          </a:p>
          <a:p>
            <a:pPr lvl="1"/>
            <a:r>
              <a:rPr lang="en-US" smtClean="0"/>
              <a:t>It’s possible to debug client-side Java script</a:t>
            </a:r>
          </a:p>
          <a:p>
            <a:pPr lvl="2"/>
            <a:r>
              <a:rPr lang="en-US" smtClean="0"/>
              <a:t>Note that script debugging must be enabled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Just like desktop applications, exceptions are thrown in various cases</a:t>
            </a:r>
          </a:p>
          <a:p>
            <a:pPr lvl="1">
              <a:defRPr/>
            </a:pPr>
            <a:r>
              <a:rPr lang="en-US" dirty="0" smtClean="0"/>
              <a:t>Divide by 0, IO, Database, etc.</a:t>
            </a:r>
          </a:p>
          <a:p>
            <a:pPr>
              <a:defRPr/>
            </a:pPr>
            <a:r>
              <a:rPr lang="en-US" dirty="0" smtClean="0"/>
              <a:t>Unhandled, we call these the </a:t>
            </a:r>
            <a:r>
              <a:rPr lang="en-US" i="1" dirty="0" smtClean="0"/>
              <a:t>yellow page of death</a:t>
            </a:r>
          </a:p>
          <a:p>
            <a:pPr>
              <a:defRPr/>
            </a:pPr>
            <a:r>
              <a:rPr lang="en-US" dirty="0" smtClean="0"/>
              <a:t>What happens depends on the following </a:t>
            </a:r>
            <a:r>
              <a:rPr lang="en-US" dirty="0" err="1" smtClean="0"/>
              <a:t>Web.config</a:t>
            </a:r>
            <a:r>
              <a:rPr lang="en-US" dirty="0" smtClean="0"/>
              <a:t> setting: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&lt;compilation debug="false"&gt;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69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Message (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Debug=true</a:t>
            </a:r>
            <a:r>
              <a:rPr lang="en-US" smtClean="0"/>
              <a:t>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31975"/>
            <a:ext cx="7634288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483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Message (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Debug=false</a:t>
            </a:r>
            <a:r>
              <a:rPr lang="en-US" smtClean="0"/>
              <a:t>)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98663"/>
            <a:ext cx="68722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477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Message – Enabling Debugging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290763"/>
            <a:ext cx="77692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207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Message – Enabling Script Debugging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466975"/>
            <a:ext cx="8189912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592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Errors (Introduction)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Exception handlers are created (as usual)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blocks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Page_Error</a:t>
            </a:r>
            <a:r>
              <a:rPr lang="en-US" dirty="0" smtClean="0"/>
              <a:t> event handler gives you a global exception handler for the page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Application_Error</a:t>
            </a:r>
            <a:r>
              <a:rPr lang="en-US" dirty="0" smtClean="0"/>
              <a:t> event applies to the entire application itself</a:t>
            </a:r>
          </a:p>
        </p:txBody>
      </p:sp>
    </p:spTree>
    <p:extLst>
      <p:ext uri="{BB962C8B-B14F-4D97-AF65-F5344CB8AC3E}">
        <p14:creationId xmlns:p14="http://schemas.microsoft.com/office/powerpoint/2010/main" val="985045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Errors (Introduction)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Server.GetLastError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information about the most recent error</a:t>
            </a:r>
          </a:p>
          <a:p>
            <a:pPr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Server.ClearError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clear the exception</a:t>
            </a:r>
          </a:p>
          <a:p>
            <a:pPr>
              <a:defRPr/>
            </a:pPr>
            <a:r>
              <a:rPr lang="en-US" dirty="0" smtClean="0"/>
              <a:t>Create other exception handlers, as necessary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7848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Custom Errors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It’s all controlled by the customErrors section of the Web.config file</a:t>
            </a:r>
          </a:p>
          <a:p>
            <a:r>
              <a:rPr lang="en-US" smtClean="0"/>
              <a:t>Attributes</a:t>
            </a:r>
          </a:p>
          <a:p>
            <a:pPr lvl="1"/>
            <a:r>
              <a:rPr lang="en-US" smtClean="0"/>
              <a:t>defaultRedirect attribute causes a redirect to the specified page</a:t>
            </a:r>
          </a:p>
          <a:p>
            <a:pPr lvl="1"/>
            <a:r>
              <a:rPr lang="en-US" smtClean="0"/>
              <a:t>Mode attribute enables / disables custom errors</a:t>
            </a:r>
          </a:p>
          <a:p>
            <a:pPr lvl="2"/>
            <a:r>
              <a:rPr lang="en-US" smtClean="0"/>
              <a:t>On – Enables custom for remote and local hosts</a:t>
            </a:r>
          </a:p>
          <a:p>
            <a:pPr lvl="2"/>
            <a:r>
              <a:rPr lang="en-US" smtClean="0"/>
              <a:t>Off – Disables custom errors</a:t>
            </a:r>
          </a:p>
          <a:p>
            <a:pPr lvl="2"/>
            <a:r>
              <a:rPr lang="en-US" smtClean="0"/>
              <a:t>RemoteOnly – (default) Custom errors are displayed to the remote client</a:t>
            </a:r>
          </a:p>
        </p:txBody>
      </p:sp>
    </p:spTree>
    <p:extLst>
      <p:ext uri="{BB962C8B-B14F-4D97-AF65-F5344CB8AC3E}">
        <p14:creationId xmlns:p14="http://schemas.microsoft.com/office/powerpoint/2010/main" val="30497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Windows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Toolbox contains HTML controls and ASP.NET controls</a:t>
            </a:r>
          </a:p>
          <a:p>
            <a:pPr lvl="1"/>
            <a:r>
              <a:rPr lang="en-US" dirty="0" smtClean="0"/>
              <a:t>Drag control instances using Design or Source view</a:t>
            </a:r>
          </a:p>
          <a:p>
            <a:r>
              <a:rPr lang="en-US" dirty="0" smtClean="0"/>
              <a:t>The Solution Explorer lists the application’s files</a:t>
            </a:r>
          </a:p>
          <a:p>
            <a:r>
              <a:rPr lang="en-US" dirty="0" smtClean="0"/>
              <a:t>The Properties window is used to set object properties</a:t>
            </a:r>
          </a:p>
          <a:p>
            <a:r>
              <a:rPr lang="en-US" dirty="0" smtClean="0"/>
              <a:t>Other windows work as you would expect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Custom Errors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customErrors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mode="On"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defaultRedirect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="GenericErrorPage.htm"&gt;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&lt;error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="403" 			redirect="NoAccess.htm" 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&lt;error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="404" 	redirect="FileNotFound.htm" 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customErrors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6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Tracing (Introduction)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It’s possible to trace execution by enabling tracing in the </a:t>
            </a:r>
            <a:r>
              <a:rPr lang="en-US" dirty="0" err="1" smtClean="0"/>
              <a:t>Web.config</a:t>
            </a:r>
            <a:r>
              <a:rPr lang="en-US" dirty="0" smtClean="0"/>
              <a:t> file</a:t>
            </a:r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@Page</a:t>
            </a:r>
            <a:r>
              <a:rPr lang="en-US" dirty="0" smtClean="0"/>
              <a:t> directives can also be used</a:t>
            </a:r>
          </a:p>
          <a:p>
            <a:pPr>
              <a:defRPr/>
            </a:pPr>
            <a:r>
              <a:rPr lang="en-US" dirty="0" smtClean="0"/>
              <a:t>Example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&lt;trace enabled="true"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pageOutput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true"/&gt;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06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Tracing (Output)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4721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949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and Content Pages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pages in a site should share a common theme</a:t>
            </a:r>
          </a:p>
          <a:p>
            <a:pPr lvl="1"/>
            <a:r>
              <a:rPr lang="en-US" dirty="0" smtClean="0"/>
              <a:t>Master pages contain the reusable theme</a:t>
            </a:r>
          </a:p>
          <a:p>
            <a:pPr lvl="2"/>
            <a:r>
              <a:rPr lang="en-US" dirty="0" smtClean="0"/>
              <a:t>The file is typically named </a:t>
            </a:r>
            <a:r>
              <a:rPr lang="en-US" dirty="0" err="1" smtClean="0"/>
              <a:t>site.master</a:t>
            </a:r>
            <a:endParaRPr lang="en-US" dirty="0" smtClean="0"/>
          </a:p>
          <a:p>
            <a:pPr lvl="1"/>
            <a:r>
              <a:rPr lang="en-US" dirty="0" smtClean="0"/>
              <a:t>Content pages appear in the master page</a:t>
            </a:r>
          </a:p>
          <a:p>
            <a:r>
              <a:rPr lang="en-US" dirty="0" smtClean="0"/>
              <a:t>Much more later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ASP.NET Application (Web Site)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create a Web site in much the same way as you create a desktop project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File</a:t>
            </a:r>
            <a:r>
              <a:rPr lang="en-US" dirty="0" smtClean="0"/>
              <a:t> / </a:t>
            </a:r>
            <a:r>
              <a:rPr lang="en-US" b="1" dirty="0" smtClean="0"/>
              <a:t>New</a:t>
            </a:r>
            <a:r>
              <a:rPr lang="en-US" dirty="0" smtClean="0"/>
              <a:t> / </a:t>
            </a:r>
            <a:r>
              <a:rPr lang="en-US" b="1" dirty="0" smtClean="0"/>
              <a:t>Web Site</a:t>
            </a:r>
          </a:p>
          <a:p>
            <a:r>
              <a:rPr lang="en-US" dirty="0" smtClean="0"/>
              <a:t>In the New Web Site dialog box</a:t>
            </a:r>
          </a:p>
          <a:p>
            <a:pPr lvl="1"/>
            <a:r>
              <a:rPr lang="en-US" dirty="0" smtClean="0"/>
              <a:t>Select ASP.NET Web site</a:t>
            </a:r>
          </a:p>
          <a:p>
            <a:pPr lvl="1"/>
            <a:r>
              <a:rPr lang="en-US" dirty="0" smtClean="0"/>
              <a:t>Select the desired folder (The folder should be empty or not already exist)</a:t>
            </a:r>
          </a:p>
          <a:p>
            <a:pPr lvl="1"/>
            <a:r>
              <a:rPr lang="en-US" dirty="0" smtClean="0"/>
              <a:t>Note that different framework versions are supported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New Web Site Dialog Box (Illustration)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9" y="2362200"/>
            <a:ext cx="86106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Explorer Files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forms (.</a:t>
            </a:r>
            <a:r>
              <a:rPr lang="en-US" dirty="0" err="1" smtClean="0"/>
              <a:t>aspx</a:t>
            </a:r>
            <a:r>
              <a:rPr lang="en-US" dirty="0" smtClean="0"/>
              <a:t>) make up the visual forms</a:t>
            </a:r>
          </a:p>
          <a:p>
            <a:pPr lvl="1"/>
            <a:r>
              <a:rPr lang="en-US" dirty="0" smtClean="0"/>
              <a:t>They are HTML5 documents </a:t>
            </a:r>
          </a:p>
          <a:p>
            <a:pPr lvl="1"/>
            <a:r>
              <a:rPr lang="en-US" dirty="0" smtClean="0"/>
              <a:t>There is a code behind file (.</a:t>
            </a:r>
            <a:r>
              <a:rPr lang="en-US" dirty="0" err="1" smtClean="0"/>
              <a:t>aspx.cs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Web.config</a:t>
            </a:r>
            <a:r>
              <a:rPr lang="en-US" dirty="0" smtClean="0"/>
              <a:t> contains configuration information</a:t>
            </a:r>
          </a:p>
          <a:p>
            <a:pPr lvl="1"/>
            <a:r>
              <a:rPr lang="en-US" dirty="0" smtClean="0"/>
              <a:t>It’s an XML document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4572000"/>
            <a:ext cx="4498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Explorer Files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select a Web Forms site,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/>
              <a:t>is included in the default </a:t>
            </a:r>
            <a:r>
              <a:rPr lang="en-US" dirty="0" smtClean="0"/>
              <a:t>template in the folder Scripts</a:t>
            </a:r>
            <a:endParaRPr lang="en-US" dirty="0"/>
          </a:p>
          <a:p>
            <a:pPr lvl="1"/>
            <a:r>
              <a:rPr lang="en-US" dirty="0" err="1"/>
              <a:t>Site.master</a:t>
            </a:r>
            <a:r>
              <a:rPr lang="en-US" dirty="0"/>
              <a:t> contains the application menu</a:t>
            </a:r>
          </a:p>
          <a:p>
            <a:pPr lvl="1"/>
            <a:r>
              <a:rPr lang="en-US" dirty="0"/>
              <a:t>Styles contain cascading style sheets (.</a:t>
            </a:r>
            <a:r>
              <a:rPr lang="en-US" dirty="0" err="1"/>
              <a:t>css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1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4716462"/>
          </a:xfrm>
        </p:spPr>
        <p:txBody>
          <a:bodyPr/>
          <a:lstStyle/>
          <a:p>
            <a:r>
              <a:rPr lang="en-US" dirty="0" smtClean="0"/>
              <a:t>Solution </a:t>
            </a:r>
            <a:br>
              <a:rPr lang="en-US" dirty="0" smtClean="0"/>
            </a:br>
            <a:r>
              <a:rPr lang="en-US" dirty="0" smtClean="0"/>
              <a:t>Explorer </a:t>
            </a:r>
            <a:br>
              <a:rPr lang="en-US" dirty="0" smtClean="0"/>
            </a:br>
            <a:r>
              <a:rPr lang="en-US" dirty="0" smtClean="0"/>
              <a:t>Files </a:t>
            </a:r>
            <a:br>
              <a:rPr lang="en-US" dirty="0" smtClean="0"/>
            </a:br>
            <a:r>
              <a:rPr lang="en-US" dirty="0" smtClean="0"/>
              <a:t>(Illustration)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90600"/>
            <a:ext cx="3693659" cy="464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43004</TotalTime>
  <Words>1173</Words>
  <Application>Microsoft Office PowerPoint</Application>
  <PresentationFormat>On-screen Show (4:3)</PresentationFormat>
  <Paragraphs>163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Blends</vt:lpstr>
      <vt:lpstr>Web Development in Microsoft Visual Studio</vt:lpstr>
      <vt:lpstr>Lecture Overview</vt:lpstr>
      <vt:lpstr>Introduction to  Visual Studio 2012</vt:lpstr>
      <vt:lpstr>Visual Studio Windows</vt:lpstr>
      <vt:lpstr>Creating an ASP.NET Application (Web Site)</vt:lpstr>
      <vt:lpstr>New Web Site Dialog Box (Illustration)</vt:lpstr>
      <vt:lpstr>Solution Explorer Files (1)</vt:lpstr>
      <vt:lpstr>Solution Explorer Files (2)</vt:lpstr>
      <vt:lpstr>Solution  Explorer  Files  (Illustration)</vt:lpstr>
      <vt:lpstr>Parts of the Designer Surface</vt:lpstr>
      <vt:lpstr>Adding a Web Form</vt:lpstr>
      <vt:lpstr>Adding a Web Form</vt:lpstr>
      <vt:lpstr>The Web Form Editor</vt:lpstr>
      <vt:lpstr>The Web Form Editor</vt:lpstr>
      <vt:lpstr>Default Web Page Code (HTML)</vt:lpstr>
      <vt:lpstr>Default Web Page (HTML)</vt:lpstr>
      <vt:lpstr>The Code Editor</vt:lpstr>
      <vt:lpstr>The Code Editor</vt:lpstr>
      <vt:lpstr>Toolbox Controls</vt:lpstr>
      <vt:lpstr>Using Controls</vt:lpstr>
      <vt:lpstr>ASP.NET Controls</vt:lpstr>
      <vt:lpstr>Creating Event Handlers (1)</vt:lpstr>
      <vt:lpstr>Creating Event Handlers (2)</vt:lpstr>
      <vt:lpstr>Event Handler Example</vt:lpstr>
      <vt:lpstr>Page Inspector</vt:lpstr>
      <vt:lpstr>Page Inspector</vt:lpstr>
      <vt:lpstr>Setting the Start Page</vt:lpstr>
      <vt:lpstr>Setting the Start Page</vt:lpstr>
      <vt:lpstr>Running the Application</vt:lpstr>
      <vt:lpstr>Running the Application</vt:lpstr>
      <vt:lpstr>Debugging</vt:lpstr>
      <vt:lpstr>Introduction to Error Handling</vt:lpstr>
      <vt:lpstr>Error Message (Debug=true)</vt:lpstr>
      <vt:lpstr>Error Message (Debug=false)</vt:lpstr>
      <vt:lpstr>Error Message – Enabling Debugging</vt:lpstr>
      <vt:lpstr>Error Message – Enabling Script Debugging</vt:lpstr>
      <vt:lpstr>Handling Errors (Introduction)</vt:lpstr>
      <vt:lpstr>Handling Errors (Introduction)</vt:lpstr>
      <vt:lpstr>Configuring Custom Errors</vt:lpstr>
      <vt:lpstr>Configuring Custom Errors (Example)</vt:lpstr>
      <vt:lpstr>Tracing (Introduction)</vt:lpstr>
      <vt:lpstr>Tracing (Output)</vt:lpstr>
      <vt:lpstr>Master and Content Pages</vt:lpstr>
    </vt:vector>
  </TitlesOfParts>
  <Company>International 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Michael V. Ekedahl</dc:creator>
  <cp:lastModifiedBy>Narendra</cp:lastModifiedBy>
  <cp:revision>1927</cp:revision>
  <cp:lastPrinted>2009-04-22T19:24:48Z</cp:lastPrinted>
  <dcterms:created xsi:type="dcterms:W3CDTF">2001-01-01T00:26:29Z</dcterms:created>
  <dcterms:modified xsi:type="dcterms:W3CDTF">2014-11-10T04:41:50Z</dcterms:modified>
</cp:coreProperties>
</file>