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9361475"/>
  <p:notesSz cx="6858000" cy="9144000"/>
  <p:embeddedFontLst>
    <p:embeddedFont>
      <p:font typeface="Constantia"/>
      <p:regular r:id="rId61"/>
      <p:bold r:id="rId62"/>
      <p:italic r:id="rId63"/>
      <p:boldItalic r:id="rId64"/>
    </p:embeddedFont>
    <p:embeddedFont>
      <p:font typeface="Tahoma"/>
      <p:regular r:id="rId65"/>
      <p:bold r:id="rId66"/>
    </p:embeddedFont>
    <p:embeddedFont>
      <p:font typeface="Old Standard TT"/>
      <p:regular r:id="rId67"/>
      <p:bold r:id="rId68"/>
      <p: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949">
          <p15:clr>
            <a:srgbClr val="A4A3A4"/>
          </p15:clr>
        </p15:guide>
      </p15:sldGuideLst>
    </p:ext>
    <p:ext uri="http://customooxmlschemas.google.com/">
      <go:slidesCustomData xmlns:go="http://customooxmlschemas.google.com/" r:id="rId70" roundtripDataSignature="AMtx7mgiBADTqOgBvAgqIpNqHN5mJB8k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D06B78-F015-4993-8673-C82F88B40F7F}">
  <a:tblStyle styleId="{4AD06B78-F015-4993-8673-C82F88B40F7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94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onstantia-bold.fntdata"/><Relationship Id="rId61" Type="http://schemas.openxmlformats.org/officeDocument/2006/relationships/font" Target="fonts/Constantia-regular.fntdata"/><Relationship Id="rId20" Type="http://schemas.openxmlformats.org/officeDocument/2006/relationships/slide" Target="slides/slide14.xml"/><Relationship Id="rId64" Type="http://schemas.openxmlformats.org/officeDocument/2006/relationships/font" Target="fonts/Constantia-boldItalic.fntdata"/><Relationship Id="rId63" Type="http://schemas.openxmlformats.org/officeDocument/2006/relationships/font" Target="fonts/Constantia-italic.fntdata"/><Relationship Id="rId22" Type="http://schemas.openxmlformats.org/officeDocument/2006/relationships/slide" Target="slides/slide16.xml"/><Relationship Id="rId66" Type="http://schemas.openxmlformats.org/officeDocument/2006/relationships/font" Target="fonts/Tahoma-bold.fntdata"/><Relationship Id="rId21" Type="http://schemas.openxmlformats.org/officeDocument/2006/relationships/slide" Target="slides/slide15.xml"/><Relationship Id="rId65" Type="http://schemas.openxmlformats.org/officeDocument/2006/relationships/font" Target="fonts/Tahoma-regular.fntdata"/><Relationship Id="rId24" Type="http://schemas.openxmlformats.org/officeDocument/2006/relationships/slide" Target="slides/slide18.xml"/><Relationship Id="rId68" Type="http://schemas.openxmlformats.org/officeDocument/2006/relationships/font" Target="fonts/OldStandardTT-bold.fntdata"/><Relationship Id="rId23" Type="http://schemas.openxmlformats.org/officeDocument/2006/relationships/slide" Target="slides/slide17.xml"/><Relationship Id="rId67" Type="http://schemas.openxmlformats.org/officeDocument/2006/relationships/font" Target="fonts/OldStandardT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ldStandardT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82f214d07_0_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7" name="Google Shape;67;g1282f214d07_0_62: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g1282f214d07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6: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8: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0: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2: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2f214d07_0_1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4" name="Google Shape;294;g1282f214d07_0_123: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g1282f214d07_0_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82f214d07_0_18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2" name="Google Shape;302;g1282f214d07_0_186: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g1282f214d07_0_1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82f214d07_0_19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0" name="Google Shape;310;g1282f214d07_0_193: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g1282f214d07_0_1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82f214d07_0_20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8" name="Google Shape;318;g1282f214d07_0_200: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g1282f214d07_0_2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82f214d07_0_20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6" name="Google Shape;326;g1282f214d07_0_207: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g1282f214d07_0_2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82f214d07_0_2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34" name="Google Shape;334;g1282f214d07_0_214: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g1282f214d07_0_2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82f214d07_0_2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2" name="Google Shape;342;g1282f214d07_0_221: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g1282f214d07_0_2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82f214d07_0_2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0" name="Google Shape;350;g1282f214d07_0_228: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g1282f214d07_0_2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82f214d07_0_2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8" name="Google Shape;358;g1282f214d07_0_235: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g1282f214d07_0_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82f214d07_0_2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66" name="Google Shape;366;g1282f214d07_0_242: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g1282f214d07_0_2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82f214d07_0_2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4" name="Google Shape;374;g1282f214d07_0_249: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g1282f214d07_0_2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82f214d07_0_2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82" name="Google Shape;382;g1282f214d07_0_256: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g1282f214d07_0_2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82f214d07_0_26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0" name="Google Shape;390;g1282f214d07_0_263: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g1282f214d07_0_2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82f214d07_0_2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8" name="Google Shape;398;g1282f214d07_0_270: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g1282f214d07_0_2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82f214d07_0_27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06" name="Google Shape;406;g1282f214d07_0_277: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g1282f214d07_0_2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82f214d07_0_28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14" name="Google Shape;414;g1282f214d07_0_284: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g1282f214d07_0_2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82f214d07_0_29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22" name="Google Shape;422;g1282f214d07_0_291: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g1282f214d07_0_2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82f214d07_0_29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30" name="Google Shape;430;g1282f214d07_0_298: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g1282f214d07_0_2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82f214d07_0_30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38" name="Google Shape;438;g1282f214d07_0_305: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9" name="Google Shape;439;g1282f214d07_0_3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82f214d07_0_3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46" name="Google Shape;446;g1282f214d07_0_312: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g1282f214d07_0_3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82f214d07_0_3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54" name="Google Shape;454;g1282f214d07_0_319: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g1282f214d07_0_3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82f214d07_0_3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4" name="Google Shape;464;g1282f214d07_0_328:notes"/>
          <p:cNvSpPr/>
          <p:nvPr>
            <p:ph idx="2" type="sldImg"/>
          </p:nvPr>
        </p:nvSpPr>
        <p:spPr>
          <a:xfrm>
            <a:off x="1088631" y="685800"/>
            <a:ext cx="468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g1282f214d07_0_3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33: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322388" y="1143000"/>
            <a:ext cx="421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g1282f214d07_0_4"/>
          <p:cNvSpPr/>
          <p:nvPr/>
        </p:nvSpPr>
        <p:spPr>
          <a:xfrm>
            <a:off x="0" y="133"/>
            <a:ext cx="9361500" cy="2282400"/>
          </a:xfrm>
          <a:prstGeom prst="rect">
            <a:avLst/>
          </a:prstGeom>
          <a:solidFill>
            <a:schemeClr val="lt2"/>
          </a:solidFill>
          <a:ln>
            <a:noFill/>
          </a:ln>
        </p:spPr>
        <p:txBody>
          <a:bodyPr anchorCtr="0" anchor="ctr" bIns="103025" lIns="103025" spcFirstLastPara="1" rIns="103025" wrap="square" tIns="103025">
            <a:noAutofit/>
          </a:bodyPr>
          <a:lstStyle/>
          <a:p>
            <a:pPr indent="0" lvl="0" marL="0" rtl="0" algn="l">
              <a:spcBef>
                <a:spcPts val="0"/>
              </a:spcBef>
              <a:spcAft>
                <a:spcPts val="0"/>
              </a:spcAft>
              <a:buNone/>
            </a:pPr>
            <a:r>
              <a:t/>
            </a:r>
            <a:endParaRPr/>
          </a:p>
        </p:txBody>
      </p:sp>
      <p:cxnSp>
        <p:nvCxnSpPr>
          <p:cNvPr id="15" name="Google Shape;15;g1282f214d07_0_4"/>
          <p:cNvCxnSpPr/>
          <p:nvPr/>
        </p:nvCxnSpPr>
        <p:spPr>
          <a:xfrm>
            <a:off x="657202" y="4796667"/>
            <a:ext cx="399600" cy="0"/>
          </a:xfrm>
          <a:prstGeom prst="straightConnector1">
            <a:avLst/>
          </a:prstGeom>
          <a:noFill/>
          <a:ln cap="flat" cmpd="sng" w="28575">
            <a:solidFill>
              <a:schemeClr val="accent1"/>
            </a:solidFill>
            <a:prstDash val="solid"/>
            <a:round/>
            <a:headEnd len="sm" w="sm" type="none"/>
            <a:tailEnd len="sm" w="sm" type="none"/>
          </a:ln>
        </p:spPr>
      </p:cxnSp>
      <p:sp>
        <p:nvSpPr>
          <p:cNvPr id="16" name="Google Shape;16;g1282f214d07_0_4"/>
          <p:cNvSpPr txBox="1"/>
          <p:nvPr>
            <p:ph type="ctrTitle"/>
          </p:nvPr>
        </p:nvSpPr>
        <p:spPr>
          <a:xfrm>
            <a:off x="524894" y="2524400"/>
            <a:ext cx="8311800" cy="2030400"/>
          </a:xfrm>
          <a:prstGeom prst="rect">
            <a:avLst/>
          </a:prstGeom>
        </p:spPr>
        <p:txBody>
          <a:bodyPr anchorCtr="0" anchor="b" bIns="103025" lIns="103025" spcFirstLastPara="1" rIns="103025" wrap="square" tIns="103025">
            <a:normAutofit/>
          </a:bodyPr>
          <a:lstStyle>
            <a:lvl1pPr lvl="0">
              <a:spcBef>
                <a:spcPts val="0"/>
              </a:spcBef>
              <a:spcAft>
                <a:spcPts val="0"/>
              </a:spcAft>
              <a:buClr>
                <a:schemeClr val="accent1"/>
              </a:buClr>
              <a:buSzPts val="4700"/>
              <a:buNone/>
              <a:defRPr sz="4700">
                <a:solidFill>
                  <a:schemeClr val="accent1"/>
                </a:solidFill>
              </a:defRPr>
            </a:lvl1pPr>
            <a:lvl2pPr lvl="1">
              <a:spcBef>
                <a:spcPts val="0"/>
              </a:spcBef>
              <a:spcAft>
                <a:spcPts val="0"/>
              </a:spcAft>
              <a:buClr>
                <a:schemeClr val="accent1"/>
              </a:buClr>
              <a:buSzPts val="4700"/>
              <a:buNone/>
              <a:defRPr sz="4700">
                <a:solidFill>
                  <a:schemeClr val="accent1"/>
                </a:solidFill>
              </a:defRPr>
            </a:lvl2pPr>
            <a:lvl3pPr lvl="2">
              <a:spcBef>
                <a:spcPts val="0"/>
              </a:spcBef>
              <a:spcAft>
                <a:spcPts val="0"/>
              </a:spcAft>
              <a:buClr>
                <a:schemeClr val="accent1"/>
              </a:buClr>
              <a:buSzPts val="4700"/>
              <a:buNone/>
              <a:defRPr sz="4700">
                <a:solidFill>
                  <a:schemeClr val="accent1"/>
                </a:solidFill>
              </a:defRPr>
            </a:lvl3pPr>
            <a:lvl4pPr lvl="3">
              <a:spcBef>
                <a:spcPts val="0"/>
              </a:spcBef>
              <a:spcAft>
                <a:spcPts val="0"/>
              </a:spcAft>
              <a:buClr>
                <a:schemeClr val="accent1"/>
              </a:buClr>
              <a:buSzPts val="4700"/>
              <a:buNone/>
              <a:defRPr sz="4700">
                <a:solidFill>
                  <a:schemeClr val="accent1"/>
                </a:solidFill>
              </a:defRPr>
            </a:lvl4pPr>
            <a:lvl5pPr lvl="4">
              <a:spcBef>
                <a:spcPts val="0"/>
              </a:spcBef>
              <a:spcAft>
                <a:spcPts val="0"/>
              </a:spcAft>
              <a:buClr>
                <a:schemeClr val="accent1"/>
              </a:buClr>
              <a:buSzPts val="4700"/>
              <a:buNone/>
              <a:defRPr sz="4700">
                <a:solidFill>
                  <a:schemeClr val="accent1"/>
                </a:solidFill>
              </a:defRPr>
            </a:lvl5pPr>
            <a:lvl6pPr lvl="5">
              <a:spcBef>
                <a:spcPts val="0"/>
              </a:spcBef>
              <a:spcAft>
                <a:spcPts val="0"/>
              </a:spcAft>
              <a:buClr>
                <a:schemeClr val="accent1"/>
              </a:buClr>
              <a:buSzPts val="4700"/>
              <a:buNone/>
              <a:defRPr sz="4700">
                <a:solidFill>
                  <a:schemeClr val="accent1"/>
                </a:solidFill>
              </a:defRPr>
            </a:lvl6pPr>
            <a:lvl7pPr lvl="6">
              <a:spcBef>
                <a:spcPts val="0"/>
              </a:spcBef>
              <a:spcAft>
                <a:spcPts val="0"/>
              </a:spcAft>
              <a:buClr>
                <a:schemeClr val="accent1"/>
              </a:buClr>
              <a:buSzPts val="4700"/>
              <a:buNone/>
              <a:defRPr sz="4700">
                <a:solidFill>
                  <a:schemeClr val="accent1"/>
                </a:solidFill>
              </a:defRPr>
            </a:lvl7pPr>
            <a:lvl8pPr lvl="7">
              <a:spcBef>
                <a:spcPts val="0"/>
              </a:spcBef>
              <a:spcAft>
                <a:spcPts val="0"/>
              </a:spcAft>
              <a:buClr>
                <a:schemeClr val="accent1"/>
              </a:buClr>
              <a:buSzPts val="4700"/>
              <a:buNone/>
              <a:defRPr sz="4700">
                <a:solidFill>
                  <a:schemeClr val="accent1"/>
                </a:solidFill>
              </a:defRPr>
            </a:lvl8pPr>
            <a:lvl9pPr lvl="8">
              <a:spcBef>
                <a:spcPts val="0"/>
              </a:spcBef>
              <a:spcAft>
                <a:spcPts val="0"/>
              </a:spcAft>
              <a:buClr>
                <a:schemeClr val="accent1"/>
              </a:buClr>
              <a:buSzPts val="4700"/>
              <a:buNone/>
              <a:defRPr sz="4700">
                <a:solidFill>
                  <a:schemeClr val="accent1"/>
                </a:solidFill>
              </a:defRPr>
            </a:lvl9pPr>
          </a:lstStyle>
          <a:p/>
        </p:txBody>
      </p:sp>
      <p:sp>
        <p:nvSpPr>
          <p:cNvPr id="17" name="Google Shape;17;g1282f214d07_0_4"/>
          <p:cNvSpPr txBox="1"/>
          <p:nvPr>
            <p:ph idx="1" type="subTitle"/>
          </p:nvPr>
        </p:nvSpPr>
        <p:spPr>
          <a:xfrm>
            <a:off x="524894" y="5120852"/>
            <a:ext cx="8311800" cy="1050000"/>
          </a:xfrm>
          <a:prstGeom prst="rect">
            <a:avLst/>
          </a:prstGeom>
        </p:spPr>
        <p:txBody>
          <a:bodyPr anchorCtr="0" anchor="t" bIns="103025" lIns="103025" spcFirstLastPara="1" rIns="103025" wrap="square" tIns="103025">
            <a:normAutofit/>
          </a:bodyPr>
          <a:lstStyle>
            <a:lvl1pPr lvl="0">
              <a:lnSpc>
                <a:spcPct val="100000"/>
              </a:lnSpc>
              <a:spcBef>
                <a:spcPts val="0"/>
              </a:spcBef>
              <a:spcAft>
                <a:spcPts val="0"/>
              </a:spcAft>
              <a:buClr>
                <a:schemeClr val="accent2"/>
              </a:buClr>
              <a:buSzPts val="2700"/>
              <a:buNone/>
              <a:defRPr sz="2700">
                <a:solidFill>
                  <a:schemeClr val="accent2"/>
                </a:solidFill>
              </a:defRPr>
            </a:lvl1pPr>
            <a:lvl2pPr lvl="1">
              <a:lnSpc>
                <a:spcPct val="100000"/>
              </a:lnSpc>
              <a:spcBef>
                <a:spcPts val="0"/>
              </a:spcBef>
              <a:spcAft>
                <a:spcPts val="0"/>
              </a:spcAft>
              <a:buClr>
                <a:schemeClr val="accent2"/>
              </a:buClr>
              <a:buSzPts val="2700"/>
              <a:buNone/>
              <a:defRPr sz="2700">
                <a:solidFill>
                  <a:schemeClr val="accent2"/>
                </a:solidFill>
              </a:defRPr>
            </a:lvl2pPr>
            <a:lvl3pPr lvl="2">
              <a:lnSpc>
                <a:spcPct val="100000"/>
              </a:lnSpc>
              <a:spcBef>
                <a:spcPts val="0"/>
              </a:spcBef>
              <a:spcAft>
                <a:spcPts val="0"/>
              </a:spcAft>
              <a:buClr>
                <a:schemeClr val="accent2"/>
              </a:buClr>
              <a:buSzPts val="2700"/>
              <a:buNone/>
              <a:defRPr sz="2700">
                <a:solidFill>
                  <a:schemeClr val="accent2"/>
                </a:solidFill>
              </a:defRPr>
            </a:lvl3pPr>
            <a:lvl4pPr lvl="3">
              <a:lnSpc>
                <a:spcPct val="100000"/>
              </a:lnSpc>
              <a:spcBef>
                <a:spcPts val="0"/>
              </a:spcBef>
              <a:spcAft>
                <a:spcPts val="0"/>
              </a:spcAft>
              <a:buClr>
                <a:schemeClr val="accent2"/>
              </a:buClr>
              <a:buSzPts val="2700"/>
              <a:buNone/>
              <a:defRPr sz="2700">
                <a:solidFill>
                  <a:schemeClr val="accent2"/>
                </a:solidFill>
              </a:defRPr>
            </a:lvl4pPr>
            <a:lvl5pPr lvl="4">
              <a:lnSpc>
                <a:spcPct val="100000"/>
              </a:lnSpc>
              <a:spcBef>
                <a:spcPts val="0"/>
              </a:spcBef>
              <a:spcAft>
                <a:spcPts val="0"/>
              </a:spcAft>
              <a:buClr>
                <a:schemeClr val="accent2"/>
              </a:buClr>
              <a:buSzPts val="2700"/>
              <a:buNone/>
              <a:defRPr sz="2700">
                <a:solidFill>
                  <a:schemeClr val="accent2"/>
                </a:solidFill>
              </a:defRPr>
            </a:lvl5pPr>
            <a:lvl6pPr lvl="5">
              <a:lnSpc>
                <a:spcPct val="100000"/>
              </a:lnSpc>
              <a:spcBef>
                <a:spcPts val="0"/>
              </a:spcBef>
              <a:spcAft>
                <a:spcPts val="0"/>
              </a:spcAft>
              <a:buClr>
                <a:schemeClr val="accent2"/>
              </a:buClr>
              <a:buSzPts val="2700"/>
              <a:buNone/>
              <a:defRPr sz="2700">
                <a:solidFill>
                  <a:schemeClr val="accent2"/>
                </a:solidFill>
              </a:defRPr>
            </a:lvl6pPr>
            <a:lvl7pPr lvl="6">
              <a:lnSpc>
                <a:spcPct val="100000"/>
              </a:lnSpc>
              <a:spcBef>
                <a:spcPts val="0"/>
              </a:spcBef>
              <a:spcAft>
                <a:spcPts val="0"/>
              </a:spcAft>
              <a:buClr>
                <a:schemeClr val="accent2"/>
              </a:buClr>
              <a:buSzPts val="2700"/>
              <a:buNone/>
              <a:defRPr sz="2700">
                <a:solidFill>
                  <a:schemeClr val="accent2"/>
                </a:solidFill>
              </a:defRPr>
            </a:lvl7pPr>
            <a:lvl8pPr lvl="7">
              <a:lnSpc>
                <a:spcPct val="100000"/>
              </a:lnSpc>
              <a:spcBef>
                <a:spcPts val="0"/>
              </a:spcBef>
              <a:spcAft>
                <a:spcPts val="0"/>
              </a:spcAft>
              <a:buClr>
                <a:schemeClr val="accent2"/>
              </a:buClr>
              <a:buSzPts val="2700"/>
              <a:buNone/>
              <a:defRPr sz="2700">
                <a:solidFill>
                  <a:schemeClr val="accent2"/>
                </a:solidFill>
              </a:defRPr>
            </a:lvl8pPr>
            <a:lvl9pPr lvl="8">
              <a:lnSpc>
                <a:spcPct val="100000"/>
              </a:lnSpc>
              <a:spcBef>
                <a:spcPts val="0"/>
              </a:spcBef>
              <a:spcAft>
                <a:spcPts val="0"/>
              </a:spcAft>
              <a:buClr>
                <a:schemeClr val="accent2"/>
              </a:buClr>
              <a:buSzPts val="2700"/>
              <a:buNone/>
              <a:defRPr sz="2700">
                <a:solidFill>
                  <a:schemeClr val="accent2"/>
                </a:solidFill>
              </a:defRPr>
            </a:lvl9pPr>
          </a:lstStyle>
          <a:p/>
        </p:txBody>
      </p:sp>
      <p:sp>
        <p:nvSpPr>
          <p:cNvPr id="18" name="Google Shape;18;g1282f214d07_0_4"/>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g1282f214d07_0_44"/>
          <p:cNvSpPr txBox="1"/>
          <p:nvPr>
            <p:ph hasCustomPrompt="1" type="title"/>
          </p:nvPr>
        </p:nvSpPr>
        <p:spPr>
          <a:xfrm>
            <a:off x="319113" y="1386200"/>
            <a:ext cx="8723100" cy="2808300"/>
          </a:xfrm>
          <a:prstGeom prst="rect">
            <a:avLst/>
          </a:prstGeom>
        </p:spPr>
        <p:txBody>
          <a:bodyPr anchorCtr="0" anchor="b" bIns="103025" lIns="103025" spcFirstLastPara="1" rIns="103025" wrap="square" tIns="103025">
            <a:normAutofit/>
          </a:bodyPr>
          <a:lstStyle>
            <a:lvl1pPr lvl="0" algn="ctr">
              <a:spcBef>
                <a:spcPts val="0"/>
              </a:spcBef>
              <a:spcAft>
                <a:spcPts val="0"/>
              </a:spcAft>
              <a:buSzPts val="15800"/>
              <a:buNone/>
              <a:defRPr b="1" sz="15800"/>
            </a:lvl1pPr>
            <a:lvl2pPr lvl="1" algn="ctr">
              <a:spcBef>
                <a:spcPts val="0"/>
              </a:spcBef>
              <a:spcAft>
                <a:spcPts val="0"/>
              </a:spcAft>
              <a:buSzPts val="15800"/>
              <a:buNone/>
              <a:defRPr b="1" sz="15800"/>
            </a:lvl2pPr>
            <a:lvl3pPr lvl="2" algn="ctr">
              <a:spcBef>
                <a:spcPts val="0"/>
              </a:spcBef>
              <a:spcAft>
                <a:spcPts val="0"/>
              </a:spcAft>
              <a:buSzPts val="15800"/>
              <a:buNone/>
              <a:defRPr b="1" sz="15800"/>
            </a:lvl3pPr>
            <a:lvl4pPr lvl="3" algn="ctr">
              <a:spcBef>
                <a:spcPts val="0"/>
              </a:spcBef>
              <a:spcAft>
                <a:spcPts val="0"/>
              </a:spcAft>
              <a:buSzPts val="15800"/>
              <a:buNone/>
              <a:defRPr b="1" sz="15800"/>
            </a:lvl4pPr>
            <a:lvl5pPr lvl="4" algn="ctr">
              <a:spcBef>
                <a:spcPts val="0"/>
              </a:spcBef>
              <a:spcAft>
                <a:spcPts val="0"/>
              </a:spcAft>
              <a:buSzPts val="15800"/>
              <a:buNone/>
              <a:defRPr b="1" sz="15800"/>
            </a:lvl5pPr>
            <a:lvl6pPr lvl="5" algn="ctr">
              <a:spcBef>
                <a:spcPts val="0"/>
              </a:spcBef>
              <a:spcAft>
                <a:spcPts val="0"/>
              </a:spcAft>
              <a:buSzPts val="15800"/>
              <a:buNone/>
              <a:defRPr b="1" sz="15800"/>
            </a:lvl6pPr>
            <a:lvl7pPr lvl="6" algn="ctr">
              <a:spcBef>
                <a:spcPts val="0"/>
              </a:spcBef>
              <a:spcAft>
                <a:spcPts val="0"/>
              </a:spcAft>
              <a:buSzPts val="15800"/>
              <a:buNone/>
              <a:defRPr b="1" sz="15800"/>
            </a:lvl7pPr>
            <a:lvl8pPr lvl="7" algn="ctr">
              <a:spcBef>
                <a:spcPts val="0"/>
              </a:spcBef>
              <a:spcAft>
                <a:spcPts val="0"/>
              </a:spcAft>
              <a:buSzPts val="15800"/>
              <a:buNone/>
              <a:defRPr b="1" sz="15800"/>
            </a:lvl8pPr>
            <a:lvl9pPr lvl="8" algn="ctr">
              <a:spcBef>
                <a:spcPts val="0"/>
              </a:spcBef>
              <a:spcAft>
                <a:spcPts val="0"/>
              </a:spcAft>
              <a:buSzPts val="15800"/>
              <a:buNone/>
              <a:defRPr b="1" sz="15800"/>
            </a:lvl9pPr>
          </a:lstStyle>
          <a:p>
            <a:r>
              <a:t>xx%</a:t>
            </a:r>
          </a:p>
        </p:txBody>
      </p:sp>
      <p:sp>
        <p:nvSpPr>
          <p:cNvPr id="55" name="Google Shape;55;g1282f214d07_0_44"/>
          <p:cNvSpPr txBox="1"/>
          <p:nvPr>
            <p:ph idx="1" type="body"/>
          </p:nvPr>
        </p:nvSpPr>
        <p:spPr>
          <a:xfrm>
            <a:off x="319113" y="4304567"/>
            <a:ext cx="8723100" cy="1734300"/>
          </a:xfrm>
          <a:prstGeom prst="rect">
            <a:avLst/>
          </a:prstGeom>
        </p:spPr>
        <p:txBody>
          <a:bodyPr anchorCtr="0" anchor="t" bIns="103025" lIns="103025" spcFirstLastPara="1" rIns="103025" wrap="square" tIns="103025">
            <a:normAutofit/>
          </a:bodyPr>
          <a:lstStyle>
            <a:lvl1pPr indent="-355600" lvl="0" marL="457200" algn="ctr">
              <a:spcBef>
                <a:spcPts val="0"/>
              </a:spcBef>
              <a:spcAft>
                <a:spcPts val="0"/>
              </a:spcAft>
              <a:buSzPts val="20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56" name="Google Shape;56;g1282f214d07_0_44"/>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1282f214d07_0_48"/>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g1282f214d07_0_50"/>
          <p:cNvSpPr txBox="1"/>
          <p:nvPr>
            <p:ph type="title"/>
          </p:nvPr>
        </p:nvSpPr>
        <p:spPr>
          <a:xfrm>
            <a:off x="468075" y="704088"/>
            <a:ext cx="8425200" cy="1143000"/>
          </a:xfrm>
          <a:prstGeom prst="rect">
            <a:avLst/>
          </a:prstGeom>
          <a:noFill/>
          <a:ln>
            <a:noFill/>
          </a:ln>
        </p:spPr>
        <p:txBody>
          <a:bodyPr anchorCtr="0" anchor="b" bIns="0" lIns="0" spcFirstLastPara="1" rIns="0"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1" name="Google Shape;61;g1282f214d07_0_50"/>
          <p:cNvSpPr txBox="1"/>
          <p:nvPr>
            <p:ph idx="1" type="body"/>
          </p:nvPr>
        </p:nvSpPr>
        <p:spPr>
          <a:xfrm>
            <a:off x="468075" y="1935480"/>
            <a:ext cx="8425200" cy="4389000"/>
          </a:xfrm>
          <a:prstGeom prst="rect">
            <a:avLst/>
          </a:prstGeom>
          <a:noFill/>
          <a:ln>
            <a:noFill/>
          </a:ln>
        </p:spPr>
        <p:txBody>
          <a:bodyPr anchorCtr="0" anchor="t" bIns="45700" lIns="91425" spcFirstLastPara="1" rIns="91425" wrap="square" tIns="45700">
            <a:normAutofit/>
          </a:bodyPr>
          <a:lstStyle>
            <a:lvl1pPr indent="-337185" lvl="0" marL="457200" rtl="0" algn="l">
              <a:spcBef>
                <a:spcPts val="360"/>
              </a:spcBef>
              <a:spcAft>
                <a:spcPts val="0"/>
              </a:spcAft>
              <a:buSzPts val="1710"/>
              <a:buChar char="●"/>
              <a:defRPr/>
            </a:lvl1pPr>
            <a:lvl2pPr indent="-325755" lvl="1" marL="914400" rtl="0" algn="l">
              <a:spcBef>
                <a:spcPts val="1400"/>
              </a:spcBef>
              <a:spcAft>
                <a:spcPts val="0"/>
              </a:spcAft>
              <a:buSzPts val="1530"/>
              <a:buChar char="○"/>
              <a:defRPr/>
            </a:lvl2pPr>
            <a:lvl3pPr indent="-308610" lvl="2" marL="1371600" rtl="0" algn="l">
              <a:spcBef>
                <a:spcPts val="1400"/>
              </a:spcBef>
              <a:spcAft>
                <a:spcPts val="0"/>
              </a:spcAft>
              <a:buSzPts val="1260"/>
              <a:buChar char="■"/>
              <a:defRPr/>
            </a:lvl3pPr>
            <a:lvl4pPr indent="-302894" lvl="3" marL="1828800" rtl="0" algn="l">
              <a:spcBef>
                <a:spcPts val="1400"/>
              </a:spcBef>
              <a:spcAft>
                <a:spcPts val="0"/>
              </a:spcAft>
              <a:buSzPts val="1170"/>
              <a:buChar char="●"/>
              <a:defRPr/>
            </a:lvl4pPr>
            <a:lvl5pPr indent="-302895" lvl="4" marL="2286000" rtl="0" algn="l">
              <a:spcBef>
                <a:spcPts val="1400"/>
              </a:spcBef>
              <a:spcAft>
                <a:spcPts val="0"/>
              </a:spcAft>
              <a:buSzPts val="1170"/>
              <a:buChar char="○"/>
              <a:defRPr/>
            </a:lvl5pPr>
            <a:lvl6pPr indent="-320039" lvl="5" marL="2743200" rtl="0" algn="l">
              <a:spcBef>
                <a:spcPts val="1400"/>
              </a:spcBef>
              <a:spcAft>
                <a:spcPts val="0"/>
              </a:spcAft>
              <a:buSzPts val="1440"/>
              <a:buChar char="■"/>
              <a:defRPr/>
            </a:lvl6pPr>
            <a:lvl7pPr indent="-320039" lvl="6" marL="3200400" rtl="0" algn="l">
              <a:spcBef>
                <a:spcPts val="1400"/>
              </a:spcBef>
              <a:spcAft>
                <a:spcPts val="0"/>
              </a:spcAft>
              <a:buSzPts val="1440"/>
              <a:buChar char="●"/>
              <a:defRPr/>
            </a:lvl7pPr>
            <a:lvl8pPr indent="-342900" lvl="7" marL="3657600" rtl="0" algn="l">
              <a:spcBef>
                <a:spcPts val="1400"/>
              </a:spcBef>
              <a:spcAft>
                <a:spcPts val="0"/>
              </a:spcAft>
              <a:buSzPts val="1800"/>
              <a:buChar char="○"/>
              <a:defRPr/>
            </a:lvl8pPr>
            <a:lvl9pPr indent="-342900" lvl="8" marL="4114800" rtl="0" algn="l">
              <a:spcBef>
                <a:spcPts val="1400"/>
              </a:spcBef>
              <a:spcAft>
                <a:spcPts val="1400"/>
              </a:spcAft>
              <a:buSzPts val="1800"/>
              <a:buChar char="■"/>
              <a:defRPr/>
            </a:lvl9pPr>
          </a:lstStyle>
          <a:p/>
        </p:txBody>
      </p:sp>
      <p:sp>
        <p:nvSpPr>
          <p:cNvPr id="62" name="Google Shape;62;g1282f214d07_0_50"/>
          <p:cNvSpPr txBox="1"/>
          <p:nvPr>
            <p:ph idx="10" type="dt"/>
          </p:nvPr>
        </p:nvSpPr>
        <p:spPr>
          <a:xfrm>
            <a:off x="468075" y="6356351"/>
            <a:ext cx="21843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1282f214d07_0_50"/>
          <p:cNvSpPr txBox="1"/>
          <p:nvPr>
            <p:ph idx="11" type="ftr"/>
          </p:nvPr>
        </p:nvSpPr>
        <p:spPr>
          <a:xfrm>
            <a:off x="2730434" y="6356351"/>
            <a:ext cx="3432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282f214d07_0_50"/>
          <p:cNvSpPr txBox="1"/>
          <p:nvPr>
            <p:ph idx="12" type="sldNum"/>
          </p:nvPr>
        </p:nvSpPr>
        <p:spPr>
          <a:xfrm>
            <a:off x="8113290" y="6356351"/>
            <a:ext cx="780000" cy="365100"/>
          </a:xfrm>
          <a:prstGeom prst="rect">
            <a:avLst/>
          </a:prstGeom>
          <a:noFill/>
          <a:ln>
            <a:noFill/>
          </a:ln>
        </p:spPr>
        <p:txBody>
          <a:bodyPr anchorCtr="0" anchor="b" bIns="0" lIns="0" spcFirstLastPara="1" rIns="0" wrap="square" tIns="0">
            <a:normAutofit/>
          </a:bodyPr>
          <a:lstStyle>
            <a:lvl1pPr indent="0" lvl="0" marL="0" rtl="0" algn="r">
              <a:spcBef>
                <a:spcPts val="0"/>
              </a:spcBef>
              <a:buNone/>
              <a:defRPr>
                <a:solidFill>
                  <a:srgbClr val="035C75"/>
                </a:solidFill>
              </a:defRPr>
            </a:lvl1pPr>
            <a:lvl2pPr indent="0" lvl="1" marL="0" rtl="0" algn="r">
              <a:spcBef>
                <a:spcPts val="0"/>
              </a:spcBef>
              <a:buNone/>
              <a:defRPr>
                <a:solidFill>
                  <a:srgbClr val="035C75"/>
                </a:solidFill>
              </a:defRPr>
            </a:lvl2pPr>
            <a:lvl3pPr indent="0" lvl="2" marL="0" rtl="0" algn="r">
              <a:spcBef>
                <a:spcPts val="0"/>
              </a:spcBef>
              <a:buNone/>
              <a:defRPr>
                <a:solidFill>
                  <a:srgbClr val="035C75"/>
                </a:solidFill>
              </a:defRPr>
            </a:lvl3pPr>
            <a:lvl4pPr indent="0" lvl="3" marL="0" rtl="0" algn="r">
              <a:spcBef>
                <a:spcPts val="0"/>
              </a:spcBef>
              <a:buNone/>
              <a:defRPr>
                <a:solidFill>
                  <a:srgbClr val="035C75"/>
                </a:solidFill>
              </a:defRPr>
            </a:lvl4pPr>
            <a:lvl5pPr indent="0" lvl="4" marL="0" rtl="0" algn="r">
              <a:spcBef>
                <a:spcPts val="0"/>
              </a:spcBef>
              <a:buNone/>
              <a:defRPr>
                <a:solidFill>
                  <a:srgbClr val="035C75"/>
                </a:solidFill>
              </a:defRPr>
            </a:lvl5pPr>
            <a:lvl6pPr indent="0" lvl="5" marL="0" rtl="0" algn="r">
              <a:spcBef>
                <a:spcPts val="0"/>
              </a:spcBef>
              <a:buNone/>
              <a:defRPr>
                <a:solidFill>
                  <a:srgbClr val="035C75"/>
                </a:solidFill>
              </a:defRPr>
            </a:lvl6pPr>
            <a:lvl7pPr indent="0" lvl="6" marL="0" rtl="0" algn="r">
              <a:spcBef>
                <a:spcPts val="0"/>
              </a:spcBef>
              <a:buNone/>
              <a:defRPr>
                <a:solidFill>
                  <a:srgbClr val="035C75"/>
                </a:solidFill>
              </a:defRPr>
            </a:lvl7pPr>
            <a:lvl8pPr indent="0" lvl="7" marL="0" rtl="0" algn="r">
              <a:spcBef>
                <a:spcPts val="0"/>
              </a:spcBef>
              <a:buNone/>
              <a:defRPr>
                <a:solidFill>
                  <a:srgbClr val="035C75"/>
                </a:solidFill>
              </a:defRPr>
            </a:lvl8pPr>
            <a:lvl9pPr indent="0" lvl="8" marL="0" rtl="0" algn="r">
              <a:spcBef>
                <a:spcPts val="0"/>
              </a:spcBef>
              <a:buNone/>
              <a:defRPr>
                <a:solidFill>
                  <a:srgbClr val="035C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g1282f214d07_0_10"/>
          <p:cNvCxnSpPr/>
          <p:nvPr/>
        </p:nvCxnSpPr>
        <p:spPr>
          <a:xfrm>
            <a:off x="657202" y="4796667"/>
            <a:ext cx="399600" cy="0"/>
          </a:xfrm>
          <a:prstGeom prst="straightConnector1">
            <a:avLst/>
          </a:prstGeom>
          <a:noFill/>
          <a:ln cap="flat" cmpd="sng" w="28575">
            <a:solidFill>
              <a:schemeClr val="lt2"/>
            </a:solidFill>
            <a:prstDash val="solid"/>
            <a:round/>
            <a:headEnd len="sm" w="sm" type="none"/>
            <a:tailEnd len="sm" w="sm" type="none"/>
          </a:ln>
        </p:spPr>
      </p:cxnSp>
      <p:sp>
        <p:nvSpPr>
          <p:cNvPr id="21" name="Google Shape;21;g1282f214d07_0_10"/>
          <p:cNvSpPr txBox="1"/>
          <p:nvPr>
            <p:ph type="title"/>
          </p:nvPr>
        </p:nvSpPr>
        <p:spPr>
          <a:xfrm>
            <a:off x="524894" y="2524400"/>
            <a:ext cx="8311800" cy="2030400"/>
          </a:xfrm>
          <a:prstGeom prst="rect">
            <a:avLst/>
          </a:prstGeom>
        </p:spPr>
        <p:txBody>
          <a:bodyPr anchorCtr="0" anchor="b" bIns="103025" lIns="103025" spcFirstLastPara="1" rIns="103025" wrap="square" tIns="103025">
            <a:normAutofit/>
          </a:bodyPr>
          <a:lstStyle>
            <a:lvl1pPr lvl="0">
              <a:spcBef>
                <a:spcPts val="0"/>
              </a:spcBef>
              <a:spcAft>
                <a:spcPts val="0"/>
              </a:spcAft>
              <a:buClr>
                <a:schemeClr val="accent1"/>
              </a:buClr>
              <a:buSzPts val="6800"/>
              <a:buNone/>
              <a:defRPr sz="6800">
                <a:solidFill>
                  <a:schemeClr val="accent1"/>
                </a:solidFill>
              </a:defRPr>
            </a:lvl1pPr>
            <a:lvl2pPr lvl="1">
              <a:spcBef>
                <a:spcPts val="0"/>
              </a:spcBef>
              <a:spcAft>
                <a:spcPts val="0"/>
              </a:spcAft>
              <a:buClr>
                <a:schemeClr val="accent1"/>
              </a:buClr>
              <a:buSzPts val="6800"/>
              <a:buNone/>
              <a:defRPr sz="6800">
                <a:solidFill>
                  <a:schemeClr val="accent1"/>
                </a:solidFill>
              </a:defRPr>
            </a:lvl2pPr>
            <a:lvl3pPr lvl="2">
              <a:spcBef>
                <a:spcPts val="0"/>
              </a:spcBef>
              <a:spcAft>
                <a:spcPts val="0"/>
              </a:spcAft>
              <a:buClr>
                <a:schemeClr val="accent1"/>
              </a:buClr>
              <a:buSzPts val="6800"/>
              <a:buNone/>
              <a:defRPr sz="6800">
                <a:solidFill>
                  <a:schemeClr val="accent1"/>
                </a:solidFill>
              </a:defRPr>
            </a:lvl3pPr>
            <a:lvl4pPr lvl="3">
              <a:spcBef>
                <a:spcPts val="0"/>
              </a:spcBef>
              <a:spcAft>
                <a:spcPts val="0"/>
              </a:spcAft>
              <a:buClr>
                <a:schemeClr val="accent1"/>
              </a:buClr>
              <a:buSzPts val="6800"/>
              <a:buNone/>
              <a:defRPr sz="6800">
                <a:solidFill>
                  <a:schemeClr val="accent1"/>
                </a:solidFill>
              </a:defRPr>
            </a:lvl4pPr>
            <a:lvl5pPr lvl="4">
              <a:spcBef>
                <a:spcPts val="0"/>
              </a:spcBef>
              <a:spcAft>
                <a:spcPts val="0"/>
              </a:spcAft>
              <a:buClr>
                <a:schemeClr val="accent1"/>
              </a:buClr>
              <a:buSzPts val="6800"/>
              <a:buNone/>
              <a:defRPr sz="6800">
                <a:solidFill>
                  <a:schemeClr val="accent1"/>
                </a:solidFill>
              </a:defRPr>
            </a:lvl5pPr>
            <a:lvl6pPr lvl="5">
              <a:spcBef>
                <a:spcPts val="0"/>
              </a:spcBef>
              <a:spcAft>
                <a:spcPts val="0"/>
              </a:spcAft>
              <a:buClr>
                <a:schemeClr val="accent1"/>
              </a:buClr>
              <a:buSzPts val="6800"/>
              <a:buNone/>
              <a:defRPr sz="6800">
                <a:solidFill>
                  <a:schemeClr val="accent1"/>
                </a:solidFill>
              </a:defRPr>
            </a:lvl6pPr>
            <a:lvl7pPr lvl="6">
              <a:spcBef>
                <a:spcPts val="0"/>
              </a:spcBef>
              <a:spcAft>
                <a:spcPts val="0"/>
              </a:spcAft>
              <a:buClr>
                <a:schemeClr val="accent1"/>
              </a:buClr>
              <a:buSzPts val="6800"/>
              <a:buNone/>
              <a:defRPr sz="6800">
                <a:solidFill>
                  <a:schemeClr val="accent1"/>
                </a:solidFill>
              </a:defRPr>
            </a:lvl7pPr>
            <a:lvl8pPr lvl="7">
              <a:spcBef>
                <a:spcPts val="0"/>
              </a:spcBef>
              <a:spcAft>
                <a:spcPts val="0"/>
              </a:spcAft>
              <a:buClr>
                <a:schemeClr val="accent1"/>
              </a:buClr>
              <a:buSzPts val="6800"/>
              <a:buNone/>
              <a:defRPr sz="6800">
                <a:solidFill>
                  <a:schemeClr val="accent1"/>
                </a:solidFill>
              </a:defRPr>
            </a:lvl8pPr>
            <a:lvl9pPr lvl="8">
              <a:spcBef>
                <a:spcPts val="0"/>
              </a:spcBef>
              <a:spcAft>
                <a:spcPts val="0"/>
              </a:spcAft>
              <a:buClr>
                <a:schemeClr val="accent1"/>
              </a:buClr>
              <a:buSzPts val="6800"/>
              <a:buNone/>
              <a:defRPr sz="6800">
                <a:solidFill>
                  <a:schemeClr val="accent1"/>
                </a:solidFill>
              </a:defRPr>
            </a:lvl9pPr>
          </a:lstStyle>
          <a:p/>
        </p:txBody>
      </p:sp>
      <p:sp>
        <p:nvSpPr>
          <p:cNvPr id="22" name="Google Shape;22;g1282f214d07_0_10"/>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282f214d07_0_14"/>
          <p:cNvSpPr/>
          <p:nvPr/>
        </p:nvSpPr>
        <p:spPr>
          <a:xfrm>
            <a:off x="0" y="6727600"/>
            <a:ext cx="9361500" cy="130500"/>
          </a:xfrm>
          <a:prstGeom prst="rect">
            <a:avLst/>
          </a:prstGeom>
          <a:solidFill>
            <a:schemeClr val="lt2"/>
          </a:solidFill>
          <a:ln>
            <a:noFill/>
          </a:ln>
        </p:spPr>
        <p:txBody>
          <a:bodyPr anchorCtr="0" anchor="ctr" bIns="103025" lIns="103025" spcFirstLastPara="1" rIns="103025" wrap="square" tIns="103025">
            <a:noAutofit/>
          </a:bodyPr>
          <a:lstStyle/>
          <a:p>
            <a:pPr indent="0" lvl="0" marL="0" rtl="0" algn="l">
              <a:spcBef>
                <a:spcPts val="0"/>
              </a:spcBef>
              <a:spcAft>
                <a:spcPts val="0"/>
              </a:spcAft>
              <a:buNone/>
            </a:pPr>
            <a:r>
              <a:t/>
            </a:r>
            <a:endParaRPr/>
          </a:p>
        </p:txBody>
      </p:sp>
      <p:sp>
        <p:nvSpPr>
          <p:cNvPr id="25" name="Google Shape;25;g1282f214d07_0_14"/>
          <p:cNvSpPr txBox="1"/>
          <p:nvPr>
            <p:ph type="title"/>
          </p:nvPr>
        </p:nvSpPr>
        <p:spPr>
          <a:xfrm>
            <a:off x="319113" y="593367"/>
            <a:ext cx="8723100" cy="817500"/>
          </a:xfrm>
          <a:prstGeom prst="rect">
            <a:avLst/>
          </a:prstGeom>
        </p:spPr>
        <p:txBody>
          <a:bodyPr anchorCtr="0" anchor="t" bIns="103025" lIns="103025" spcFirstLastPara="1" rIns="103025" wrap="square" tIns="103025">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6" name="Google Shape;26;g1282f214d07_0_14"/>
          <p:cNvSpPr txBox="1"/>
          <p:nvPr>
            <p:ph idx="1" type="body"/>
          </p:nvPr>
        </p:nvSpPr>
        <p:spPr>
          <a:xfrm>
            <a:off x="319113" y="1562133"/>
            <a:ext cx="8723100" cy="4529700"/>
          </a:xfrm>
          <a:prstGeom prst="rect">
            <a:avLst/>
          </a:prstGeom>
        </p:spPr>
        <p:txBody>
          <a:bodyPr anchorCtr="0" anchor="t" bIns="103025" lIns="103025" spcFirstLastPara="1" rIns="103025" wrap="square" tIns="10302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 name="Google Shape;27;g1282f214d07_0_14"/>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1282f214d07_0_19"/>
          <p:cNvSpPr txBox="1"/>
          <p:nvPr>
            <p:ph type="title"/>
          </p:nvPr>
        </p:nvSpPr>
        <p:spPr>
          <a:xfrm>
            <a:off x="319113" y="593367"/>
            <a:ext cx="8723100" cy="817500"/>
          </a:xfrm>
          <a:prstGeom prst="rect">
            <a:avLst/>
          </a:prstGeom>
        </p:spPr>
        <p:txBody>
          <a:bodyPr anchorCtr="0" anchor="t" bIns="103025" lIns="103025" spcFirstLastPara="1" rIns="103025" wrap="square" tIns="103025">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0" name="Google Shape;30;g1282f214d07_0_19"/>
          <p:cNvSpPr txBox="1"/>
          <p:nvPr>
            <p:ph idx="1" type="body"/>
          </p:nvPr>
        </p:nvSpPr>
        <p:spPr>
          <a:xfrm>
            <a:off x="319113" y="1562233"/>
            <a:ext cx="4095000" cy="4529700"/>
          </a:xfrm>
          <a:prstGeom prst="rect">
            <a:avLst/>
          </a:prstGeom>
        </p:spPr>
        <p:txBody>
          <a:bodyPr anchorCtr="0" anchor="t" bIns="103025" lIns="103025" spcFirstLastPara="1" rIns="103025" wrap="square" tIns="10302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1" name="Google Shape;31;g1282f214d07_0_19"/>
          <p:cNvSpPr txBox="1"/>
          <p:nvPr>
            <p:ph idx="2" type="body"/>
          </p:nvPr>
        </p:nvSpPr>
        <p:spPr>
          <a:xfrm>
            <a:off x="4947331" y="1562233"/>
            <a:ext cx="4095000" cy="4529700"/>
          </a:xfrm>
          <a:prstGeom prst="rect">
            <a:avLst/>
          </a:prstGeom>
        </p:spPr>
        <p:txBody>
          <a:bodyPr anchorCtr="0" anchor="t" bIns="103025" lIns="103025" spcFirstLastPara="1" rIns="103025" wrap="square" tIns="10302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2" name="Google Shape;32;g1282f214d07_0_19"/>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1282f214d07_0_24"/>
          <p:cNvSpPr txBox="1"/>
          <p:nvPr>
            <p:ph type="title"/>
          </p:nvPr>
        </p:nvSpPr>
        <p:spPr>
          <a:xfrm>
            <a:off x="319113" y="593367"/>
            <a:ext cx="8723100" cy="817500"/>
          </a:xfrm>
          <a:prstGeom prst="rect">
            <a:avLst/>
          </a:prstGeom>
        </p:spPr>
        <p:txBody>
          <a:bodyPr anchorCtr="0" anchor="t" bIns="103025" lIns="103025" spcFirstLastPara="1" rIns="103025" wrap="square" tIns="103025">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5" name="Google Shape;35;g1282f214d07_0_24"/>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1282f214d07_0_27"/>
          <p:cNvSpPr txBox="1"/>
          <p:nvPr>
            <p:ph type="title"/>
          </p:nvPr>
        </p:nvSpPr>
        <p:spPr>
          <a:xfrm>
            <a:off x="319113" y="740800"/>
            <a:ext cx="2874900" cy="1007700"/>
          </a:xfrm>
          <a:prstGeom prst="rect">
            <a:avLst/>
          </a:prstGeom>
        </p:spPr>
        <p:txBody>
          <a:bodyPr anchorCtr="0" anchor="b" bIns="103025" lIns="103025" spcFirstLastPara="1" rIns="103025" wrap="square" tIns="103025">
            <a:normAutofit/>
          </a:bodyPr>
          <a:lstStyle>
            <a:lvl1pPr lvl="0">
              <a:spcBef>
                <a:spcPts val="0"/>
              </a:spcBef>
              <a:spcAft>
                <a:spcPts val="0"/>
              </a:spcAft>
              <a:buSzPts val="2700"/>
              <a:buNone/>
              <a:defRPr sz="2700"/>
            </a:lvl1pPr>
            <a:lvl2pPr lvl="1">
              <a:spcBef>
                <a:spcPts val="0"/>
              </a:spcBef>
              <a:spcAft>
                <a:spcPts val="0"/>
              </a:spcAft>
              <a:buSzPts val="2700"/>
              <a:buNone/>
              <a:defRPr sz="2700"/>
            </a:lvl2pPr>
            <a:lvl3pPr lvl="2">
              <a:spcBef>
                <a:spcPts val="0"/>
              </a:spcBef>
              <a:spcAft>
                <a:spcPts val="0"/>
              </a:spcAft>
              <a:buSzPts val="2700"/>
              <a:buNone/>
              <a:defRPr sz="2700"/>
            </a:lvl3pPr>
            <a:lvl4pPr lvl="3">
              <a:spcBef>
                <a:spcPts val="0"/>
              </a:spcBef>
              <a:spcAft>
                <a:spcPts val="0"/>
              </a:spcAft>
              <a:buSzPts val="2700"/>
              <a:buNone/>
              <a:defRPr sz="2700"/>
            </a:lvl4pPr>
            <a:lvl5pPr lvl="4">
              <a:spcBef>
                <a:spcPts val="0"/>
              </a:spcBef>
              <a:spcAft>
                <a:spcPts val="0"/>
              </a:spcAft>
              <a:buSzPts val="2700"/>
              <a:buNone/>
              <a:defRPr sz="2700"/>
            </a:lvl5pPr>
            <a:lvl6pPr lvl="5">
              <a:spcBef>
                <a:spcPts val="0"/>
              </a:spcBef>
              <a:spcAft>
                <a:spcPts val="0"/>
              </a:spcAft>
              <a:buSzPts val="2700"/>
              <a:buNone/>
              <a:defRPr sz="2700"/>
            </a:lvl6pPr>
            <a:lvl7pPr lvl="6">
              <a:spcBef>
                <a:spcPts val="0"/>
              </a:spcBef>
              <a:spcAft>
                <a:spcPts val="0"/>
              </a:spcAft>
              <a:buSzPts val="2700"/>
              <a:buNone/>
              <a:defRPr sz="2700"/>
            </a:lvl7pPr>
            <a:lvl8pPr lvl="7">
              <a:spcBef>
                <a:spcPts val="0"/>
              </a:spcBef>
              <a:spcAft>
                <a:spcPts val="0"/>
              </a:spcAft>
              <a:buSzPts val="2700"/>
              <a:buNone/>
              <a:defRPr sz="2700"/>
            </a:lvl8pPr>
            <a:lvl9pPr lvl="8">
              <a:spcBef>
                <a:spcPts val="0"/>
              </a:spcBef>
              <a:spcAft>
                <a:spcPts val="0"/>
              </a:spcAft>
              <a:buSzPts val="2700"/>
              <a:buNone/>
              <a:defRPr sz="2700"/>
            </a:lvl9pPr>
          </a:lstStyle>
          <a:p/>
        </p:txBody>
      </p:sp>
      <p:sp>
        <p:nvSpPr>
          <p:cNvPr id="38" name="Google Shape;38;g1282f214d07_0_27"/>
          <p:cNvSpPr txBox="1"/>
          <p:nvPr>
            <p:ph idx="1" type="body"/>
          </p:nvPr>
        </p:nvSpPr>
        <p:spPr>
          <a:xfrm>
            <a:off x="319113" y="1852800"/>
            <a:ext cx="2874900" cy="4239300"/>
          </a:xfrm>
          <a:prstGeom prst="rect">
            <a:avLst/>
          </a:prstGeom>
        </p:spPr>
        <p:txBody>
          <a:bodyPr anchorCtr="0" anchor="t" bIns="103025" lIns="103025" spcFirstLastPara="1" rIns="103025" wrap="square" tIns="1030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9" name="Google Shape;39;g1282f214d07_0_27"/>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g1282f214d07_0_31"/>
          <p:cNvSpPr txBox="1"/>
          <p:nvPr>
            <p:ph type="title"/>
          </p:nvPr>
        </p:nvSpPr>
        <p:spPr>
          <a:xfrm>
            <a:off x="501910" y="701800"/>
            <a:ext cx="5737200" cy="5454300"/>
          </a:xfrm>
          <a:prstGeom prst="rect">
            <a:avLst/>
          </a:prstGeom>
        </p:spPr>
        <p:txBody>
          <a:bodyPr anchorCtr="0" anchor="ctr" bIns="103025" lIns="103025" spcFirstLastPara="1" rIns="103025" wrap="square" tIns="103025">
            <a:normAutofit/>
          </a:bodyPr>
          <a:lstStyle>
            <a:lvl1pPr lvl="0">
              <a:spcBef>
                <a:spcPts val="0"/>
              </a:spcBef>
              <a:spcAft>
                <a:spcPts val="0"/>
              </a:spcAft>
              <a:buClr>
                <a:schemeClr val="accent1"/>
              </a:buClr>
              <a:buSzPts val="6100"/>
              <a:buNone/>
              <a:defRPr sz="6100">
                <a:solidFill>
                  <a:schemeClr val="accent1"/>
                </a:solidFill>
              </a:defRPr>
            </a:lvl1pPr>
            <a:lvl2pPr lvl="1">
              <a:spcBef>
                <a:spcPts val="0"/>
              </a:spcBef>
              <a:spcAft>
                <a:spcPts val="0"/>
              </a:spcAft>
              <a:buClr>
                <a:schemeClr val="accent1"/>
              </a:buClr>
              <a:buSzPts val="6100"/>
              <a:buNone/>
              <a:defRPr sz="6100">
                <a:solidFill>
                  <a:schemeClr val="accent1"/>
                </a:solidFill>
              </a:defRPr>
            </a:lvl2pPr>
            <a:lvl3pPr lvl="2">
              <a:spcBef>
                <a:spcPts val="0"/>
              </a:spcBef>
              <a:spcAft>
                <a:spcPts val="0"/>
              </a:spcAft>
              <a:buClr>
                <a:schemeClr val="accent1"/>
              </a:buClr>
              <a:buSzPts val="6100"/>
              <a:buNone/>
              <a:defRPr sz="6100">
                <a:solidFill>
                  <a:schemeClr val="accent1"/>
                </a:solidFill>
              </a:defRPr>
            </a:lvl3pPr>
            <a:lvl4pPr lvl="3">
              <a:spcBef>
                <a:spcPts val="0"/>
              </a:spcBef>
              <a:spcAft>
                <a:spcPts val="0"/>
              </a:spcAft>
              <a:buClr>
                <a:schemeClr val="accent1"/>
              </a:buClr>
              <a:buSzPts val="6100"/>
              <a:buNone/>
              <a:defRPr sz="6100">
                <a:solidFill>
                  <a:schemeClr val="accent1"/>
                </a:solidFill>
              </a:defRPr>
            </a:lvl4pPr>
            <a:lvl5pPr lvl="4">
              <a:spcBef>
                <a:spcPts val="0"/>
              </a:spcBef>
              <a:spcAft>
                <a:spcPts val="0"/>
              </a:spcAft>
              <a:buClr>
                <a:schemeClr val="accent1"/>
              </a:buClr>
              <a:buSzPts val="6100"/>
              <a:buNone/>
              <a:defRPr sz="6100">
                <a:solidFill>
                  <a:schemeClr val="accent1"/>
                </a:solidFill>
              </a:defRPr>
            </a:lvl5pPr>
            <a:lvl6pPr lvl="5">
              <a:spcBef>
                <a:spcPts val="0"/>
              </a:spcBef>
              <a:spcAft>
                <a:spcPts val="0"/>
              </a:spcAft>
              <a:buClr>
                <a:schemeClr val="accent1"/>
              </a:buClr>
              <a:buSzPts val="6100"/>
              <a:buNone/>
              <a:defRPr sz="6100">
                <a:solidFill>
                  <a:schemeClr val="accent1"/>
                </a:solidFill>
              </a:defRPr>
            </a:lvl6pPr>
            <a:lvl7pPr lvl="6">
              <a:spcBef>
                <a:spcPts val="0"/>
              </a:spcBef>
              <a:spcAft>
                <a:spcPts val="0"/>
              </a:spcAft>
              <a:buClr>
                <a:schemeClr val="accent1"/>
              </a:buClr>
              <a:buSzPts val="6100"/>
              <a:buNone/>
              <a:defRPr sz="6100">
                <a:solidFill>
                  <a:schemeClr val="accent1"/>
                </a:solidFill>
              </a:defRPr>
            </a:lvl7pPr>
            <a:lvl8pPr lvl="7">
              <a:spcBef>
                <a:spcPts val="0"/>
              </a:spcBef>
              <a:spcAft>
                <a:spcPts val="0"/>
              </a:spcAft>
              <a:buClr>
                <a:schemeClr val="accent1"/>
              </a:buClr>
              <a:buSzPts val="6100"/>
              <a:buNone/>
              <a:defRPr sz="6100">
                <a:solidFill>
                  <a:schemeClr val="accent1"/>
                </a:solidFill>
              </a:defRPr>
            </a:lvl8pPr>
            <a:lvl9pPr lvl="8">
              <a:spcBef>
                <a:spcPts val="0"/>
              </a:spcBef>
              <a:spcAft>
                <a:spcPts val="0"/>
              </a:spcAft>
              <a:buClr>
                <a:schemeClr val="accent1"/>
              </a:buClr>
              <a:buSzPts val="6100"/>
              <a:buNone/>
              <a:defRPr sz="6100">
                <a:solidFill>
                  <a:schemeClr val="accent1"/>
                </a:solidFill>
              </a:defRPr>
            </a:lvl9pPr>
          </a:lstStyle>
          <a:p/>
        </p:txBody>
      </p:sp>
      <p:sp>
        <p:nvSpPr>
          <p:cNvPr id="42" name="Google Shape;42;g1282f214d07_0_31"/>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g1282f214d07_0_34"/>
          <p:cNvSpPr/>
          <p:nvPr/>
        </p:nvSpPr>
        <p:spPr>
          <a:xfrm>
            <a:off x="4680738" y="-33"/>
            <a:ext cx="4680600" cy="6858000"/>
          </a:xfrm>
          <a:prstGeom prst="rect">
            <a:avLst/>
          </a:prstGeom>
          <a:solidFill>
            <a:schemeClr val="dk1"/>
          </a:solidFill>
          <a:ln>
            <a:noFill/>
          </a:ln>
        </p:spPr>
        <p:txBody>
          <a:bodyPr anchorCtr="0" anchor="ctr" bIns="103025" lIns="103025" spcFirstLastPara="1" rIns="103025" wrap="square" tIns="103025">
            <a:noAutofit/>
          </a:bodyPr>
          <a:lstStyle/>
          <a:p>
            <a:pPr indent="0" lvl="0" marL="0" rtl="0" algn="l">
              <a:spcBef>
                <a:spcPts val="0"/>
              </a:spcBef>
              <a:spcAft>
                <a:spcPts val="0"/>
              </a:spcAft>
              <a:buNone/>
            </a:pPr>
            <a:r>
              <a:t/>
            </a:r>
            <a:endParaRPr/>
          </a:p>
        </p:txBody>
      </p:sp>
      <p:cxnSp>
        <p:nvCxnSpPr>
          <p:cNvPr id="45" name="Google Shape;45;g1282f214d07_0_34"/>
          <p:cNvCxnSpPr/>
          <p:nvPr/>
        </p:nvCxnSpPr>
        <p:spPr>
          <a:xfrm>
            <a:off x="5149298" y="5994000"/>
            <a:ext cx="702600" cy="0"/>
          </a:xfrm>
          <a:prstGeom prst="straightConnector1">
            <a:avLst/>
          </a:prstGeom>
          <a:noFill/>
          <a:ln cap="flat" cmpd="sng" w="19050">
            <a:solidFill>
              <a:schemeClr val="lt2"/>
            </a:solidFill>
            <a:prstDash val="solid"/>
            <a:round/>
            <a:headEnd len="sm" w="sm" type="none"/>
            <a:tailEnd len="sm" w="sm" type="none"/>
          </a:ln>
        </p:spPr>
      </p:cxnSp>
      <p:sp>
        <p:nvSpPr>
          <p:cNvPr id="46" name="Google Shape;46;g1282f214d07_0_34"/>
          <p:cNvSpPr txBox="1"/>
          <p:nvPr>
            <p:ph type="title"/>
          </p:nvPr>
        </p:nvSpPr>
        <p:spPr>
          <a:xfrm>
            <a:off x="271814" y="1843133"/>
            <a:ext cx="4141500" cy="1777500"/>
          </a:xfrm>
          <a:prstGeom prst="rect">
            <a:avLst/>
          </a:prstGeom>
        </p:spPr>
        <p:txBody>
          <a:bodyPr anchorCtr="0" anchor="b" bIns="103025" lIns="103025" spcFirstLastPara="1" rIns="103025" wrap="square" tIns="103025">
            <a:normAutofit/>
          </a:bodyPr>
          <a:lstStyle>
            <a:lvl1pPr lvl="0" algn="ctr">
              <a:spcBef>
                <a:spcPts val="0"/>
              </a:spcBef>
              <a:spcAft>
                <a:spcPts val="0"/>
              </a:spcAft>
              <a:buClr>
                <a:schemeClr val="lt2"/>
              </a:buClr>
              <a:buSzPts val="4700"/>
              <a:buNone/>
              <a:defRPr sz="4700">
                <a:solidFill>
                  <a:schemeClr val="lt2"/>
                </a:solidFill>
              </a:defRPr>
            </a:lvl1pPr>
            <a:lvl2pPr lvl="1" algn="ctr">
              <a:spcBef>
                <a:spcPts val="0"/>
              </a:spcBef>
              <a:spcAft>
                <a:spcPts val="0"/>
              </a:spcAft>
              <a:buClr>
                <a:schemeClr val="lt2"/>
              </a:buClr>
              <a:buSzPts val="4700"/>
              <a:buNone/>
              <a:defRPr sz="4700">
                <a:solidFill>
                  <a:schemeClr val="lt2"/>
                </a:solidFill>
              </a:defRPr>
            </a:lvl2pPr>
            <a:lvl3pPr lvl="2" algn="ctr">
              <a:spcBef>
                <a:spcPts val="0"/>
              </a:spcBef>
              <a:spcAft>
                <a:spcPts val="0"/>
              </a:spcAft>
              <a:buClr>
                <a:schemeClr val="lt2"/>
              </a:buClr>
              <a:buSzPts val="4700"/>
              <a:buNone/>
              <a:defRPr sz="4700">
                <a:solidFill>
                  <a:schemeClr val="lt2"/>
                </a:solidFill>
              </a:defRPr>
            </a:lvl3pPr>
            <a:lvl4pPr lvl="3" algn="ctr">
              <a:spcBef>
                <a:spcPts val="0"/>
              </a:spcBef>
              <a:spcAft>
                <a:spcPts val="0"/>
              </a:spcAft>
              <a:buClr>
                <a:schemeClr val="lt2"/>
              </a:buClr>
              <a:buSzPts val="4700"/>
              <a:buNone/>
              <a:defRPr sz="4700">
                <a:solidFill>
                  <a:schemeClr val="lt2"/>
                </a:solidFill>
              </a:defRPr>
            </a:lvl4pPr>
            <a:lvl5pPr lvl="4" algn="ctr">
              <a:spcBef>
                <a:spcPts val="0"/>
              </a:spcBef>
              <a:spcAft>
                <a:spcPts val="0"/>
              </a:spcAft>
              <a:buClr>
                <a:schemeClr val="lt2"/>
              </a:buClr>
              <a:buSzPts val="4700"/>
              <a:buNone/>
              <a:defRPr sz="4700">
                <a:solidFill>
                  <a:schemeClr val="lt2"/>
                </a:solidFill>
              </a:defRPr>
            </a:lvl5pPr>
            <a:lvl6pPr lvl="5" algn="ctr">
              <a:spcBef>
                <a:spcPts val="0"/>
              </a:spcBef>
              <a:spcAft>
                <a:spcPts val="0"/>
              </a:spcAft>
              <a:buClr>
                <a:schemeClr val="lt2"/>
              </a:buClr>
              <a:buSzPts val="4700"/>
              <a:buNone/>
              <a:defRPr sz="4700">
                <a:solidFill>
                  <a:schemeClr val="lt2"/>
                </a:solidFill>
              </a:defRPr>
            </a:lvl6pPr>
            <a:lvl7pPr lvl="6" algn="ctr">
              <a:spcBef>
                <a:spcPts val="0"/>
              </a:spcBef>
              <a:spcAft>
                <a:spcPts val="0"/>
              </a:spcAft>
              <a:buClr>
                <a:schemeClr val="lt2"/>
              </a:buClr>
              <a:buSzPts val="4700"/>
              <a:buNone/>
              <a:defRPr sz="4700">
                <a:solidFill>
                  <a:schemeClr val="lt2"/>
                </a:solidFill>
              </a:defRPr>
            </a:lvl7pPr>
            <a:lvl8pPr lvl="7" algn="ctr">
              <a:spcBef>
                <a:spcPts val="0"/>
              </a:spcBef>
              <a:spcAft>
                <a:spcPts val="0"/>
              </a:spcAft>
              <a:buClr>
                <a:schemeClr val="lt2"/>
              </a:buClr>
              <a:buSzPts val="4700"/>
              <a:buNone/>
              <a:defRPr sz="4700">
                <a:solidFill>
                  <a:schemeClr val="lt2"/>
                </a:solidFill>
              </a:defRPr>
            </a:lvl8pPr>
            <a:lvl9pPr lvl="8" algn="ctr">
              <a:spcBef>
                <a:spcPts val="0"/>
              </a:spcBef>
              <a:spcAft>
                <a:spcPts val="0"/>
              </a:spcAft>
              <a:buClr>
                <a:schemeClr val="lt2"/>
              </a:buClr>
              <a:buSzPts val="4700"/>
              <a:buNone/>
              <a:defRPr sz="4700">
                <a:solidFill>
                  <a:schemeClr val="lt2"/>
                </a:solidFill>
              </a:defRPr>
            </a:lvl9pPr>
          </a:lstStyle>
          <a:p/>
        </p:txBody>
      </p:sp>
      <p:sp>
        <p:nvSpPr>
          <p:cNvPr id="47" name="Google Shape;47;g1282f214d07_0_34"/>
          <p:cNvSpPr txBox="1"/>
          <p:nvPr>
            <p:ph idx="1" type="subTitle"/>
          </p:nvPr>
        </p:nvSpPr>
        <p:spPr>
          <a:xfrm>
            <a:off x="271814" y="3692001"/>
            <a:ext cx="4141500" cy="1794000"/>
          </a:xfrm>
          <a:prstGeom prst="rect">
            <a:avLst/>
          </a:prstGeom>
        </p:spPr>
        <p:txBody>
          <a:bodyPr anchorCtr="0" anchor="t" bIns="103025" lIns="103025" spcFirstLastPara="1" rIns="103025" wrap="square" tIns="1030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8" name="Google Shape;48;g1282f214d07_0_34"/>
          <p:cNvSpPr txBox="1"/>
          <p:nvPr>
            <p:ph idx="2" type="body"/>
          </p:nvPr>
        </p:nvSpPr>
        <p:spPr>
          <a:xfrm>
            <a:off x="5056978" y="965600"/>
            <a:ext cx="3928200" cy="4926900"/>
          </a:xfrm>
          <a:prstGeom prst="rect">
            <a:avLst/>
          </a:prstGeom>
        </p:spPr>
        <p:txBody>
          <a:bodyPr anchorCtr="0" anchor="ctr" bIns="103025" lIns="103025" spcFirstLastPara="1" rIns="103025" wrap="square" tIns="103025">
            <a:normAutofit/>
          </a:bodyPr>
          <a:lstStyle>
            <a:lvl1pPr indent="-355600" lvl="0" marL="457200">
              <a:spcBef>
                <a:spcPts val="0"/>
              </a:spcBef>
              <a:spcAft>
                <a:spcPts val="0"/>
              </a:spcAft>
              <a:buClr>
                <a:schemeClr val="accent1"/>
              </a:buClr>
              <a:buSzPts val="2000"/>
              <a:buChar char="●"/>
              <a:defRPr>
                <a:solidFill>
                  <a:schemeClr val="accent1"/>
                </a:solidFill>
              </a:defRPr>
            </a:lvl1pPr>
            <a:lvl2pPr indent="-330200" lvl="1" marL="914400">
              <a:spcBef>
                <a:spcPts val="0"/>
              </a:spcBef>
              <a:spcAft>
                <a:spcPts val="0"/>
              </a:spcAft>
              <a:buClr>
                <a:schemeClr val="accent1"/>
              </a:buClr>
              <a:buSzPts val="1600"/>
              <a:buChar char="○"/>
              <a:defRPr>
                <a:solidFill>
                  <a:schemeClr val="accent1"/>
                </a:solidFill>
              </a:defRPr>
            </a:lvl2pPr>
            <a:lvl3pPr indent="-330200" lvl="2" marL="1371600">
              <a:spcBef>
                <a:spcPts val="0"/>
              </a:spcBef>
              <a:spcAft>
                <a:spcPts val="0"/>
              </a:spcAft>
              <a:buClr>
                <a:schemeClr val="accent1"/>
              </a:buClr>
              <a:buSzPts val="1600"/>
              <a:buChar char="■"/>
              <a:defRPr>
                <a:solidFill>
                  <a:schemeClr val="accent1"/>
                </a:solidFill>
              </a:defRPr>
            </a:lvl3pPr>
            <a:lvl4pPr indent="-330200" lvl="3" marL="1828800">
              <a:spcBef>
                <a:spcPts val="0"/>
              </a:spcBef>
              <a:spcAft>
                <a:spcPts val="0"/>
              </a:spcAft>
              <a:buClr>
                <a:schemeClr val="accent1"/>
              </a:buClr>
              <a:buSzPts val="1600"/>
              <a:buChar char="●"/>
              <a:defRPr>
                <a:solidFill>
                  <a:schemeClr val="accent1"/>
                </a:solidFill>
              </a:defRPr>
            </a:lvl4pPr>
            <a:lvl5pPr indent="-330200" lvl="4" marL="2286000">
              <a:spcBef>
                <a:spcPts val="0"/>
              </a:spcBef>
              <a:spcAft>
                <a:spcPts val="0"/>
              </a:spcAft>
              <a:buClr>
                <a:schemeClr val="accent1"/>
              </a:buClr>
              <a:buSzPts val="1600"/>
              <a:buChar char="○"/>
              <a:defRPr>
                <a:solidFill>
                  <a:schemeClr val="accent1"/>
                </a:solidFill>
              </a:defRPr>
            </a:lvl5pPr>
            <a:lvl6pPr indent="-330200" lvl="5" marL="2743200">
              <a:spcBef>
                <a:spcPts val="0"/>
              </a:spcBef>
              <a:spcAft>
                <a:spcPts val="0"/>
              </a:spcAft>
              <a:buClr>
                <a:schemeClr val="accent1"/>
              </a:buClr>
              <a:buSzPts val="1600"/>
              <a:buChar char="■"/>
              <a:defRPr>
                <a:solidFill>
                  <a:schemeClr val="accent1"/>
                </a:solidFill>
              </a:defRPr>
            </a:lvl6pPr>
            <a:lvl7pPr indent="-330200" lvl="6" marL="3200400">
              <a:spcBef>
                <a:spcPts val="0"/>
              </a:spcBef>
              <a:spcAft>
                <a:spcPts val="0"/>
              </a:spcAft>
              <a:buClr>
                <a:schemeClr val="accent1"/>
              </a:buClr>
              <a:buSzPts val="1600"/>
              <a:buChar char="●"/>
              <a:defRPr>
                <a:solidFill>
                  <a:schemeClr val="accent1"/>
                </a:solidFill>
              </a:defRPr>
            </a:lvl7pPr>
            <a:lvl8pPr indent="-330200" lvl="7" marL="3657600">
              <a:spcBef>
                <a:spcPts val="0"/>
              </a:spcBef>
              <a:spcAft>
                <a:spcPts val="0"/>
              </a:spcAft>
              <a:buClr>
                <a:schemeClr val="accent1"/>
              </a:buClr>
              <a:buSzPts val="1600"/>
              <a:buChar char="○"/>
              <a:defRPr>
                <a:solidFill>
                  <a:schemeClr val="accent1"/>
                </a:solidFill>
              </a:defRPr>
            </a:lvl8pPr>
            <a:lvl9pPr indent="-330200" lvl="8" marL="4114800">
              <a:spcBef>
                <a:spcPts val="0"/>
              </a:spcBef>
              <a:spcAft>
                <a:spcPts val="0"/>
              </a:spcAft>
              <a:buClr>
                <a:schemeClr val="accent1"/>
              </a:buClr>
              <a:buSzPts val="1600"/>
              <a:buChar char="■"/>
              <a:defRPr>
                <a:solidFill>
                  <a:schemeClr val="accent1"/>
                </a:solidFill>
              </a:defRPr>
            </a:lvl9pPr>
          </a:lstStyle>
          <a:p/>
        </p:txBody>
      </p:sp>
      <p:sp>
        <p:nvSpPr>
          <p:cNvPr id="49" name="Google Shape;49;g1282f214d07_0_34"/>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1282f214d07_0_41"/>
          <p:cNvSpPr txBox="1"/>
          <p:nvPr>
            <p:ph idx="1" type="body"/>
          </p:nvPr>
        </p:nvSpPr>
        <p:spPr>
          <a:xfrm>
            <a:off x="319113" y="5640767"/>
            <a:ext cx="6141600" cy="806700"/>
          </a:xfrm>
          <a:prstGeom prst="rect">
            <a:avLst/>
          </a:prstGeom>
        </p:spPr>
        <p:txBody>
          <a:bodyPr anchorCtr="0" anchor="ctr" bIns="103025" lIns="103025" spcFirstLastPara="1" rIns="103025" wrap="square" tIns="103025">
            <a:normAutofit/>
          </a:bodyPr>
          <a:lstStyle>
            <a:lvl1pPr indent="-228600" lvl="0" marL="457200">
              <a:lnSpc>
                <a:spcPct val="100000"/>
              </a:lnSpc>
              <a:spcBef>
                <a:spcPts val="0"/>
              </a:spcBef>
              <a:spcAft>
                <a:spcPts val="0"/>
              </a:spcAft>
              <a:buSzPts val="2000"/>
              <a:buNone/>
              <a:defRPr/>
            </a:lvl1pPr>
          </a:lstStyle>
          <a:p/>
        </p:txBody>
      </p:sp>
      <p:sp>
        <p:nvSpPr>
          <p:cNvPr id="52" name="Google Shape;52;g1282f214d07_0_41"/>
          <p:cNvSpPr txBox="1"/>
          <p:nvPr>
            <p:ph idx="12" type="sldNum"/>
          </p:nvPr>
        </p:nvSpPr>
        <p:spPr>
          <a:xfrm>
            <a:off x="8673961" y="6217622"/>
            <a:ext cx="561600" cy="524700"/>
          </a:xfrm>
          <a:prstGeom prst="rect">
            <a:avLst/>
          </a:prstGeom>
        </p:spPr>
        <p:txBody>
          <a:bodyPr anchorCtr="0" anchor="ctr" bIns="103025" lIns="103025" spcFirstLastPara="1" rIns="103025" wrap="square" tIns="103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9" name="Shape 9"/>
        <p:cNvGrpSpPr/>
        <p:nvPr/>
      </p:nvGrpSpPr>
      <p:grpSpPr>
        <a:xfrm>
          <a:off x="0" y="0"/>
          <a:ext cx="0" cy="0"/>
          <a:chOff x="0" y="0"/>
          <a:chExt cx="0" cy="0"/>
        </a:xfrm>
      </p:grpSpPr>
      <p:sp>
        <p:nvSpPr>
          <p:cNvPr id="10" name="Google Shape;10;g1282f214d07_0_0"/>
          <p:cNvSpPr txBox="1"/>
          <p:nvPr>
            <p:ph type="title"/>
          </p:nvPr>
        </p:nvSpPr>
        <p:spPr>
          <a:xfrm>
            <a:off x="319113" y="593367"/>
            <a:ext cx="8723100" cy="817500"/>
          </a:xfrm>
          <a:prstGeom prst="rect">
            <a:avLst/>
          </a:prstGeom>
          <a:noFill/>
          <a:ln>
            <a:noFill/>
          </a:ln>
        </p:spPr>
        <p:txBody>
          <a:bodyPr anchorCtr="0" anchor="t" bIns="103025" lIns="103025" spcFirstLastPara="1" rIns="103025" wrap="square" tIns="103025">
            <a:normAutofit/>
          </a:bodyPr>
          <a:lstStyle>
            <a:lvl1pPr lvl="0">
              <a:spcBef>
                <a:spcPts val="0"/>
              </a:spcBef>
              <a:spcAft>
                <a:spcPts val="0"/>
              </a:spcAft>
              <a:buClr>
                <a:schemeClr val="dk1"/>
              </a:buClr>
              <a:buSzPts val="3400"/>
              <a:buFont typeface="Old Standard TT"/>
              <a:buNone/>
              <a:defRPr sz="34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400"/>
              <a:buFont typeface="Old Standard TT"/>
              <a:buNone/>
              <a:defRPr sz="34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400"/>
              <a:buFont typeface="Old Standard TT"/>
              <a:buNone/>
              <a:defRPr sz="34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400"/>
              <a:buFont typeface="Old Standard TT"/>
              <a:buNone/>
              <a:defRPr sz="34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400"/>
              <a:buFont typeface="Old Standard TT"/>
              <a:buNone/>
              <a:defRPr sz="34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400"/>
              <a:buFont typeface="Old Standard TT"/>
              <a:buNone/>
              <a:defRPr sz="34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400"/>
              <a:buFont typeface="Old Standard TT"/>
              <a:buNone/>
              <a:defRPr sz="34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400"/>
              <a:buFont typeface="Old Standard TT"/>
              <a:buNone/>
              <a:defRPr sz="34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400"/>
              <a:buFont typeface="Old Standard TT"/>
              <a:buNone/>
              <a:defRPr sz="3400">
                <a:solidFill>
                  <a:schemeClr val="dk1"/>
                </a:solidFill>
                <a:latin typeface="Old Standard TT"/>
                <a:ea typeface="Old Standard TT"/>
                <a:cs typeface="Old Standard TT"/>
                <a:sym typeface="Old Standard TT"/>
              </a:defRPr>
            </a:lvl9pPr>
          </a:lstStyle>
          <a:p/>
        </p:txBody>
      </p:sp>
      <p:sp>
        <p:nvSpPr>
          <p:cNvPr id="11" name="Google Shape;11;g1282f214d07_0_0"/>
          <p:cNvSpPr txBox="1"/>
          <p:nvPr>
            <p:ph idx="1" type="body"/>
          </p:nvPr>
        </p:nvSpPr>
        <p:spPr>
          <a:xfrm>
            <a:off x="319113" y="1562133"/>
            <a:ext cx="8723100" cy="4529700"/>
          </a:xfrm>
          <a:prstGeom prst="rect">
            <a:avLst/>
          </a:prstGeom>
          <a:noFill/>
          <a:ln>
            <a:noFill/>
          </a:ln>
        </p:spPr>
        <p:txBody>
          <a:bodyPr anchorCtr="0" anchor="t" bIns="103025" lIns="103025" spcFirstLastPara="1" rIns="103025" wrap="square" tIns="103025">
            <a:normAutofit/>
          </a:bodyPr>
          <a:lstStyle>
            <a:lvl1pPr indent="-355600" lvl="0" marL="457200">
              <a:lnSpc>
                <a:spcPct val="115000"/>
              </a:lnSpc>
              <a:spcBef>
                <a:spcPts val="0"/>
              </a:spcBef>
              <a:spcAft>
                <a:spcPts val="0"/>
              </a:spcAft>
              <a:buClr>
                <a:schemeClr val="dk1"/>
              </a:buClr>
              <a:buSzPts val="2000"/>
              <a:buFont typeface="Old Standard TT"/>
              <a:buChar char="●"/>
              <a:defRPr sz="2000">
                <a:solidFill>
                  <a:schemeClr val="dk1"/>
                </a:solidFill>
                <a:latin typeface="Old Standard TT"/>
                <a:ea typeface="Old Standard TT"/>
                <a:cs typeface="Old Standard TT"/>
                <a:sym typeface="Old Standard TT"/>
              </a:defRPr>
            </a:lvl1pPr>
            <a:lvl2pPr indent="-330200" lvl="1" marL="914400">
              <a:lnSpc>
                <a:spcPct val="115000"/>
              </a:lnSpc>
              <a:spcBef>
                <a:spcPts val="0"/>
              </a:spcBef>
              <a:spcAft>
                <a:spcPts val="0"/>
              </a:spcAft>
              <a:buClr>
                <a:schemeClr val="dk1"/>
              </a:buClr>
              <a:buSzPts val="1600"/>
              <a:buFont typeface="Old Standard TT"/>
              <a:buChar char="○"/>
              <a:defRPr sz="1600">
                <a:solidFill>
                  <a:schemeClr val="dk1"/>
                </a:solidFill>
                <a:latin typeface="Old Standard TT"/>
                <a:ea typeface="Old Standard TT"/>
                <a:cs typeface="Old Standard TT"/>
                <a:sym typeface="Old Standard TT"/>
              </a:defRPr>
            </a:lvl2pPr>
            <a:lvl3pPr indent="-330200" lvl="2" marL="1371600">
              <a:lnSpc>
                <a:spcPct val="115000"/>
              </a:lnSpc>
              <a:spcBef>
                <a:spcPts val="0"/>
              </a:spcBef>
              <a:spcAft>
                <a:spcPts val="0"/>
              </a:spcAft>
              <a:buClr>
                <a:schemeClr val="dk1"/>
              </a:buClr>
              <a:buSzPts val="1600"/>
              <a:buFont typeface="Old Standard TT"/>
              <a:buChar char="■"/>
              <a:defRPr sz="1600">
                <a:solidFill>
                  <a:schemeClr val="dk1"/>
                </a:solidFill>
                <a:latin typeface="Old Standard TT"/>
                <a:ea typeface="Old Standard TT"/>
                <a:cs typeface="Old Standard TT"/>
                <a:sym typeface="Old Standard TT"/>
              </a:defRPr>
            </a:lvl3pPr>
            <a:lvl4pPr indent="-330200" lvl="3" marL="1828800">
              <a:lnSpc>
                <a:spcPct val="115000"/>
              </a:lnSpc>
              <a:spcBef>
                <a:spcPts val="0"/>
              </a:spcBef>
              <a:spcAft>
                <a:spcPts val="0"/>
              </a:spcAft>
              <a:buClr>
                <a:schemeClr val="dk1"/>
              </a:buClr>
              <a:buSzPts val="1600"/>
              <a:buFont typeface="Old Standard TT"/>
              <a:buChar char="●"/>
              <a:defRPr sz="1600">
                <a:solidFill>
                  <a:schemeClr val="dk1"/>
                </a:solidFill>
                <a:latin typeface="Old Standard TT"/>
                <a:ea typeface="Old Standard TT"/>
                <a:cs typeface="Old Standard TT"/>
                <a:sym typeface="Old Standard TT"/>
              </a:defRPr>
            </a:lvl4pPr>
            <a:lvl5pPr indent="-330200" lvl="4" marL="2286000">
              <a:lnSpc>
                <a:spcPct val="115000"/>
              </a:lnSpc>
              <a:spcBef>
                <a:spcPts val="0"/>
              </a:spcBef>
              <a:spcAft>
                <a:spcPts val="0"/>
              </a:spcAft>
              <a:buClr>
                <a:schemeClr val="dk1"/>
              </a:buClr>
              <a:buSzPts val="1600"/>
              <a:buFont typeface="Old Standard TT"/>
              <a:buChar char="○"/>
              <a:defRPr sz="1600">
                <a:solidFill>
                  <a:schemeClr val="dk1"/>
                </a:solidFill>
                <a:latin typeface="Old Standard TT"/>
                <a:ea typeface="Old Standard TT"/>
                <a:cs typeface="Old Standard TT"/>
                <a:sym typeface="Old Standard TT"/>
              </a:defRPr>
            </a:lvl5pPr>
            <a:lvl6pPr indent="-330200" lvl="5" marL="2743200">
              <a:lnSpc>
                <a:spcPct val="115000"/>
              </a:lnSpc>
              <a:spcBef>
                <a:spcPts val="0"/>
              </a:spcBef>
              <a:spcAft>
                <a:spcPts val="0"/>
              </a:spcAft>
              <a:buClr>
                <a:schemeClr val="dk1"/>
              </a:buClr>
              <a:buSzPts val="1600"/>
              <a:buFont typeface="Old Standard TT"/>
              <a:buChar char="■"/>
              <a:defRPr sz="1600">
                <a:solidFill>
                  <a:schemeClr val="dk1"/>
                </a:solidFill>
                <a:latin typeface="Old Standard TT"/>
                <a:ea typeface="Old Standard TT"/>
                <a:cs typeface="Old Standard TT"/>
                <a:sym typeface="Old Standard TT"/>
              </a:defRPr>
            </a:lvl6pPr>
            <a:lvl7pPr indent="-330200" lvl="6" marL="3200400">
              <a:lnSpc>
                <a:spcPct val="115000"/>
              </a:lnSpc>
              <a:spcBef>
                <a:spcPts val="0"/>
              </a:spcBef>
              <a:spcAft>
                <a:spcPts val="0"/>
              </a:spcAft>
              <a:buClr>
                <a:schemeClr val="dk1"/>
              </a:buClr>
              <a:buSzPts val="1600"/>
              <a:buFont typeface="Old Standard TT"/>
              <a:buChar char="●"/>
              <a:defRPr sz="1600">
                <a:solidFill>
                  <a:schemeClr val="dk1"/>
                </a:solidFill>
                <a:latin typeface="Old Standard TT"/>
                <a:ea typeface="Old Standard TT"/>
                <a:cs typeface="Old Standard TT"/>
                <a:sym typeface="Old Standard TT"/>
              </a:defRPr>
            </a:lvl7pPr>
            <a:lvl8pPr indent="-330200" lvl="7" marL="3657600">
              <a:lnSpc>
                <a:spcPct val="115000"/>
              </a:lnSpc>
              <a:spcBef>
                <a:spcPts val="0"/>
              </a:spcBef>
              <a:spcAft>
                <a:spcPts val="0"/>
              </a:spcAft>
              <a:buClr>
                <a:schemeClr val="dk1"/>
              </a:buClr>
              <a:buSzPts val="1600"/>
              <a:buFont typeface="Old Standard TT"/>
              <a:buChar char="○"/>
              <a:defRPr sz="1600">
                <a:solidFill>
                  <a:schemeClr val="dk1"/>
                </a:solidFill>
                <a:latin typeface="Old Standard TT"/>
                <a:ea typeface="Old Standard TT"/>
                <a:cs typeface="Old Standard TT"/>
                <a:sym typeface="Old Standard TT"/>
              </a:defRPr>
            </a:lvl8pPr>
            <a:lvl9pPr indent="-330200" lvl="8" marL="4114800">
              <a:lnSpc>
                <a:spcPct val="115000"/>
              </a:lnSpc>
              <a:spcBef>
                <a:spcPts val="0"/>
              </a:spcBef>
              <a:spcAft>
                <a:spcPts val="0"/>
              </a:spcAft>
              <a:buClr>
                <a:schemeClr val="dk1"/>
              </a:buClr>
              <a:buSzPts val="1600"/>
              <a:buFont typeface="Old Standard TT"/>
              <a:buChar char="■"/>
              <a:defRPr sz="1600">
                <a:solidFill>
                  <a:schemeClr val="dk1"/>
                </a:solidFill>
                <a:latin typeface="Old Standard TT"/>
                <a:ea typeface="Old Standard TT"/>
                <a:cs typeface="Old Standard TT"/>
                <a:sym typeface="Old Standard TT"/>
              </a:defRPr>
            </a:lvl9pPr>
          </a:lstStyle>
          <a:p/>
        </p:txBody>
      </p:sp>
      <p:sp>
        <p:nvSpPr>
          <p:cNvPr id="12" name="Google Shape;12;g1282f214d07_0_0"/>
          <p:cNvSpPr txBox="1"/>
          <p:nvPr>
            <p:ph idx="12" type="sldNum"/>
          </p:nvPr>
        </p:nvSpPr>
        <p:spPr>
          <a:xfrm>
            <a:off x="8673961" y="6217622"/>
            <a:ext cx="561600" cy="524700"/>
          </a:xfrm>
          <a:prstGeom prst="rect">
            <a:avLst/>
          </a:prstGeom>
          <a:noFill/>
          <a:ln>
            <a:noFill/>
          </a:ln>
        </p:spPr>
        <p:txBody>
          <a:bodyPr anchorCtr="0" anchor="ctr" bIns="103025" lIns="103025" spcFirstLastPara="1" rIns="103025" wrap="square" tIns="103025">
            <a:normAutofit/>
          </a:bodyPr>
          <a:lstStyle>
            <a:lvl1pPr lvl="0" algn="r">
              <a:buNone/>
              <a:defRPr sz="1100">
                <a:solidFill>
                  <a:schemeClr val="dk1"/>
                </a:solidFill>
                <a:latin typeface="Old Standard TT"/>
                <a:ea typeface="Old Standard TT"/>
                <a:cs typeface="Old Standard TT"/>
                <a:sym typeface="Old Standard TT"/>
              </a:defRPr>
            </a:lvl1pPr>
            <a:lvl2pPr lvl="1" algn="r">
              <a:buNone/>
              <a:defRPr sz="1100">
                <a:solidFill>
                  <a:schemeClr val="dk1"/>
                </a:solidFill>
                <a:latin typeface="Old Standard TT"/>
                <a:ea typeface="Old Standard TT"/>
                <a:cs typeface="Old Standard TT"/>
                <a:sym typeface="Old Standard TT"/>
              </a:defRPr>
            </a:lvl2pPr>
            <a:lvl3pPr lvl="2" algn="r">
              <a:buNone/>
              <a:defRPr sz="1100">
                <a:solidFill>
                  <a:schemeClr val="dk1"/>
                </a:solidFill>
                <a:latin typeface="Old Standard TT"/>
                <a:ea typeface="Old Standard TT"/>
                <a:cs typeface="Old Standard TT"/>
                <a:sym typeface="Old Standard TT"/>
              </a:defRPr>
            </a:lvl3pPr>
            <a:lvl4pPr lvl="3" algn="r">
              <a:buNone/>
              <a:defRPr sz="1100">
                <a:solidFill>
                  <a:schemeClr val="dk1"/>
                </a:solidFill>
                <a:latin typeface="Old Standard TT"/>
                <a:ea typeface="Old Standard TT"/>
                <a:cs typeface="Old Standard TT"/>
                <a:sym typeface="Old Standard TT"/>
              </a:defRPr>
            </a:lvl4pPr>
            <a:lvl5pPr lvl="4" algn="r">
              <a:buNone/>
              <a:defRPr sz="1100">
                <a:solidFill>
                  <a:schemeClr val="dk1"/>
                </a:solidFill>
                <a:latin typeface="Old Standard TT"/>
                <a:ea typeface="Old Standard TT"/>
                <a:cs typeface="Old Standard TT"/>
                <a:sym typeface="Old Standard TT"/>
              </a:defRPr>
            </a:lvl5pPr>
            <a:lvl6pPr lvl="5" algn="r">
              <a:buNone/>
              <a:defRPr sz="1100">
                <a:solidFill>
                  <a:schemeClr val="dk1"/>
                </a:solidFill>
                <a:latin typeface="Old Standard TT"/>
                <a:ea typeface="Old Standard TT"/>
                <a:cs typeface="Old Standard TT"/>
                <a:sym typeface="Old Standard TT"/>
              </a:defRPr>
            </a:lvl6pPr>
            <a:lvl7pPr lvl="6" algn="r">
              <a:buNone/>
              <a:defRPr sz="1100">
                <a:solidFill>
                  <a:schemeClr val="dk1"/>
                </a:solidFill>
                <a:latin typeface="Old Standard TT"/>
                <a:ea typeface="Old Standard TT"/>
                <a:cs typeface="Old Standard TT"/>
                <a:sym typeface="Old Standard TT"/>
              </a:defRPr>
            </a:lvl7pPr>
            <a:lvl8pPr lvl="7" algn="r">
              <a:buNone/>
              <a:defRPr sz="1100">
                <a:solidFill>
                  <a:schemeClr val="dk1"/>
                </a:solidFill>
                <a:latin typeface="Old Standard TT"/>
                <a:ea typeface="Old Standard TT"/>
                <a:cs typeface="Old Standard TT"/>
                <a:sym typeface="Old Standard TT"/>
              </a:defRPr>
            </a:lvl8pPr>
            <a:lvl9pPr lvl="8" algn="r">
              <a:buNone/>
              <a:defRPr sz="11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cran.r-project.org/web/packages/foreign/index.html" TargetMode="External"/><Relationship Id="rId4" Type="http://schemas.openxmlformats.org/officeDocument/2006/relationships/hyperlink" Target="http://cran.r-project.org/web/packages/Hmisc/index.html" TargetMode="External"/><Relationship Id="rId5" Type="http://schemas.openxmlformats.org/officeDocument/2006/relationships/hyperlink" Target="http://www.statmethods.net/interface/package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hyperlink" Target="http://www.statmethods.net/input/importingdata.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hyperlink" Target="http://cran.r-project.org/web/packages/foreign/index.html" TargetMode="External"/><Relationship Id="rId4" Type="http://schemas.openxmlformats.org/officeDocument/2006/relationships/hyperlink" Target="http://cran.r-project.org/web/packages/xlsReadWrite/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cran.r-project.org/doc/contrib/Verzani-SimpleR.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hyperlink" Target="http://cran.r-project.org/web/packages/Hmisc/index.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hyperlink" Target="http://www.statmethods.net/input/datatypes.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cran.r-project.org/bin/" TargetMode="External"/><Relationship Id="rId4" Type="http://schemas.openxmlformats.org/officeDocument/2006/relationships/hyperlink" Target="http://www.rstudio.com/ide/download/desktop"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hyperlink" Target="http://gking.harvard.edu/amelia/" TargetMode="External"/><Relationship Id="rId4" Type="http://schemas.openxmlformats.org/officeDocument/2006/relationships/hyperlink" Target="http://web.inter.nl.net/users/S.van.Buuren/mi/hmtl/mice.htm" TargetMode="External"/><Relationship Id="rId5" Type="http://schemas.openxmlformats.org/officeDocument/2006/relationships/hyperlink" Target="http://cran.us.r-project.org/web/packages/mitools/index.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mirror.aarnet.edu.au/pub/CRA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www.rstudio.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282f214d07_0_62"/>
          <p:cNvSpPr txBox="1"/>
          <p:nvPr>
            <p:ph type="ctrTitle"/>
          </p:nvPr>
        </p:nvSpPr>
        <p:spPr>
          <a:xfrm>
            <a:off x="537377" y="2524400"/>
            <a:ext cx="8509500" cy="2030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Tahoma"/>
              <a:buNone/>
            </a:pPr>
            <a:r>
              <a:rPr i="0" lang="en-US" sz="7200" u="none">
                <a:latin typeface="Times New Roman"/>
                <a:ea typeface="Times New Roman"/>
                <a:cs typeface="Times New Roman"/>
                <a:sym typeface="Times New Roman"/>
              </a:rPr>
              <a:t>R-</a:t>
            </a:r>
            <a:r>
              <a:rPr lang="en-US" sz="7200">
                <a:latin typeface="Times New Roman"/>
                <a:ea typeface="Times New Roman"/>
                <a:cs typeface="Times New Roman"/>
                <a:sym typeface="Times New Roman"/>
              </a:rPr>
              <a:t>Language</a:t>
            </a:r>
            <a:endParaRPr sz="7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1"/>
          <p:cNvPicPr preferRelativeResize="0"/>
          <p:nvPr/>
        </p:nvPicPr>
        <p:blipFill rotWithShape="1">
          <a:blip r:embed="rId3">
            <a:alphaModFix/>
          </a:blip>
          <a:srcRect b="0" l="0" r="0" t="0"/>
          <a:stretch/>
        </p:blipFill>
        <p:spPr>
          <a:xfrm>
            <a:off x="866131" y="1505267"/>
            <a:ext cx="7422913" cy="5132600"/>
          </a:xfrm>
          <a:prstGeom prst="rect">
            <a:avLst/>
          </a:prstGeom>
          <a:noFill/>
          <a:ln>
            <a:noFill/>
          </a:ln>
        </p:spPr>
      </p:pic>
      <p:sp>
        <p:nvSpPr>
          <p:cNvPr id="136" name="Google Shape;136;p11"/>
          <p:cNvSpPr txBox="1"/>
          <p:nvPr>
            <p:ph type="title"/>
          </p:nvPr>
        </p:nvSpPr>
        <p:spPr>
          <a:xfrm>
            <a:off x="468075" y="440268"/>
            <a:ext cx="8425339" cy="9144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Getting help from R console</a:t>
            </a:r>
            <a:endParaRPr sz="4000">
              <a:solidFill>
                <a:srgbClr val="C00000"/>
              </a:solidFill>
              <a:latin typeface="Times New Roman"/>
              <a:ea typeface="Times New Roman"/>
              <a:cs typeface="Times New Roman"/>
              <a:sym typeface="Times New Roman"/>
            </a:endParaRPr>
          </a:p>
        </p:txBody>
      </p:sp>
      <p:sp>
        <p:nvSpPr>
          <p:cNvPr id="137" name="Google Shape;137;p11"/>
          <p:cNvSpPr txBox="1"/>
          <p:nvPr>
            <p:ph idx="1" type="body"/>
          </p:nvPr>
        </p:nvSpPr>
        <p:spPr>
          <a:xfrm>
            <a:off x="5347875" y="2468880"/>
            <a:ext cx="2941169" cy="4389120"/>
          </a:xfrm>
          <a:prstGeom prst="rect">
            <a:avLst/>
          </a:prstGeom>
          <a:noFill/>
          <a:ln>
            <a:noFill/>
          </a:ln>
        </p:spPr>
        <p:txBody>
          <a:bodyPr anchorCtr="0" anchor="t" bIns="45700" lIns="91425" spcFirstLastPara="1" rIns="91425" wrap="square" tIns="45700">
            <a:normAutofit/>
          </a:bodyPr>
          <a:lstStyle/>
          <a:p>
            <a:pPr indent="-246888" lvl="1" marL="640080" rtl="0" algn="l">
              <a:spcBef>
                <a:spcPts val="0"/>
              </a:spcBef>
              <a:spcAft>
                <a:spcPts val="0"/>
              </a:spcAft>
              <a:buSzPts val="2040"/>
              <a:buChar char="○"/>
            </a:pPr>
            <a:r>
              <a:rPr lang="en-US"/>
              <a:t>help.start()</a:t>
            </a:r>
            <a:endParaRPr sz="1600"/>
          </a:p>
          <a:p>
            <a:pPr indent="-246888" lvl="1" marL="640080" rtl="0" algn="l">
              <a:spcBef>
                <a:spcPts val="480"/>
              </a:spcBef>
              <a:spcAft>
                <a:spcPts val="0"/>
              </a:spcAft>
              <a:buSzPts val="2040"/>
              <a:buChar char="○"/>
            </a:pPr>
            <a:r>
              <a:rPr lang="en-US"/>
              <a:t>help(topic)</a:t>
            </a:r>
            <a:endParaRPr sz="1600"/>
          </a:p>
          <a:p>
            <a:pPr indent="-246888" lvl="1" marL="640080" rtl="0" algn="l">
              <a:spcBef>
                <a:spcPts val="480"/>
              </a:spcBef>
              <a:spcAft>
                <a:spcPts val="0"/>
              </a:spcAft>
              <a:buSzPts val="2040"/>
              <a:buChar char="○"/>
            </a:pPr>
            <a:r>
              <a:rPr lang="en-US"/>
              <a:t>?topic</a:t>
            </a:r>
            <a:endParaRPr sz="1600"/>
          </a:p>
          <a:p>
            <a:pPr indent="-246888" lvl="1" marL="640080" rtl="0" algn="l">
              <a:spcBef>
                <a:spcPts val="480"/>
              </a:spcBef>
              <a:spcAft>
                <a:spcPts val="0"/>
              </a:spcAft>
              <a:buSzPts val="2040"/>
              <a:buChar char="○"/>
            </a:pPr>
            <a:r>
              <a:rPr lang="en-US"/>
              <a:t>??topic</a:t>
            </a:r>
            <a:endParaRPr sz="1600"/>
          </a:p>
          <a:p>
            <a:pPr indent="-117475" lvl="0" marL="274320" rtl="0" algn="l">
              <a:spcBef>
                <a:spcPts val="520"/>
              </a:spcBef>
              <a:spcAft>
                <a:spcPts val="1400"/>
              </a:spcAft>
              <a:buSzPts val="2470"/>
              <a:buNone/>
            </a:pPr>
            <a:r>
              <a:t/>
            </a:r>
            <a:endParaRPr/>
          </a:p>
        </p:txBody>
      </p:sp>
      <p:sp>
        <p:nvSpPr>
          <p:cNvPr id="138" name="Google Shape;138;p11"/>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468075" y="478310"/>
            <a:ext cx="8425339" cy="66751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R command in integrated environment</a:t>
            </a:r>
            <a:endParaRPr sz="4000">
              <a:solidFill>
                <a:srgbClr val="C00000"/>
              </a:solidFill>
              <a:latin typeface="Times New Roman"/>
              <a:ea typeface="Times New Roman"/>
              <a:cs typeface="Times New Roman"/>
              <a:sym typeface="Times New Roman"/>
            </a:endParaRPr>
          </a:p>
        </p:txBody>
      </p:sp>
      <p:sp>
        <p:nvSpPr>
          <p:cNvPr id="144" name="Google Shape;144;p12"/>
          <p:cNvSpPr txBox="1"/>
          <p:nvPr>
            <p:ph idx="1" type="body"/>
          </p:nvPr>
        </p:nvSpPr>
        <p:spPr>
          <a:xfrm>
            <a:off x="468075" y="1935480"/>
            <a:ext cx="8425339"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400"/>
              </a:spcAft>
              <a:buSzPts val="2470"/>
              <a:buNone/>
            </a:pPr>
            <a:r>
              <a:rPr lang="en-US"/>
              <a:t> </a:t>
            </a:r>
            <a:endParaRPr/>
          </a:p>
        </p:txBody>
      </p:sp>
      <p:pic>
        <p:nvPicPr>
          <p:cNvPr id="145" name="Google Shape;145;p12"/>
          <p:cNvPicPr preferRelativeResize="0"/>
          <p:nvPr/>
        </p:nvPicPr>
        <p:blipFill rotWithShape="1">
          <a:blip r:embed="rId3">
            <a:alphaModFix/>
          </a:blip>
          <a:srcRect b="0" l="0" r="0" t="0"/>
          <a:stretch/>
        </p:blipFill>
        <p:spPr>
          <a:xfrm>
            <a:off x="476250" y="1514475"/>
            <a:ext cx="8439150" cy="4962525"/>
          </a:xfrm>
          <a:prstGeom prst="rect">
            <a:avLst/>
          </a:prstGeom>
          <a:noFill/>
          <a:ln>
            <a:noFill/>
          </a:ln>
        </p:spPr>
      </p:pic>
      <p:sp>
        <p:nvSpPr>
          <p:cNvPr id="146" name="Google Shape;146;p12"/>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468075" y="704088"/>
            <a:ext cx="8425339" cy="86506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How to use R for simple maths</a:t>
            </a:r>
            <a:endParaRPr sz="4000"/>
          </a:p>
        </p:txBody>
      </p:sp>
      <p:sp>
        <p:nvSpPr>
          <p:cNvPr id="152" name="Google Shape;152;p13"/>
          <p:cNvSpPr txBox="1"/>
          <p:nvPr>
            <p:ph idx="1" type="body"/>
          </p:nvPr>
        </p:nvSpPr>
        <p:spPr>
          <a:xfrm>
            <a:off x="468075" y="1935480"/>
            <a:ext cx="8425339"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&gt; 3+5</a:t>
            </a:r>
            <a:endParaRPr/>
          </a:p>
          <a:p>
            <a:pPr indent="-274320" lvl="0" marL="274320" rtl="0" algn="l">
              <a:spcBef>
                <a:spcPts val="520"/>
              </a:spcBef>
              <a:spcAft>
                <a:spcPts val="0"/>
              </a:spcAft>
              <a:buSzPts val="2470"/>
              <a:buChar char="●"/>
            </a:pPr>
            <a:r>
              <a:rPr lang="en-US"/>
              <a:t>&gt; 12 + 3 / 4 – 5 + 3*8</a:t>
            </a:r>
            <a:endParaRPr/>
          </a:p>
          <a:p>
            <a:pPr indent="-274320" lvl="0" marL="274320" rtl="0" algn="l">
              <a:spcBef>
                <a:spcPts val="520"/>
              </a:spcBef>
              <a:spcAft>
                <a:spcPts val="0"/>
              </a:spcAft>
              <a:buSzPts val="2470"/>
              <a:buChar char="●"/>
            </a:pPr>
            <a:r>
              <a:rPr lang="en-US"/>
              <a:t>&gt; (12 + 3 / 4 – 5) + 3*8</a:t>
            </a:r>
            <a:endParaRPr/>
          </a:p>
          <a:p>
            <a:pPr indent="-274320" lvl="0" marL="274320" rtl="0" algn="l">
              <a:spcBef>
                <a:spcPts val="520"/>
              </a:spcBef>
              <a:spcAft>
                <a:spcPts val="0"/>
              </a:spcAft>
              <a:buSzPts val="2470"/>
              <a:buChar char="●"/>
            </a:pPr>
            <a:r>
              <a:rPr lang="en-US"/>
              <a:t>&gt; pi * 2^3 – sqrt(4)</a:t>
            </a:r>
            <a:endParaRPr/>
          </a:p>
          <a:p>
            <a:pPr indent="-274320" lvl="0" marL="274320" rtl="0" algn="l">
              <a:spcBef>
                <a:spcPts val="520"/>
              </a:spcBef>
              <a:spcAft>
                <a:spcPts val="0"/>
              </a:spcAft>
              <a:buSzPts val="2470"/>
              <a:buChar char="●"/>
            </a:pPr>
            <a:r>
              <a:rPr lang="en-US"/>
              <a:t>&gt;factorial(4)</a:t>
            </a:r>
            <a:endParaRPr/>
          </a:p>
          <a:p>
            <a:pPr indent="-274320" lvl="0" marL="274320" rtl="0" algn="l">
              <a:spcBef>
                <a:spcPts val="520"/>
              </a:spcBef>
              <a:spcAft>
                <a:spcPts val="0"/>
              </a:spcAft>
              <a:buSzPts val="2470"/>
              <a:buChar char="●"/>
            </a:pPr>
            <a:r>
              <a:rPr lang="en-US"/>
              <a:t>&gt;log(2,10)</a:t>
            </a:r>
            <a:endParaRPr/>
          </a:p>
          <a:p>
            <a:pPr indent="-274320" lvl="0" marL="274320" rtl="0" algn="l">
              <a:spcBef>
                <a:spcPts val="520"/>
              </a:spcBef>
              <a:spcAft>
                <a:spcPts val="0"/>
              </a:spcAft>
              <a:buSzPts val="2470"/>
              <a:buChar char="●"/>
            </a:pPr>
            <a:r>
              <a:rPr lang="en-US"/>
              <a:t>&gt;log(2, base=10)</a:t>
            </a:r>
            <a:endParaRPr/>
          </a:p>
          <a:p>
            <a:pPr indent="-274320" lvl="0" marL="274320" rtl="0" algn="l">
              <a:spcBef>
                <a:spcPts val="520"/>
              </a:spcBef>
              <a:spcAft>
                <a:spcPts val="0"/>
              </a:spcAft>
              <a:buSzPts val="2470"/>
              <a:buChar char="●"/>
            </a:pPr>
            <a:r>
              <a:rPr lang="en-US"/>
              <a:t>&gt;log10(2)</a:t>
            </a:r>
            <a:endParaRPr/>
          </a:p>
          <a:p>
            <a:pPr indent="-274320" lvl="0" marL="274320" rtl="0" algn="l">
              <a:spcBef>
                <a:spcPts val="520"/>
              </a:spcBef>
              <a:spcAft>
                <a:spcPts val="1400"/>
              </a:spcAft>
              <a:buSzPts val="2470"/>
              <a:buChar char="●"/>
            </a:pPr>
            <a:r>
              <a:rPr lang="en-US"/>
              <a:t>&gt;log(2)</a:t>
            </a:r>
            <a:endParaRPr/>
          </a:p>
        </p:txBody>
      </p:sp>
      <p:sp>
        <p:nvSpPr>
          <p:cNvPr id="153" name="Google Shape;153;p13"/>
          <p:cNvSpPr/>
          <p:nvPr/>
        </p:nvSpPr>
        <p:spPr>
          <a:xfrm>
            <a:off x="5415551" y="3536329"/>
            <a:ext cx="20960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70C0"/>
                </a:solidFill>
                <a:latin typeface="Calibri"/>
                <a:ea typeface="Calibri"/>
                <a:cs typeface="Calibri"/>
                <a:sym typeface="Calibri"/>
              </a:rPr>
              <a:t>Note</a:t>
            </a:r>
            <a:endParaRPr/>
          </a:p>
          <a:p>
            <a:pPr indent="-342900" lvl="0" marL="342900" marR="0" rtl="0" algn="l">
              <a:lnSpc>
                <a:spcPct val="150000"/>
              </a:lnSpc>
              <a:spcBef>
                <a:spcPts val="0"/>
              </a:spcBef>
              <a:spcAft>
                <a:spcPts val="0"/>
              </a:spcAft>
              <a:buClr>
                <a:srgbClr val="0070C0"/>
              </a:buClr>
              <a:buSzPts val="1800"/>
              <a:buFont typeface="Noto Sans Symbols"/>
              <a:buChar char="∙"/>
            </a:pPr>
            <a:r>
              <a:rPr b="1" lang="en-US" sz="1800">
                <a:solidFill>
                  <a:srgbClr val="0070C0"/>
                </a:solidFill>
                <a:latin typeface="Calibri"/>
                <a:ea typeface="Calibri"/>
                <a:cs typeface="Calibri"/>
                <a:sym typeface="Calibri"/>
              </a:rPr>
              <a:t>R ignores spaces</a:t>
            </a:r>
            <a:endParaRPr sz="1600">
              <a:solidFill>
                <a:srgbClr val="0070C0"/>
              </a:solidFill>
              <a:latin typeface="Calibri"/>
              <a:ea typeface="Calibri"/>
              <a:cs typeface="Calibri"/>
              <a:sym typeface="Calibri"/>
            </a:endParaRPr>
          </a:p>
        </p:txBody>
      </p:sp>
      <p:sp>
        <p:nvSpPr>
          <p:cNvPr id="154" name="Google Shape;154;p13"/>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468075" y="704088"/>
            <a:ext cx="8425339" cy="865068"/>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How to store results of calculations for future use</a:t>
            </a:r>
            <a:endParaRPr sz="4000"/>
          </a:p>
        </p:txBody>
      </p:sp>
      <p:sp>
        <p:nvSpPr>
          <p:cNvPr id="160" name="Google Shape;160;p14"/>
          <p:cNvSpPr txBox="1"/>
          <p:nvPr>
            <p:ph idx="1" type="body"/>
          </p:nvPr>
        </p:nvSpPr>
        <p:spPr>
          <a:xfrm>
            <a:off x="468075" y="1845169"/>
            <a:ext cx="8425339"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&gt;  x = 3+5</a:t>
            </a:r>
            <a:endParaRPr/>
          </a:p>
          <a:p>
            <a:pPr indent="-274320" lvl="0" marL="274320" rtl="0" algn="l">
              <a:spcBef>
                <a:spcPts val="520"/>
              </a:spcBef>
              <a:spcAft>
                <a:spcPts val="0"/>
              </a:spcAft>
              <a:buSzPts val="2470"/>
              <a:buChar char="●"/>
            </a:pPr>
            <a:r>
              <a:rPr lang="en-US"/>
              <a:t>&gt; x</a:t>
            </a:r>
            <a:endParaRPr/>
          </a:p>
          <a:p>
            <a:pPr indent="-274320" lvl="0" marL="274320" rtl="0" algn="l">
              <a:spcBef>
                <a:spcPts val="520"/>
              </a:spcBef>
              <a:spcAft>
                <a:spcPts val="0"/>
              </a:spcAft>
              <a:buSzPts val="2470"/>
              <a:buChar char="●"/>
            </a:pPr>
            <a:r>
              <a:rPr lang="en-US"/>
              <a:t>&gt;  y = 12 + 3 / 4 – 5 + 3*8</a:t>
            </a:r>
            <a:endParaRPr/>
          </a:p>
          <a:p>
            <a:pPr indent="-274320" lvl="0" marL="274320" rtl="0" algn="l">
              <a:spcBef>
                <a:spcPts val="520"/>
              </a:spcBef>
              <a:spcAft>
                <a:spcPts val="0"/>
              </a:spcAft>
              <a:buSzPts val="2470"/>
              <a:buChar char="●"/>
            </a:pPr>
            <a:r>
              <a:rPr lang="en-US"/>
              <a:t>&gt; y</a:t>
            </a:r>
            <a:endParaRPr/>
          </a:p>
          <a:p>
            <a:pPr indent="-274320" lvl="0" marL="274320" rtl="0" algn="l">
              <a:spcBef>
                <a:spcPts val="520"/>
              </a:spcBef>
              <a:spcAft>
                <a:spcPts val="0"/>
              </a:spcAft>
              <a:buSzPts val="2470"/>
              <a:buChar char="●"/>
            </a:pPr>
            <a:r>
              <a:rPr lang="en-US"/>
              <a:t>&gt; z =  (12 + 3 / 4 – 5) + 3*8</a:t>
            </a:r>
            <a:endParaRPr/>
          </a:p>
          <a:p>
            <a:pPr indent="-274320" lvl="0" marL="274320" rtl="0" algn="l">
              <a:spcBef>
                <a:spcPts val="520"/>
              </a:spcBef>
              <a:spcAft>
                <a:spcPts val="0"/>
              </a:spcAft>
              <a:buSzPts val="2470"/>
              <a:buChar char="●"/>
            </a:pPr>
            <a:r>
              <a:rPr lang="en-US"/>
              <a:t>&gt; z</a:t>
            </a:r>
            <a:endParaRPr/>
          </a:p>
          <a:p>
            <a:pPr indent="-274320" lvl="0" marL="274320" rtl="0" algn="l">
              <a:spcBef>
                <a:spcPts val="520"/>
              </a:spcBef>
              <a:spcAft>
                <a:spcPts val="0"/>
              </a:spcAft>
              <a:buSzPts val="2470"/>
              <a:buChar char="●"/>
            </a:pPr>
            <a:r>
              <a:rPr lang="en-US"/>
              <a:t>&gt; A &lt;- 6 + 8     </a:t>
            </a:r>
            <a:r>
              <a:rPr lang="en-US">
                <a:solidFill>
                  <a:srgbClr val="0070C0"/>
                </a:solidFill>
              </a:rPr>
              <a:t>## no space should be between &lt; &amp; -</a:t>
            </a:r>
            <a:endParaRPr>
              <a:solidFill>
                <a:srgbClr val="0070C0"/>
              </a:solidFill>
            </a:endParaRPr>
          </a:p>
          <a:p>
            <a:pPr indent="-274320" lvl="0" marL="274320" rtl="0" algn="l">
              <a:spcBef>
                <a:spcPts val="520"/>
              </a:spcBef>
              <a:spcAft>
                <a:spcPts val="0"/>
              </a:spcAft>
              <a:buSzPts val="2470"/>
              <a:buChar char="●"/>
            </a:pPr>
            <a:r>
              <a:rPr lang="en-US"/>
              <a:t>&gt; a                   </a:t>
            </a:r>
            <a:r>
              <a:rPr lang="en-US">
                <a:solidFill>
                  <a:srgbClr val="0070C0"/>
                </a:solidFill>
              </a:rPr>
              <a:t>## Note: R is case sensitive</a:t>
            </a:r>
            <a:endParaRPr>
              <a:solidFill>
                <a:srgbClr val="0070C0"/>
              </a:solidFill>
            </a:endParaRPr>
          </a:p>
          <a:p>
            <a:pPr indent="-274320" lvl="0" marL="274320" rtl="0" algn="l">
              <a:spcBef>
                <a:spcPts val="520"/>
              </a:spcBef>
              <a:spcAft>
                <a:spcPts val="1400"/>
              </a:spcAft>
              <a:buSzPts val="2470"/>
              <a:buChar char="●"/>
            </a:pPr>
            <a:r>
              <a:rPr lang="en-US"/>
              <a:t>&gt;A</a:t>
            </a:r>
            <a:endParaRPr/>
          </a:p>
        </p:txBody>
      </p:sp>
      <p:sp>
        <p:nvSpPr>
          <p:cNvPr id="161" name="Google Shape;161;p14"/>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468075" y="704088"/>
            <a:ext cx="8425339" cy="503823"/>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C00000"/>
              </a:buClr>
              <a:buSzPct val="100000"/>
              <a:buFont typeface="Times New Roman"/>
              <a:buNone/>
            </a:pPr>
            <a:r>
              <a:rPr lang="en-US" sz="4400">
                <a:solidFill>
                  <a:srgbClr val="C00000"/>
                </a:solidFill>
                <a:latin typeface="Times New Roman"/>
                <a:ea typeface="Times New Roman"/>
                <a:cs typeface="Times New Roman"/>
                <a:sym typeface="Times New Roman"/>
              </a:rPr>
              <a:t>Identifiers</a:t>
            </a:r>
            <a:r>
              <a:rPr lang="en-US" sz="5400">
                <a:solidFill>
                  <a:srgbClr val="C00000"/>
                </a:solidFill>
                <a:latin typeface="Times New Roman"/>
                <a:ea typeface="Times New Roman"/>
                <a:cs typeface="Times New Roman"/>
                <a:sym typeface="Times New Roman"/>
              </a:rPr>
              <a:t> naming</a:t>
            </a:r>
            <a:endParaRPr/>
          </a:p>
        </p:txBody>
      </p:sp>
      <p:sp>
        <p:nvSpPr>
          <p:cNvPr id="167" name="Google Shape;167;p15"/>
          <p:cNvSpPr txBox="1"/>
          <p:nvPr>
            <p:ph idx="1" type="body"/>
          </p:nvPr>
        </p:nvSpPr>
        <p:spPr>
          <a:xfrm>
            <a:off x="468075" y="1687124"/>
            <a:ext cx="8425339"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123500"/>
              <a:buChar char="●"/>
            </a:pPr>
            <a:r>
              <a:rPr lang="en-US"/>
              <a:t>Don't use underscores ( _ ) or hyphens ( - ) in identifiers. </a:t>
            </a:r>
            <a:endParaRPr/>
          </a:p>
          <a:p>
            <a:pPr indent="-100647" lvl="8" marL="2468880" rtl="0" algn="l">
              <a:spcBef>
                <a:spcPts val="259"/>
              </a:spcBef>
              <a:spcAft>
                <a:spcPts val="0"/>
              </a:spcAft>
              <a:buSzPct val="87500"/>
              <a:buFont typeface="Constantia"/>
              <a:buNone/>
            </a:pPr>
            <a:r>
              <a:t/>
            </a:r>
            <a:endParaRPr/>
          </a:p>
          <a:p>
            <a:pPr indent="-274320" lvl="0" marL="274320" rtl="0" algn="l">
              <a:spcBef>
                <a:spcPts val="481"/>
              </a:spcBef>
              <a:spcAft>
                <a:spcPts val="0"/>
              </a:spcAft>
              <a:buSzPct val="123500"/>
              <a:buChar char="●"/>
            </a:pPr>
            <a:r>
              <a:rPr lang="en-US"/>
              <a:t>The preferred form for variable names is all lower case letters and words separated with dots (variable.name) but variableName is also accepted. </a:t>
            </a:r>
            <a:endParaRPr/>
          </a:p>
          <a:p>
            <a:pPr indent="0" lvl="0" marL="0" rtl="0" algn="l">
              <a:spcBef>
                <a:spcPts val="481"/>
              </a:spcBef>
              <a:spcAft>
                <a:spcPts val="0"/>
              </a:spcAft>
              <a:buSzPct val="123500"/>
              <a:buNone/>
            </a:pPr>
            <a:r>
              <a:t/>
            </a:r>
            <a:endParaRPr/>
          </a:p>
          <a:p>
            <a:pPr indent="-274320" lvl="0" marL="274320" rtl="0" algn="l">
              <a:spcBef>
                <a:spcPts val="481"/>
              </a:spcBef>
              <a:spcAft>
                <a:spcPts val="0"/>
              </a:spcAft>
              <a:buSzPct val="123500"/>
              <a:buChar char="●"/>
            </a:pPr>
            <a:r>
              <a:rPr lang="en-US">
                <a:solidFill>
                  <a:srgbClr val="FF0000"/>
                </a:solidFill>
              </a:rPr>
              <a:t>Examples:</a:t>
            </a:r>
            <a:br>
              <a:rPr lang="en-US"/>
            </a:br>
            <a:r>
              <a:rPr lang="en-US"/>
              <a:t>            </a:t>
            </a:r>
            <a:r>
              <a:rPr lang="en-US">
                <a:solidFill>
                  <a:srgbClr val="FF0000"/>
                </a:solidFill>
              </a:rPr>
              <a:t>avg.clicks</a:t>
            </a:r>
            <a:r>
              <a:rPr lang="en-US"/>
              <a:t>      </a:t>
            </a:r>
            <a:r>
              <a:rPr lang="en-US">
                <a:solidFill>
                  <a:srgbClr val="0070C0"/>
                </a:solidFill>
              </a:rPr>
              <a:t>GOOD</a:t>
            </a:r>
            <a:br>
              <a:rPr lang="en-US"/>
            </a:br>
            <a:r>
              <a:rPr lang="en-US"/>
              <a:t>            </a:t>
            </a:r>
            <a:r>
              <a:rPr lang="en-US">
                <a:solidFill>
                  <a:srgbClr val="FF0000"/>
                </a:solidFill>
              </a:rPr>
              <a:t>avgClicks</a:t>
            </a:r>
            <a:r>
              <a:rPr lang="en-US"/>
              <a:t>      </a:t>
            </a:r>
            <a:r>
              <a:rPr lang="en-US">
                <a:solidFill>
                  <a:srgbClr val="0070C0"/>
                </a:solidFill>
              </a:rPr>
              <a:t>OK</a:t>
            </a:r>
            <a:br>
              <a:rPr lang="en-US"/>
            </a:br>
            <a:r>
              <a:rPr lang="en-US"/>
              <a:t>            </a:t>
            </a:r>
            <a:r>
              <a:rPr lang="en-US">
                <a:solidFill>
                  <a:srgbClr val="FF0000"/>
                </a:solidFill>
              </a:rPr>
              <a:t>avg_Clicks</a:t>
            </a:r>
            <a:r>
              <a:rPr lang="en-US"/>
              <a:t>    </a:t>
            </a:r>
            <a:r>
              <a:rPr lang="en-US">
                <a:solidFill>
                  <a:srgbClr val="0070C0"/>
                </a:solidFill>
              </a:rPr>
              <a:t>BAD</a:t>
            </a:r>
            <a:endParaRPr>
              <a:solidFill>
                <a:srgbClr val="0070C0"/>
              </a:solidFill>
            </a:endParaRPr>
          </a:p>
          <a:p>
            <a:pPr indent="-129238" lvl="0" marL="274320" rtl="0" algn="l">
              <a:spcBef>
                <a:spcPts val="481"/>
              </a:spcBef>
              <a:spcAft>
                <a:spcPts val="0"/>
              </a:spcAft>
              <a:buSzPct val="123500"/>
              <a:buNone/>
            </a:pPr>
            <a:r>
              <a:t/>
            </a:r>
            <a:endParaRPr/>
          </a:p>
          <a:p>
            <a:pPr indent="-274320" lvl="0" marL="274320" rtl="0" algn="l">
              <a:spcBef>
                <a:spcPts val="481"/>
              </a:spcBef>
              <a:spcAft>
                <a:spcPts val="0"/>
              </a:spcAft>
              <a:buSzPct val="123500"/>
              <a:buChar char="●"/>
            </a:pPr>
            <a:r>
              <a:rPr lang="en-US"/>
              <a:t>Function names have initial capital letters and no dots (e.g., </a:t>
            </a:r>
            <a:r>
              <a:rPr lang="en-US">
                <a:solidFill>
                  <a:srgbClr val="FF0000"/>
                </a:solidFill>
              </a:rPr>
              <a:t>FunctionName</a:t>
            </a:r>
            <a:r>
              <a:rPr lang="en-US"/>
              <a:t>).</a:t>
            </a:r>
            <a:endParaRPr/>
          </a:p>
          <a:p>
            <a:pPr indent="-133953" lvl="3" marL="1188720" rtl="0" algn="l">
              <a:spcBef>
                <a:spcPts val="370"/>
              </a:spcBef>
              <a:spcAft>
                <a:spcPts val="1400"/>
              </a:spcAft>
              <a:buSzPct val="81250"/>
              <a:buNone/>
            </a:pPr>
            <a:r>
              <a:t/>
            </a:r>
            <a:endParaRPr/>
          </a:p>
        </p:txBody>
      </p:sp>
      <p:sp>
        <p:nvSpPr>
          <p:cNvPr id="168" name="Google Shape;168;p15"/>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Using C command</a:t>
            </a:r>
            <a:endParaRPr sz="4000"/>
          </a:p>
        </p:txBody>
      </p:sp>
      <p:sp>
        <p:nvSpPr>
          <p:cNvPr id="174" name="Google Shape;174;p16"/>
          <p:cNvSpPr txBox="1"/>
          <p:nvPr>
            <p:ph idx="1" type="body"/>
          </p:nvPr>
        </p:nvSpPr>
        <p:spPr>
          <a:xfrm>
            <a:off x="468075" y="1935480"/>
            <a:ext cx="8425339"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&gt; data1 = c(3, 6, 9, 12, 78, 34, 5, 7, 7)   </a:t>
            </a:r>
            <a:r>
              <a:rPr lang="en-US">
                <a:solidFill>
                  <a:srgbClr val="0070C0"/>
                </a:solidFill>
              </a:rPr>
              <a:t>## numerical data</a:t>
            </a:r>
            <a:endParaRPr>
              <a:solidFill>
                <a:srgbClr val="0070C0"/>
              </a:solidFill>
            </a:endParaRPr>
          </a:p>
          <a:p>
            <a:pPr indent="-274320" lvl="0" marL="274320" rtl="0" algn="l">
              <a:spcBef>
                <a:spcPts val="520"/>
              </a:spcBef>
              <a:spcAft>
                <a:spcPts val="0"/>
              </a:spcAft>
              <a:buSzPts val="2470"/>
              <a:buChar char="●"/>
            </a:pPr>
            <a:r>
              <a:rPr lang="en-US"/>
              <a:t>&gt; data1.text = c(‘Mon’, ‘Tue’, “Wed”)  </a:t>
            </a:r>
            <a:r>
              <a:rPr lang="en-US">
                <a:solidFill>
                  <a:srgbClr val="0070C0"/>
                </a:solidFill>
              </a:rPr>
              <a:t>## Text data</a:t>
            </a:r>
            <a:endParaRPr>
              <a:solidFill>
                <a:srgbClr val="0070C0"/>
              </a:solidFill>
            </a:endParaRPr>
          </a:p>
          <a:p>
            <a:pPr indent="-274320" lvl="0" marL="274320" rtl="0" algn="l">
              <a:spcBef>
                <a:spcPts val="520"/>
              </a:spcBef>
              <a:spcAft>
                <a:spcPts val="0"/>
              </a:spcAft>
              <a:buSzPts val="2470"/>
              <a:buChar char="●"/>
            </a:pPr>
            <a:r>
              <a:rPr lang="en-US"/>
              <a:t>                                      </a:t>
            </a:r>
            <a:r>
              <a:rPr lang="en-US">
                <a:solidFill>
                  <a:srgbClr val="0070C0"/>
                </a:solidFill>
              </a:rPr>
              <a:t>## Single or double quote both ok</a:t>
            </a:r>
            <a:endParaRPr>
              <a:solidFill>
                <a:srgbClr val="0070C0"/>
              </a:solidFill>
            </a:endParaRPr>
          </a:p>
          <a:p>
            <a:pPr indent="-274320" lvl="0" marL="274320" rtl="0" algn="l">
              <a:spcBef>
                <a:spcPts val="520"/>
              </a:spcBef>
              <a:spcAft>
                <a:spcPts val="0"/>
              </a:spcAft>
              <a:buSzPts val="2470"/>
              <a:buChar char="●"/>
            </a:pPr>
            <a:r>
              <a:rPr lang="en-US"/>
              <a:t>                      </a:t>
            </a:r>
            <a:r>
              <a:rPr lang="en-US">
                <a:solidFill>
                  <a:srgbClr val="0070C0"/>
                </a:solidFill>
              </a:rPr>
              <a:t>##copy/paste into R console may not work</a:t>
            </a:r>
            <a:endParaRPr>
              <a:solidFill>
                <a:srgbClr val="0070C0"/>
              </a:solidFill>
            </a:endParaRPr>
          </a:p>
          <a:p>
            <a:pPr indent="-274320" lvl="0" marL="274320" rtl="0" algn="l">
              <a:spcBef>
                <a:spcPts val="520"/>
              </a:spcBef>
              <a:spcAft>
                <a:spcPts val="0"/>
              </a:spcAft>
              <a:buSzPts val="2470"/>
              <a:buChar char="●"/>
            </a:pPr>
            <a:r>
              <a:rPr lang="en-US"/>
              <a:t>&gt; data1.text = c(data1.text, ‘Thu’, ‘Fri’)  </a:t>
            </a:r>
            <a:endParaRPr/>
          </a:p>
          <a:p>
            <a:pPr indent="-127761" lvl="3" marL="1188720" rtl="0" algn="l">
              <a:spcBef>
                <a:spcPts val="400"/>
              </a:spcBef>
              <a:spcAft>
                <a:spcPts val="1400"/>
              </a:spcAft>
              <a:buSzPts val="1300"/>
              <a:buNone/>
            </a:pPr>
            <a:r>
              <a:t/>
            </a:r>
            <a:endParaRPr/>
          </a:p>
        </p:txBody>
      </p:sp>
      <p:sp>
        <p:nvSpPr>
          <p:cNvPr id="175" name="Google Shape;175;p16"/>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Scan command for making data</a:t>
            </a:r>
            <a:endParaRPr sz="4000"/>
          </a:p>
        </p:txBody>
      </p:sp>
      <p:sp>
        <p:nvSpPr>
          <p:cNvPr id="181" name="Google Shape;181;p17"/>
          <p:cNvSpPr txBox="1"/>
          <p:nvPr>
            <p:ph idx="1" type="body"/>
          </p:nvPr>
        </p:nvSpPr>
        <p:spPr>
          <a:xfrm>
            <a:off x="468075" y="1653258"/>
            <a:ext cx="8425339"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&gt; data3 = scan()   </a:t>
            </a:r>
            <a:r>
              <a:rPr lang="en-US">
                <a:solidFill>
                  <a:srgbClr val="0070C0"/>
                </a:solidFill>
              </a:rPr>
              <a:t>## data separated by Space / Press   </a:t>
            </a:r>
            <a:endParaRPr/>
          </a:p>
          <a:p>
            <a:pPr indent="0" lvl="0" marL="0" rtl="0" algn="l">
              <a:spcBef>
                <a:spcPts val="520"/>
              </a:spcBef>
              <a:spcAft>
                <a:spcPts val="0"/>
              </a:spcAft>
              <a:buSzPts val="2470"/>
              <a:buNone/>
            </a:pPr>
            <a:r>
              <a:rPr lang="en-US"/>
              <a:t>                                  </a:t>
            </a:r>
            <a:r>
              <a:rPr lang="en-US">
                <a:solidFill>
                  <a:srgbClr val="0070C0"/>
                </a:solidFill>
              </a:rPr>
              <a:t>## Press Enter key twice to exit</a:t>
            </a:r>
            <a:endParaRPr>
              <a:solidFill>
                <a:srgbClr val="0070C0"/>
              </a:solidFill>
            </a:endParaRPr>
          </a:p>
          <a:p>
            <a:pPr indent="-274320" lvl="0" marL="274320" rtl="0" algn="l">
              <a:spcBef>
                <a:spcPts val="520"/>
              </a:spcBef>
              <a:spcAft>
                <a:spcPts val="0"/>
              </a:spcAft>
              <a:buSzPts val="2470"/>
              <a:buChar char="●"/>
            </a:pPr>
            <a:r>
              <a:rPr lang="en-US"/>
              <a:t>1: 4 5 7 8</a:t>
            </a:r>
            <a:endParaRPr/>
          </a:p>
          <a:p>
            <a:pPr indent="-274320" lvl="0" marL="274320" rtl="0" algn="l">
              <a:spcBef>
                <a:spcPts val="520"/>
              </a:spcBef>
              <a:spcAft>
                <a:spcPts val="0"/>
              </a:spcAft>
              <a:buSzPts val="2470"/>
              <a:buChar char="●"/>
            </a:pPr>
            <a:r>
              <a:rPr lang="en-US"/>
              <a:t>5: 2 9 4</a:t>
            </a:r>
            <a:endParaRPr/>
          </a:p>
          <a:p>
            <a:pPr indent="-274320" lvl="0" marL="274320" rtl="0" algn="l">
              <a:spcBef>
                <a:spcPts val="520"/>
              </a:spcBef>
              <a:spcAft>
                <a:spcPts val="0"/>
              </a:spcAft>
              <a:buSzPts val="2470"/>
              <a:buChar char="●"/>
            </a:pPr>
            <a:r>
              <a:rPr lang="en-US"/>
              <a:t>8: 3</a:t>
            </a:r>
            <a:endParaRPr/>
          </a:p>
          <a:p>
            <a:pPr indent="-274320" lvl="0" marL="274320" rtl="0" algn="l">
              <a:spcBef>
                <a:spcPts val="520"/>
              </a:spcBef>
              <a:spcAft>
                <a:spcPts val="0"/>
              </a:spcAft>
              <a:buSzPts val="2470"/>
              <a:buChar char="●"/>
            </a:pPr>
            <a:r>
              <a:rPr lang="en-US"/>
              <a:t>9: </a:t>
            </a:r>
            <a:endParaRPr/>
          </a:p>
          <a:p>
            <a:pPr indent="-127761" lvl="3" marL="1188720" rtl="0" algn="l">
              <a:spcBef>
                <a:spcPts val="400"/>
              </a:spcBef>
              <a:spcAft>
                <a:spcPts val="0"/>
              </a:spcAft>
              <a:buSzPts val="1300"/>
              <a:buNone/>
            </a:pPr>
            <a:r>
              <a:t/>
            </a:r>
            <a:endParaRPr/>
          </a:p>
          <a:p>
            <a:pPr indent="-274320" lvl="0" marL="274320" rtl="0" algn="l">
              <a:spcBef>
                <a:spcPts val="520"/>
              </a:spcBef>
              <a:spcAft>
                <a:spcPts val="0"/>
              </a:spcAft>
              <a:buSzPts val="2470"/>
              <a:buChar char="●"/>
            </a:pPr>
            <a:r>
              <a:rPr lang="en-US"/>
              <a:t>&gt; data3</a:t>
            </a:r>
            <a:endParaRPr/>
          </a:p>
          <a:p>
            <a:pPr indent="-274320" lvl="0" marL="274320" rtl="0" algn="l">
              <a:spcBef>
                <a:spcPts val="520"/>
              </a:spcBef>
              <a:spcAft>
                <a:spcPts val="0"/>
              </a:spcAft>
              <a:buSzPts val="2470"/>
              <a:buChar char="●"/>
            </a:pPr>
            <a:r>
              <a:rPr lang="en-US"/>
              <a:t>[1] 4 5 7 8 2 9 4 3</a:t>
            </a:r>
            <a:endParaRPr/>
          </a:p>
          <a:p>
            <a:pPr indent="-117475" lvl="0" marL="274320" rtl="0" algn="l">
              <a:spcBef>
                <a:spcPts val="520"/>
              </a:spcBef>
              <a:spcAft>
                <a:spcPts val="1400"/>
              </a:spcAft>
              <a:buSzPts val="2470"/>
              <a:buNone/>
            </a:pPr>
            <a:r>
              <a:t/>
            </a:r>
            <a:endParaRPr/>
          </a:p>
        </p:txBody>
      </p:sp>
      <p:sp>
        <p:nvSpPr>
          <p:cNvPr id="182" name="Google Shape;182;p17"/>
          <p:cNvSpPr/>
          <p:nvPr/>
        </p:nvSpPr>
        <p:spPr>
          <a:xfrm>
            <a:off x="3689838" y="4250848"/>
            <a:ext cx="1676934" cy="41088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solidFill>
                  <a:srgbClr val="0070C0"/>
                </a:solidFill>
                <a:latin typeface="Calibri"/>
                <a:ea typeface="Calibri"/>
                <a:cs typeface="Calibri"/>
                <a:sym typeface="Calibri"/>
              </a:rPr>
              <a:t>## Read 8 items</a:t>
            </a:r>
            <a:endParaRPr sz="1400">
              <a:solidFill>
                <a:srgbClr val="0070C0"/>
              </a:solidFill>
              <a:latin typeface="Calibri"/>
              <a:ea typeface="Calibri"/>
              <a:cs typeface="Calibri"/>
              <a:sym typeface="Calibri"/>
            </a:endParaRPr>
          </a:p>
        </p:txBody>
      </p:sp>
      <p:sp>
        <p:nvSpPr>
          <p:cNvPr id="183" name="Google Shape;183;p17"/>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Scan command for making data</a:t>
            </a:r>
            <a:endParaRPr sz="4000"/>
          </a:p>
        </p:txBody>
      </p:sp>
      <p:sp>
        <p:nvSpPr>
          <p:cNvPr id="189" name="Google Shape;189;p18"/>
          <p:cNvSpPr txBox="1"/>
          <p:nvPr>
            <p:ph idx="1" type="body"/>
          </p:nvPr>
        </p:nvSpPr>
        <p:spPr>
          <a:xfrm>
            <a:off x="468075" y="1653258"/>
            <a:ext cx="4058769" cy="4389120"/>
          </a:xfrm>
          <a:prstGeom prst="rect">
            <a:avLst/>
          </a:prstGeom>
          <a:noFill/>
          <a:ln>
            <a:noFill/>
          </a:ln>
        </p:spPr>
        <p:txBody>
          <a:bodyPr anchorCtr="0" anchor="t" bIns="45700" lIns="91425" spcFirstLastPara="1" rIns="91425" wrap="square" tIns="45700">
            <a:normAutofit fontScale="62500" lnSpcReduction="10000"/>
          </a:bodyPr>
          <a:lstStyle/>
          <a:p>
            <a:pPr indent="-262556" lvl="0" marL="274320" rtl="0" algn="l">
              <a:spcBef>
                <a:spcPts val="0"/>
              </a:spcBef>
              <a:spcAft>
                <a:spcPts val="0"/>
              </a:spcAft>
              <a:buSzPct val="123500"/>
              <a:buChar char="●"/>
            </a:pPr>
            <a:r>
              <a:rPr b="1" lang="en-US"/>
              <a:t>&gt; d3 = scan(what = ‘character’)</a:t>
            </a:r>
            <a:endParaRPr/>
          </a:p>
          <a:p>
            <a:pPr indent="-262556" lvl="0" marL="274320" rtl="0" algn="l">
              <a:spcBef>
                <a:spcPts val="364"/>
              </a:spcBef>
              <a:spcAft>
                <a:spcPts val="0"/>
              </a:spcAft>
              <a:buSzPct val="123500"/>
              <a:buChar char="●"/>
            </a:pPr>
            <a:r>
              <a:rPr lang="en-US"/>
              <a:t>1: mon</a:t>
            </a:r>
            <a:endParaRPr/>
          </a:p>
          <a:p>
            <a:pPr indent="-262556" lvl="0" marL="274320" rtl="0" algn="l">
              <a:spcBef>
                <a:spcPts val="364"/>
              </a:spcBef>
              <a:spcAft>
                <a:spcPts val="0"/>
              </a:spcAft>
              <a:buSzPct val="123500"/>
              <a:buChar char="●"/>
            </a:pPr>
            <a:r>
              <a:rPr lang="en-US"/>
              <a:t>2: tue</a:t>
            </a:r>
            <a:endParaRPr/>
          </a:p>
          <a:p>
            <a:pPr indent="-262556" lvl="0" marL="274320" rtl="0" algn="l">
              <a:spcBef>
                <a:spcPts val="364"/>
              </a:spcBef>
              <a:spcAft>
                <a:spcPts val="0"/>
              </a:spcAft>
              <a:buSzPct val="123500"/>
              <a:buChar char="●"/>
            </a:pPr>
            <a:r>
              <a:rPr lang="en-US"/>
              <a:t>3: wed thu</a:t>
            </a:r>
            <a:endParaRPr/>
          </a:p>
          <a:p>
            <a:pPr indent="-262556" lvl="0" marL="274320" rtl="0" algn="l">
              <a:spcBef>
                <a:spcPts val="364"/>
              </a:spcBef>
              <a:spcAft>
                <a:spcPts val="0"/>
              </a:spcAft>
              <a:buSzPct val="123500"/>
              <a:buChar char="●"/>
            </a:pPr>
            <a:r>
              <a:rPr lang="en-US"/>
              <a:t>5: </a:t>
            </a:r>
            <a:endParaRPr/>
          </a:p>
          <a:p>
            <a:pPr indent="0" lvl="0" marL="0" rtl="0" algn="l">
              <a:spcBef>
                <a:spcPts val="364"/>
              </a:spcBef>
              <a:spcAft>
                <a:spcPts val="0"/>
              </a:spcAft>
              <a:buSzPct val="123500"/>
              <a:buNone/>
            </a:pPr>
            <a:r>
              <a:rPr lang="en-US">
                <a:solidFill>
                  <a:srgbClr val="0070C0"/>
                </a:solidFill>
              </a:rPr>
              <a:t>                                       </a:t>
            </a:r>
            <a:endParaRPr>
              <a:solidFill>
                <a:srgbClr val="0070C0"/>
              </a:solidFill>
            </a:endParaRPr>
          </a:p>
          <a:p>
            <a:pPr indent="-262556" lvl="0" marL="274320" rtl="0" algn="l">
              <a:spcBef>
                <a:spcPts val="364"/>
              </a:spcBef>
              <a:spcAft>
                <a:spcPts val="0"/>
              </a:spcAft>
              <a:buSzPct val="123500"/>
              <a:buChar char="●"/>
            </a:pPr>
            <a:r>
              <a:rPr b="1" lang="en-US"/>
              <a:t>&gt; d3</a:t>
            </a:r>
            <a:endParaRPr/>
          </a:p>
          <a:p>
            <a:pPr indent="-262556" lvl="0" marL="274320" rtl="0" algn="l">
              <a:spcBef>
                <a:spcPts val="364"/>
              </a:spcBef>
              <a:spcAft>
                <a:spcPts val="0"/>
              </a:spcAft>
              <a:buSzPct val="123500"/>
              <a:buChar char="●"/>
            </a:pPr>
            <a:r>
              <a:rPr lang="en-US"/>
              <a:t>[1] "mon" "tue" "wed" "thu"</a:t>
            </a:r>
            <a:endParaRPr/>
          </a:p>
          <a:p>
            <a:pPr indent="-262556" lvl="0" marL="274320" rtl="0" algn="l">
              <a:spcBef>
                <a:spcPts val="364"/>
              </a:spcBef>
              <a:spcAft>
                <a:spcPts val="0"/>
              </a:spcAft>
              <a:buSzPct val="123500"/>
              <a:buChar char="●"/>
            </a:pPr>
            <a:r>
              <a:rPr b="1" lang="en-US"/>
              <a:t>&gt; d3[2]</a:t>
            </a:r>
            <a:endParaRPr/>
          </a:p>
          <a:p>
            <a:pPr indent="-262556" lvl="0" marL="274320" rtl="0" algn="l">
              <a:spcBef>
                <a:spcPts val="364"/>
              </a:spcBef>
              <a:spcAft>
                <a:spcPts val="0"/>
              </a:spcAft>
              <a:buSzPct val="123500"/>
              <a:buChar char="●"/>
            </a:pPr>
            <a:r>
              <a:rPr lang="en-US"/>
              <a:t>[1] "tue"</a:t>
            </a:r>
            <a:endParaRPr/>
          </a:p>
          <a:p>
            <a:pPr indent="-262556" lvl="0" marL="274320" rtl="0" algn="l">
              <a:spcBef>
                <a:spcPts val="364"/>
              </a:spcBef>
              <a:spcAft>
                <a:spcPts val="0"/>
              </a:spcAft>
              <a:buSzPct val="123500"/>
              <a:buChar char="●"/>
            </a:pPr>
            <a:r>
              <a:rPr lang="en-US"/>
              <a:t> </a:t>
            </a:r>
            <a:endParaRPr/>
          </a:p>
          <a:p>
            <a:pPr indent="-262556" lvl="0" marL="274320" rtl="0" algn="l">
              <a:spcBef>
                <a:spcPts val="364"/>
              </a:spcBef>
              <a:spcAft>
                <a:spcPts val="0"/>
              </a:spcAft>
              <a:buSzPct val="123500"/>
              <a:buChar char="●"/>
            </a:pPr>
            <a:r>
              <a:rPr b="1" lang="en-US"/>
              <a:t>&gt; d3[2]='mon'</a:t>
            </a:r>
            <a:endParaRPr/>
          </a:p>
          <a:p>
            <a:pPr indent="-262556" lvl="0" marL="274320" rtl="0" algn="l">
              <a:spcBef>
                <a:spcPts val="364"/>
              </a:spcBef>
              <a:spcAft>
                <a:spcPts val="0"/>
              </a:spcAft>
              <a:buSzPct val="123500"/>
              <a:buChar char="●"/>
            </a:pPr>
            <a:r>
              <a:rPr lang="en-US"/>
              <a:t> </a:t>
            </a:r>
            <a:endParaRPr/>
          </a:p>
          <a:p>
            <a:pPr indent="-262556" lvl="0" marL="274320" rtl="0" algn="l">
              <a:spcBef>
                <a:spcPts val="364"/>
              </a:spcBef>
              <a:spcAft>
                <a:spcPts val="0"/>
              </a:spcAft>
              <a:buSzPct val="123500"/>
              <a:buChar char="●"/>
            </a:pPr>
            <a:r>
              <a:rPr b="1" lang="en-US"/>
              <a:t>&gt; d3</a:t>
            </a:r>
            <a:endParaRPr/>
          </a:p>
          <a:p>
            <a:pPr indent="-262556" lvl="0" marL="274320" rtl="0" algn="l">
              <a:spcBef>
                <a:spcPts val="364"/>
              </a:spcBef>
              <a:spcAft>
                <a:spcPts val="1400"/>
              </a:spcAft>
              <a:buSzPct val="123500"/>
              <a:buChar char="●"/>
            </a:pPr>
            <a:r>
              <a:rPr lang="en-US"/>
              <a:t>[1] "mon" "mon" "wed" "thu"</a:t>
            </a:r>
            <a:endParaRPr/>
          </a:p>
        </p:txBody>
      </p:sp>
      <p:sp>
        <p:nvSpPr>
          <p:cNvPr id="190" name="Google Shape;190;p18"/>
          <p:cNvSpPr txBox="1"/>
          <p:nvPr/>
        </p:nvSpPr>
        <p:spPr>
          <a:xfrm>
            <a:off x="4775200" y="1653258"/>
            <a:ext cx="4447822"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marR="0" rtl="0" algn="l">
              <a:spcBef>
                <a:spcPts val="0"/>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d3[6]='sat'</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 </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d3</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[1] "mon" "mon" "wed" "thu" NA    "sat"</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 </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d3[2]='tue'</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 </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d3[5] = 'fri'</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 </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d3</a:t>
            </a:r>
            <a:endParaRPr sz="2600">
              <a:solidFill>
                <a:schemeClr val="dk1"/>
              </a:solidFill>
              <a:latin typeface="Constantia"/>
              <a:ea typeface="Constantia"/>
              <a:cs typeface="Constantia"/>
              <a:sym typeface="Constantia"/>
            </a:endParaRPr>
          </a:p>
          <a:p>
            <a:pPr indent="-274320" lvl="0" marL="274320" marR="0" rtl="0" algn="l">
              <a:spcBef>
                <a:spcPts val="442"/>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[1] "mon" "tue" "wed" "thu" "fri" "sat"</a:t>
            </a:r>
            <a:endParaRPr sz="2600">
              <a:solidFill>
                <a:schemeClr val="dk1"/>
              </a:solidFill>
              <a:latin typeface="Constantia"/>
              <a:ea typeface="Constantia"/>
              <a:cs typeface="Constantia"/>
              <a:sym typeface="Constantia"/>
            </a:endParaRPr>
          </a:p>
          <a:p>
            <a:pPr indent="-141001" lvl="0" marL="274320" marR="0" rtl="0" algn="l">
              <a:spcBef>
                <a:spcPts val="442"/>
              </a:spcBef>
              <a:spcAft>
                <a:spcPts val="0"/>
              </a:spcAft>
              <a:buClr>
                <a:schemeClr val="accent3"/>
              </a:buClr>
              <a:buSzPct val="95000"/>
              <a:buFont typeface="Noto Sans Symbols"/>
              <a:buNone/>
            </a:pPr>
            <a:r>
              <a:t/>
            </a:r>
            <a:endParaRPr sz="2600">
              <a:solidFill>
                <a:schemeClr val="dk1"/>
              </a:solidFill>
              <a:latin typeface="Constantia"/>
              <a:ea typeface="Constantia"/>
              <a:cs typeface="Constantia"/>
              <a:sym typeface="Constantia"/>
            </a:endParaRPr>
          </a:p>
        </p:txBody>
      </p:sp>
      <p:sp>
        <p:nvSpPr>
          <p:cNvPr id="191" name="Google Shape;191;p18"/>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Concept of working directory</a:t>
            </a:r>
            <a:endParaRPr sz="4000"/>
          </a:p>
        </p:txBody>
      </p:sp>
      <p:sp>
        <p:nvSpPr>
          <p:cNvPr id="197" name="Google Shape;197;p19"/>
          <p:cNvSpPr txBox="1"/>
          <p:nvPr>
            <p:ph idx="1" type="body"/>
          </p:nvPr>
        </p:nvSpPr>
        <p:spPr>
          <a:xfrm>
            <a:off x="468075" y="1653258"/>
            <a:ext cx="8425339" cy="4389120"/>
          </a:xfrm>
          <a:prstGeom prst="rect">
            <a:avLst/>
          </a:prstGeom>
          <a:noFill/>
          <a:ln>
            <a:noFill/>
          </a:ln>
        </p:spPr>
        <p:txBody>
          <a:bodyPr anchorCtr="0" anchor="t" bIns="45700" lIns="91425" spcFirstLastPara="1" rIns="91425" wrap="square" tIns="45700">
            <a:normAutofit fontScale="92500" lnSpcReduction="20000"/>
          </a:bodyPr>
          <a:lstStyle/>
          <a:p>
            <a:pPr indent="-286083" lvl="0" marL="274320" rtl="0" algn="l">
              <a:spcBef>
                <a:spcPts val="0"/>
              </a:spcBef>
              <a:spcAft>
                <a:spcPts val="0"/>
              </a:spcAft>
              <a:buSzPct val="123500"/>
              <a:buChar char="●"/>
            </a:pPr>
            <a:r>
              <a:rPr lang="en-US"/>
              <a:t>&gt;getwd()</a:t>
            </a:r>
            <a:endParaRPr/>
          </a:p>
          <a:p>
            <a:pPr indent="-286083" lvl="0" marL="274320" rtl="0" algn="l">
              <a:spcBef>
                <a:spcPts val="442"/>
              </a:spcBef>
              <a:spcAft>
                <a:spcPts val="0"/>
              </a:spcAft>
              <a:buSzPct val="123500"/>
              <a:buChar char="●"/>
            </a:pPr>
            <a:r>
              <a:rPr lang="en-US"/>
              <a:t>[1] "C:\Users\DShweta\R\Database"</a:t>
            </a:r>
            <a:endParaRPr/>
          </a:p>
          <a:p>
            <a:pPr indent="0" lvl="0" marL="274320" rtl="0" algn="l">
              <a:spcBef>
                <a:spcPts val="442"/>
              </a:spcBef>
              <a:spcAft>
                <a:spcPts val="0"/>
              </a:spcAft>
              <a:buNone/>
            </a:pPr>
            <a:r>
              <a:t/>
            </a:r>
            <a:endParaRPr/>
          </a:p>
          <a:p>
            <a:pPr indent="-286083" lvl="0" marL="274320" rtl="0" algn="l">
              <a:spcBef>
                <a:spcPts val="442"/>
              </a:spcBef>
              <a:spcAft>
                <a:spcPts val="0"/>
              </a:spcAft>
              <a:buSzPct val="123500"/>
              <a:buChar char="●"/>
            </a:pPr>
            <a:r>
              <a:rPr lang="en-US"/>
              <a:t>&gt; setwd('D:\Data Analytics\Project\Database)</a:t>
            </a:r>
            <a:endParaRPr/>
          </a:p>
          <a:p>
            <a:pPr indent="0" lvl="0" marL="274320" rtl="0" algn="l">
              <a:spcBef>
                <a:spcPts val="442"/>
              </a:spcBef>
              <a:spcAft>
                <a:spcPts val="0"/>
              </a:spcAft>
              <a:buNone/>
            </a:pPr>
            <a:r>
              <a:t/>
            </a:r>
            <a:endParaRPr/>
          </a:p>
          <a:p>
            <a:pPr indent="-286083" lvl="0" marL="274320" rtl="0" algn="l">
              <a:spcBef>
                <a:spcPts val="442"/>
              </a:spcBef>
              <a:spcAft>
                <a:spcPts val="0"/>
              </a:spcAft>
              <a:buSzPct val="123500"/>
              <a:buChar char="●"/>
            </a:pPr>
            <a:r>
              <a:rPr lang="en-US"/>
              <a:t>&gt; dir()                      </a:t>
            </a:r>
            <a:r>
              <a:rPr lang="en-US">
                <a:solidFill>
                  <a:srgbClr val="0070C0"/>
                </a:solidFill>
              </a:rPr>
              <a:t>## working directory listing</a:t>
            </a:r>
            <a:endParaRPr>
              <a:solidFill>
                <a:srgbClr val="0070C0"/>
              </a:solidFill>
            </a:endParaRPr>
          </a:p>
          <a:p>
            <a:pPr indent="0" lvl="0" marL="274320" rtl="0" algn="l">
              <a:spcBef>
                <a:spcPts val="442"/>
              </a:spcBef>
              <a:spcAft>
                <a:spcPts val="0"/>
              </a:spcAft>
              <a:buNone/>
            </a:pPr>
            <a:r>
              <a:t/>
            </a:r>
            <a:endParaRPr/>
          </a:p>
          <a:p>
            <a:pPr indent="-286083" lvl="0" marL="274320" rtl="0" algn="l">
              <a:spcBef>
                <a:spcPts val="442"/>
              </a:spcBef>
              <a:spcAft>
                <a:spcPts val="0"/>
              </a:spcAft>
              <a:buSzPct val="123500"/>
              <a:buChar char="●"/>
            </a:pPr>
            <a:r>
              <a:rPr lang="en-US"/>
              <a:t>&gt;ls()                         </a:t>
            </a:r>
            <a:r>
              <a:rPr lang="en-US">
                <a:solidFill>
                  <a:srgbClr val="0070C0"/>
                </a:solidFill>
              </a:rPr>
              <a:t>## Workspace listing of objects</a:t>
            </a:r>
            <a:endParaRPr>
              <a:solidFill>
                <a:srgbClr val="0070C0"/>
              </a:solidFill>
            </a:endParaRPr>
          </a:p>
          <a:p>
            <a:pPr indent="0" lvl="0" marL="274320" rtl="0" algn="l">
              <a:spcBef>
                <a:spcPts val="442"/>
              </a:spcBef>
              <a:spcAft>
                <a:spcPts val="0"/>
              </a:spcAft>
              <a:buNone/>
            </a:pPr>
            <a:r>
              <a:rPr lang="en-US"/>
              <a:t> </a:t>
            </a:r>
            <a:endParaRPr/>
          </a:p>
          <a:p>
            <a:pPr indent="-286083" lvl="0" marL="274320" rtl="0" algn="l">
              <a:spcBef>
                <a:spcPts val="442"/>
              </a:spcBef>
              <a:spcAft>
                <a:spcPts val="0"/>
              </a:spcAft>
              <a:buSzPct val="123500"/>
              <a:buChar char="●"/>
            </a:pPr>
            <a:r>
              <a:rPr lang="en-US"/>
              <a:t>&gt;rm(‘object’)           </a:t>
            </a:r>
            <a:r>
              <a:rPr lang="en-US">
                <a:solidFill>
                  <a:srgbClr val="0070C0"/>
                </a:solidFill>
              </a:rPr>
              <a:t>## Remove an element “object”, if exist</a:t>
            </a:r>
            <a:endParaRPr/>
          </a:p>
          <a:p>
            <a:pPr indent="0" lvl="0" marL="274320" rtl="0" algn="l">
              <a:spcBef>
                <a:spcPts val="442"/>
              </a:spcBef>
              <a:spcAft>
                <a:spcPts val="0"/>
              </a:spcAft>
              <a:buNone/>
            </a:pPr>
            <a:r>
              <a:t/>
            </a:r>
            <a:endParaRPr/>
          </a:p>
          <a:p>
            <a:pPr indent="-286083" lvl="0" marL="274320" rtl="0" algn="l">
              <a:spcBef>
                <a:spcPts val="442"/>
              </a:spcBef>
              <a:spcAft>
                <a:spcPts val="1400"/>
              </a:spcAft>
              <a:buSzPct val="123500"/>
              <a:buChar char="●"/>
            </a:pPr>
            <a:r>
              <a:rPr lang="en-US"/>
              <a:t>&gt; rm(list = ls())      </a:t>
            </a:r>
            <a:r>
              <a:rPr lang="en-US">
                <a:solidFill>
                  <a:srgbClr val="0070C0"/>
                </a:solidFill>
              </a:rPr>
              <a:t>## Cleaning</a:t>
            </a:r>
            <a:endParaRPr>
              <a:solidFill>
                <a:srgbClr val="0070C0"/>
              </a:solidFill>
            </a:endParaRPr>
          </a:p>
        </p:txBody>
      </p:sp>
      <p:sp>
        <p:nvSpPr>
          <p:cNvPr id="198" name="Google Shape;198;p19"/>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468075" y="704088"/>
            <a:ext cx="8425339" cy="503823"/>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70C0"/>
              </a:buClr>
              <a:buSzPct val="100000"/>
              <a:buFont typeface="Times New Roman"/>
              <a:buNone/>
            </a:pPr>
            <a:r>
              <a:rPr lang="en-US" sz="5400">
                <a:solidFill>
                  <a:srgbClr val="0070C0"/>
                </a:solidFill>
                <a:latin typeface="Times New Roman"/>
                <a:ea typeface="Times New Roman"/>
                <a:cs typeface="Times New Roman"/>
                <a:sym typeface="Times New Roman"/>
              </a:rPr>
              <a:t>Reading data from a data file</a:t>
            </a:r>
            <a:endParaRPr>
              <a:solidFill>
                <a:srgbClr val="0070C0"/>
              </a:solidFill>
            </a:endParaRPr>
          </a:p>
        </p:txBody>
      </p:sp>
      <p:sp>
        <p:nvSpPr>
          <p:cNvPr id="204" name="Google Shape;204;p20"/>
          <p:cNvSpPr txBox="1"/>
          <p:nvPr>
            <p:ph idx="1" type="body"/>
          </p:nvPr>
        </p:nvSpPr>
        <p:spPr>
          <a:xfrm>
            <a:off x="468075" y="1653258"/>
            <a:ext cx="8425339" cy="4389120"/>
          </a:xfrm>
          <a:prstGeom prst="rect">
            <a:avLst/>
          </a:prstGeom>
          <a:noFill/>
          <a:ln>
            <a:noFill/>
          </a:ln>
        </p:spPr>
        <p:txBody>
          <a:bodyPr anchorCtr="0" anchor="t" bIns="45700" lIns="91425" spcFirstLastPara="1" rIns="91425" wrap="square" tIns="45700">
            <a:noAutofit/>
          </a:bodyPr>
          <a:lstStyle/>
          <a:p>
            <a:pPr indent="-268906" lvl="0" marL="274320" rtl="0" algn="l">
              <a:lnSpc>
                <a:spcPct val="95000"/>
              </a:lnSpc>
              <a:spcBef>
                <a:spcPts val="0"/>
              </a:spcBef>
              <a:spcAft>
                <a:spcPts val="0"/>
              </a:spcAft>
              <a:buSzPts val="1459"/>
              <a:buChar char="●"/>
            </a:pPr>
            <a:r>
              <a:rPr b="1" lang="en-US" sz="1200"/>
              <a:t>&gt; setwd("D:/shweta/data analytics/my work") #</a:t>
            </a:r>
            <a:r>
              <a:rPr b="1" lang="en-US" sz="1200">
                <a:solidFill>
                  <a:srgbClr val="0070C0"/>
                </a:solidFill>
              </a:rPr>
              <a:t>Set the working directory to file location</a:t>
            </a:r>
            <a:endParaRPr b="1" sz="1200"/>
          </a:p>
          <a:p>
            <a:pPr indent="-268906" lvl="0" marL="274320" rtl="0" algn="l">
              <a:lnSpc>
                <a:spcPct val="95000"/>
              </a:lnSpc>
              <a:spcBef>
                <a:spcPts val="325"/>
              </a:spcBef>
              <a:spcAft>
                <a:spcPts val="0"/>
              </a:spcAft>
              <a:buSzPts val="1459"/>
              <a:buChar char="●"/>
            </a:pPr>
            <a:r>
              <a:rPr b="1" lang="en-US" sz="1200"/>
              <a:t>&gt; getwd()</a:t>
            </a:r>
            <a:endParaRPr b="1" sz="1200"/>
          </a:p>
          <a:p>
            <a:pPr indent="-268906" lvl="0" marL="274320" rtl="0" algn="l">
              <a:lnSpc>
                <a:spcPct val="95000"/>
              </a:lnSpc>
              <a:spcBef>
                <a:spcPts val="325"/>
              </a:spcBef>
              <a:spcAft>
                <a:spcPts val="0"/>
              </a:spcAft>
              <a:buSzPts val="1459"/>
              <a:buChar char="●"/>
            </a:pPr>
            <a:r>
              <a:rPr b="1" lang="en-US" sz="1200"/>
              <a:t>[1] "D:/shweta/data analytics/my work"</a:t>
            </a:r>
            <a:endParaRPr b="1" sz="1200"/>
          </a:p>
          <a:p>
            <a:pPr indent="-268906" lvl="0" marL="274320" rtl="0" algn="l">
              <a:lnSpc>
                <a:spcPct val="95000"/>
              </a:lnSpc>
              <a:spcBef>
                <a:spcPts val="325"/>
              </a:spcBef>
              <a:spcAft>
                <a:spcPts val="0"/>
              </a:spcAft>
              <a:buSzPts val="1459"/>
              <a:buChar char="●"/>
            </a:pPr>
            <a:r>
              <a:rPr b="1" lang="en-US" sz="1200"/>
              <a:t>&gt; dir()</a:t>
            </a:r>
            <a:endParaRPr b="1" sz="1200"/>
          </a:p>
          <a:p>
            <a:pPr indent="-268906" lvl="0" marL="274320" rtl="0" algn="l">
              <a:lnSpc>
                <a:spcPct val="95000"/>
              </a:lnSpc>
              <a:spcBef>
                <a:spcPts val="325"/>
              </a:spcBef>
              <a:spcAft>
                <a:spcPts val="0"/>
              </a:spcAft>
              <a:buSzPts val="1459"/>
              <a:buChar char="●"/>
            </a:pPr>
            <a:r>
              <a:rPr b="1" lang="en-US" sz="1200"/>
              <a:t> </a:t>
            </a:r>
            <a:r>
              <a:rPr b="1" lang="en-US" sz="1200">
                <a:solidFill>
                  <a:srgbClr val="0070C0"/>
                </a:solidFill>
              </a:rPr>
              <a:t>[1] "Arv.txt"            "DiningAtSFO"        "LatentView-DPL"      "TC-10-Rec.csv"      "TC.csv" </a:t>
            </a:r>
            <a:endParaRPr b="1" sz="1200">
              <a:solidFill>
                <a:srgbClr val="0070C0"/>
              </a:solidFill>
            </a:endParaRPr>
          </a:p>
          <a:p>
            <a:pPr indent="-268906" lvl="0" marL="274320" rtl="0" algn="l">
              <a:lnSpc>
                <a:spcPct val="95000"/>
              </a:lnSpc>
              <a:spcBef>
                <a:spcPts val="325"/>
              </a:spcBef>
              <a:spcAft>
                <a:spcPts val="0"/>
              </a:spcAft>
              <a:buSzPts val="1459"/>
              <a:buChar char="●"/>
            </a:pPr>
            <a:r>
              <a:rPr b="1" lang="en-US" sz="1200"/>
              <a:t>rm(list=ls(all=TRUE))  </a:t>
            </a:r>
            <a:r>
              <a:rPr b="1" lang="en-US" sz="1200">
                <a:solidFill>
                  <a:srgbClr val="0070C0"/>
                </a:solidFill>
              </a:rPr>
              <a:t># Refresh session           </a:t>
            </a:r>
            <a:endParaRPr b="1" sz="1200">
              <a:solidFill>
                <a:srgbClr val="0070C0"/>
              </a:solidFill>
            </a:endParaRPr>
          </a:p>
          <a:p>
            <a:pPr indent="-268906" lvl="0" marL="274320" rtl="0" algn="l">
              <a:lnSpc>
                <a:spcPct val="95000"/>
              </a:lnSpc>
              <a:spcBef>
                <a:spcPts val="325"/>
              </a:spcBef>
              <a:spcAft>
                <a:spcPts val="0"/>
              </a:spcAft>
              <a:buSzPts val="1459"/>
              <a:buChar char="●"/>
            </a:pPr>
            <a:r>
              <a:rPr b="1" lang="en-US" sz="1200"/>
              <a:t>&gt; data=read.csv('iris.csv', header = T, sep=",") </a:t>
            </a:r>
            <a:endParaRPr b="1" sz="1200"/>
          </a:p>
          <a:p>
            <a:pPr indent="-268906" lvl="0" marL="274320" rtl="0" algn="l">
              <a:lnSpc>
                <a:spcPct val="95000"/>
              </a:lnSpc>
              <a:spcBef>
                <a:spcPts val="325"/>
              </a:spcBef>
              <a:spcAft>
                <a:spcPts val="0"/>
              </a:spcAft>
              <a:buSzPts val="1459"/>
              <a:buChar char="●"/>
            </a:pPr>
            <a:r>
              <a:rPr b="1" lang="en-US" sz="1200"/>
              <a:t>(data = read.table(‘iris.csv', header = T, sep = ','))</a:t>
            </a:r>
            <a:endParaRPr b="1" sz="1200"/>
          </a:p>
          <a:p>
            <a:pPr indent="-268906" lvl="0" marL="274320" rtl="0" algn="l">
              <a:lnSpc>
                <a:spcPct val="95000"/>
              </a:lnSpc>
              <a:spcBef>
                <a:spcPts val="325"/>
              </a:spcBef>
              <a:spcAft>
                <a:spcPts val="0"/>
              </a:spcAft>
              <a:buSzPts val="1459"/>
              <a:buChar char="●"/>
            </a:pPr>
            <a:r>
              <a:rPr b="1" lang="en-US" sz="1200"/>
              <a:t>&gt; ls()</a:t>
            </a:r>
            <a:endParaRPr b="1" sz="1200"/>
          </a:p>
          <a:p>
            <a:pPr indent="-268906" lvl="0" marL="274320" rtl="0" algn="l">
              <a:lnSpc>
                <a:spcPct val="95000"/>
              </a:lnSpc>
              <a:spcBef>
                <a:spcPts val="325"/>
              </a:spcBef>
              <a:spcAft>
                <a:spcPts val="0"/>
              </a:spcAft>
              <a:buSzPts val="1459"/>
              <a:buChar char="●"/>
            </a:pPr>
            <a:r>
              <a:rPr b="1" lang="en-US" sz="1200"/>
              <a:t>[1] "data"</a:t>
            </a:r>
            <a:endParaRPr b="1" sz="1200"/>
          </a:p>
          <a:p>
            <a:pPr indent="-268906" lvl="0" marL="274320" rtl="0" algn="l">
              <a:lnSpc>
                <a:spcPct val="95000"/>
              </a:lnSpc>
              <a:spcBef>
                <a:spcPts val="325"/>
              </a:spcBef>
              <a:spcAft>
                <a:spcPts val="0"/>
              </a:spcAft>
              <a:buSzPts val="1459"/>
              <a:buChar char="●"/>
            </a:pPr>
            <a:r>
              <a:rPr b="1" lang="en-US" sz="1200"/>
              <a:t>&gt; str(data)</a:t>
            </a:r>
            <a:endParaRPr b="1" sz="1200"/>
          </a:p>
          <a:p>
            <a:pPr indent="-268906" lvl="0" marL="274320" rtl="0" algn="l">
              <a:lnSpc>
                <a:spcPct val="95000"/>
              </a:lnSpc>
              <a:spcBef>
                <a:spcPts val="325"/>
              </a:spcBef>
              <a:spcAft>
                <a:spcPts val="0"/>
              </a:spcAft>
              <a:buSzPts val="1459"/>
              <a:buChar char="●"/>
            </a:pPr>
            <a:r>
              <a:rPr b="1" lang="en-US" sz="1200">
                <a:solidFill>
                  <a:srgbClr val="0070C0"/>
                </a:solidFill>
              </a:rPr>
              <a:t>'data.frame':	149 obs. of  5 variables:</a:t>
            </a:r>
            <a:endParaRPr b="1" sz="1200"/>
          </a:p>
          <a:p>
            <a:pPr indent="-268906" lvl="0" marL="274320" rtl="0" algn="l">
              <a:lnSpc>
                <a:spcPct val="95000"/>
              </a:lnSpc>
              <a:spcBef>
                <a:spcPts val="325"/>
              </a:spcBef>
              <a:spcAft>
                <a:spcPts val="0"/>
              </a:spcAft>
              <a:buSzPts val="1459"/>
              <a:buChar char="●"/>
            </a:pPr>
            <a:r>
              <a:rPr b="1" lang="en-US" sz="1200">
                <a:solidFill>
                  <a:srgbClr val="0070C0"/>
                </a:solidFill>
              </a:rPr>
              <a:t> $ X5.1       : num  4.9 4.7 4.6 5 5.4 4.6 5 4.4 4.9 5.4 ...</a:t>
            </a:r>
            <a:endParaRPr b="1" sz="1200"/>
          </a:p>
          <a:p>
            <a:pPr indent="-268906" lvl="0" marL="274320" rtl="0" algn="l">
              <a:lnSpc>
                <a:spcPct val="95000"/>
              </a:lnSpc>
              <a:spcBef>
                <a:spcPts val="325"/>
              </a:spcBef>
              <a:spcAft>
                <a:spcPts val="0"/>
              </a:spcAft>
              <a:buSzPts val="1459"/>
              <a:buChar char="●"/>
            </a:pPr>
            <a:r>
              <a:rPr b="1" lang="en-US" sz="1200">
                <a:solidFill>
                  <a:srgbClr val="0070C0"/>
                </a:solidFill>
              </a:rPr>
              <a:t> $ X3.5       : num  3 3.2 3.1 3.6 3.9 3.4 3.4 2.9 3.1 3.7 ...</a:t>
            </a:r>
            <a:endParaRPr b="1" sz="1200"/>
          </a:p>
          <a:p>
            <a:pPr indent="-268906" lvl="0" marL="274320" rtl="0" algn="l">
              <a:lnSpc>
                <a:spcPct val="95000"/>
              </a:lnSpc>
              <a:spcBef>
                <a:spcPts val="325"/>
              </a:spcBef>
              <a:spcAft>
                <a:spcPts val="0"/>
              </a:spcAft>
              <a:buSzPts val="1459"/>
              <a:buChar char="●"/>
            </a:pPr>
            <a:r>
              <a:rPr b="1" lang="en-US" sz="1200">
                <a:solidFill>
                  <a:srgbClr val="0070C0"/>
                </a:solidFill>
              </a:rPr>
              <a:t> $ X1.4       : num  1.4 1.3 1.5 1.4 1.7 1.4 1.5 1.4 1.5 1.5 ...</a:t>
            </a:r>
            <a:endParaRPr b="1" sz="1200"/>
          </a:p>
          <a:p>
            <a:pPr indent="-268906" lvl="0" marL="274320" rtl="0" algn="l">
              <a:lnSpc>
                <a:spcPct val="95000"/>
              </a:lnSpc>
              <a:spcBef>
                <a:spcPts val="325"/>
              </a:spcBef>
              <a:spcAft>
                <a:spcPts val="0"/>
              </a:spcAft>
              <a:buSzPts val="1459"/>
              <a:buChar char="●"/>
            </a:pPr>
            <a:r>
              <a:rPr b="1" lang="en-US" sz="1200">
                <a:solidFill>
                  <a:srgbClr val="0070C0"/>
                </a:solidFill>
              </a:rPr>
              <a:t> $ X0.2       : num  0.2 0.2 0.2 0.2 0.4 0.3 0.2 0.2 0.1 0.2 ...</a:t>
            </a:r>
            <a:endParaRPr b="1" sz="1200"/>
          </a:p>
          <a:p>
            <a:pPr indent="-268906" lvl="0" marL="274320" rtl="0" algn="l">
              <a:lnSpc>
                <a:spcPct val="95000"/>
              </a:lnSpc>
              <a:spcBef>
                <a:spcPts val="325"/>
              </a:spcBef>
              <a:spcAft>
                <a:spcPts val="1400"/>
              </a:spcAft>
              <a:buSzPts val="1459"/>
              <a:buChar char="●"/>
            </a:pPr>
            <a:r>
              <a:rPr b="1" lang="en-US" sz="1200">
                <a:solidFill>
                  <a:srgbClr val="0070C0"/>
                </a:solidFill>
              </a:rPr>
              <a:t> $ Iris.setosa: Factor w/ 3 levels "Iris-setosa",..: 1 1 1 1 1 1 1 1 1 1 ...</a:t>
            </a:r>
            <a:endParaRPr b="1" sz="1200">
              <a:solidFill>
                <a:srgbClr val="0070C0"/>
              </a:solidFill>
            </a:endParaRPr>
          </a:p>
        </p:txBody>
      </p:sp>
      <p:sp>
        <p:nvSpPr>
          <p:cNvPr id="205" name="Google Shape;205;p20"/>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404948" y="260648"/>
            <a:ext cx="8425339" cy="1143000"/>
          </a:xfrm>
          <a:prstGeom prst="rect">
            <a:avLst/>
          </a:prstGeom>
          <a:noFill/>
          <a:ln>
            <a:noFill/>
          </a:ln>
        </p:spPr>
        <p:txBody>
          <a:bodyPr anchorCtr="0" anchor="ctr" bIns="0" lIns="0" spcFirstLastPara="1" rIns="0" wrap="square" tIns="45700">
            <a:normAutofit/>
          </a:bodyPr>
          <a:lstStyle/>
          <a:p>
            <a:pPr indent="0" lvl="0" marL="0" rtl="0" algn="l">
              <a:spcBef>
                <a:spcPts val="0"/>
              </a:spcBef>
              <a:spcAft>
                <a:spcPts val="0"/>
              </a:spcAft>
              <a:buClr>
                <a:srgbClr val="A50021"/>
              </a:buClr>
              <a:buSzPts val="4000"/>
              <a:buFont typeface="Times New Roman"/>
              <a:buNone/>
            </a:pPr>
            <a:r>
              <a:rPr lang="en-US" sz="4000">
                <a:solidFill>
                  <a:srgbClr val="A50021"/>
                </a:solidFill>
                <a:latin typeface="Times New Roman"/>
                <a:ea typeface="Times New Roman"/>
                <a:cs typeface="Times New Roman"/>
                <a:sym typeface="Times New Roman"/>
              </a:rPr>
              <a:t>Today’s discussion…</a:t>
            </a:r>
            <a:endParaRPr sz="4000">
              <a:solidFill>
                <a:srgbClr val="A50021"/>
              </a:solidFill>
              <a:latin typeface="Times New Roman"/>
              <a:ea typeface="Times New Roman"/>
              <a:cs typeface="Times New Roman"/>
              <a:sym typeface="Times New Roman"/>
            </a:endParaRPr>
          </a:p>
        </p:txBody>
      </p:sp>
      <p:sp>
        <p:nvSpPr>
          <p:cNvPr id="76" name="Google Shape;76;p3"/>
          <p:cNvSpPr txBox="1"/>
          <p:nvPr>
            <p:ph idx="1" type="body"/>
          </p:nvPr>
        </p:nvSpPr>
        <p:spPr>
          <a:xfrm>
            <a:off x="468079" y="1935480"/>
            <a:ext cx="58537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00"/>
              <a:buChar char="●"/>
            </a:pPr>
            <a:r>
              <a:rPr lang="en-US" sz="2000">
                <a:latin typeface="Times New Roman"/>
                <a:ea typeface="Times New Roman"/>
                <a:cs typeface="Times New Roman"/>
                <a:sym typeface="Times New Roman"/>
              </a:rPr>
              <a:t>R is an open source programming language and software environment for statistical computing and graphics. </a:t>
            </a:r>
            <a:endParaRPr sz="2000">
              <a:latin typeface="Times New Roman"/>
              <a:ea typeface="Times New Roman"/>
              <a:cs typeface="Times New Roman"/>
              <a:sym typeface="Times New Roman"/>
            </a:endParaRPr>
          </a:p>
          <a:p>
            <a:pPr indent="-152526" lvl="4" marL="1463040" rtl="0" algn="l">
              <a:spcBef>
                <a:spcPts val="280"/>
              </a:spcBef>
              <a:spcAft>
                <a:spcPts val="0"/>
              </a:spcAft>
              <a:buSzPts val="910"/>
              <a:buNone/>
            </a:pPr>
            <a:r>
              <a:t/>
            </a:r>
            <a:endParaRPr sz="14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The R language is widely used among statisticians and data  miners for developing statistical software and data analytics tools</a:t>
            </a:r>
            <a:endParaRPr/>
          </a:p>
          <a:p>
            <a:pPr indent="-153670" lvl="0" marL="274320" rtl="0" algn="l">
              <a:spcBef>
                <a:spcPts val="400"/>
              </a:spcBef>
              <a:spcAft>
                <a:spcPts val="1400"/>
              </a:spcAft>
              <a:buSzPts val="1900"/>
              <a:buNone/>
            </a:pPr>
            <a:r>
              <a:t/>
            </a:r>
            <a:endParaRPr sz="2000">
              <a:latin typeface="Times New Roman"/>
              <a:ea typeface="Times New Roman"/>
              <a:cs typeface="Times New Roman"/>
              <a:sym typeface="Times New Roman"/>
            </a:endParaRPr>
          </a:p>
        </p:txBody>
      </p:sp>
      <p:sp>
        <p:nvSpPr>
          <p:cNvPr id="77" name="Google Shape;77;p3"/>
          <p:cNvSpPr txBox="1"/>
          <p:nvPr>
            <p:ph idx="12" type="sldNum"/>
          </p:nvPr>
        </p:nvSpPr>
        <p:spPr>
          <a:xfrm>
            <a:off x="8113290" y="6356351"/>
            <a:ext cx="780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sz="1100">
                <a:latin typeface="Old Standard TT"/>
                <a:ea typeface="Old Standard TT"/>
                <a:cs typeface="Old Standard TT"/>
                <a:sym typeface="Old Standard TT"/>
              </a:rPr>
              <a:t>‹#›</a:t>
            </a:fld>
            <a:endParaRPr sz="1100">
              <a:latin typeface="Old Standard TT"/>
              <a:ea typeface="Old Standard TT"/>
              <a:cs typeface="Old Standard TT"/>
              <a:sym typeface="Old Standard TT"/>
            </a:endParaRPr>
          </a:p>
        </p:txBody>
      </p:sp>
      <p:pic>
        <p:nvPicPr>
          <p:cNvPr descr="D:\BI&amp;A-Collections\MDP\Rlogo.jpg" id="78" name="Google Shape;78;p3"/>
          <p:cNvPicPr preferRelativeResize="0"/>
          <p:nvPr/>
        </p:nvPicPr>
        <p:blipFill rotWithShape="1">
          <a:blip r:embed="rId3">
            <a:alphaModFix/>
          </a:blip>
          <a:srcRect b="0" l="0" r="0" t="0"/>
          <a:stretch/>
        </p:blipFill>
        <p:spPr>
          <a:xfrm>
            <a:off x="6508027" y="1648777"/>
            <a:ext cx="2748862" cy="22571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468075" y="704088"/>
            <a:ext cx="8425339" cy="503823"/>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70C0"/>
              </a:buClr>
              <a:buSzPct val="100000"/>
              <a:buFont typeface="Times New Roman"/>
              <a:buNone/>
            </a:pPr>
            <a:r>
              <a:rPr lang="en-US" sz="5400">
                <a:solidFill>
                  <a:srgbClr val="0070C0"/>
                </a:solidFill>
                <a:latin typeface="Times New Roman"/>
                <a:ea typeface="Times New Roman"/>
                <a:cs typeface="Times New Roman"/>
                <a:sym typeface="Times New Roman"/>
              </a:rPr>
              <a:t>Accessing elements from a file</a:t>
            </a:r>
            <a:endParaRPr>
              <a:solidFill>
                <a:srgbClr val="0070C0"/>
              </a:solidFill>
            </a:endParaRPr>
          </a:p>
        </p:txBody>
      </p:sp>
      <p:sp>
        <p:nvSpPr>
          <p:cNvPr id="211" name="Google Shape;211;p21"/>
          <p:cNvSpPr txBox="1"/>
          <p:nvPr>
            <p:ph idx="1" type="body"/>
          </p:nvPr>
        </p:nvSpPr>
        <p:spPr>
          <a:xfrm>
            <a:off x="468075" y="1653258"/>
            <a:ext cx="8425339" cy="4389120"/>
          </a:xfrm>
          <a:prstGeom prst="rect">
            <a:avLst/>
          </a:prstGeom>
          <a:noFill/>
          <a:ln>
            <a:noFill/>
          </a:ln>
        </p:spPr>
        <p:txBody>
          <a:bodyPr anchorCtr="0" anchor="t" bIns="45700" lIns="91425" spcFirstLastPara="1" rIns="91425" wrap="square" tIns="45700">
            <a:normAutofit fontScale="85000" lnSpcReduction="20000"/>
          </a:bodyPr>
          <a:lstStyle/>
          <a:p>
            <a:pPr indent="-286083" lvl="0" marL="274320" rtl="0" algn="l">
              <a:spcBef>
                <a:spcPts val="0"/>
              </a:spcBef>
              <a:spcAft>
                <a:spcPts val="0"/>
              </a:spcAft>
              <a:buSzPct val="123500"/>
              <a:buChar char="●"/>
            </a:pPr>
            <a:r>
              <a:rPr lang="en-US"/>
              <a:t>&gt; </a:t>
            </a:r>
            <a:r>
              <a:rPr lang="en-US">
                <a:latin typeface="Times New Roman"/>
                <a:ea typeface="Times New Roman"/>
                <a:cs typeface="Times New Roman"/>
                <a:sym typeface="Times New Roman"/>
              </a:rPr>
              <a:t>data$X5.1</a:t>
            </a:r>
            <a:endParaRPr/>
          </a:p>
          <a:p>
            <a:pPr indent="-286083" lvl="0" marL="274320" rtl="0" algn="l">
              <a:spcBef>
                <a:spcPts val="403"/>
              </a:spcBef>
              <a:spcAft>
                <a:spcPts val="0"/>
              </a:spcAft>
              <a:buSzPct val="123500"/>
              <a:buChar char="●"/>
            </a:pPr>
            <a:r>
              <a:rPr lang="en-US">
                <a:latin typeface="Times New Roman"/>
                <a:ea typeface="Times New Roman"/>
                <a:cs typeface="Times New Roman"/>
                <a:sym typeface="Times New Roman"/>
              </a:rPr>
              <a:t> [1] 4.9  4.7  4.6  5.0  5.4  4.6  5.0  4.4  4.9  5.4  4.8  4.8  4.3  5.8  5.7</a:t>
            </a:r>
            <a:endParaRPr/>
          </a:p>
          <a:p>
            <a:pPr indent="-286083" lvl="0" marL="274320" rtl="0" algn="l">
              <a:spcBef>
                <a:spcPts val="403"/>
              </a:spcBef>
              <a:spcAft>
                <a:spcPts val="0"/>
              </a:spcAft>
              <a:buSzPct val="123500"/>
              <a:buChar char="●"/>
            </a:pPr>
            <a:r>
              <a:rPr lang="en-US"/>
              <a:t>&gt; </a:t>
            </a:r>
            <a:r>
              <a:rPr lang="en-US">
                <a:latin typeface="Times New Roman"/>
                <a:ea typeface="Times New Roman"/>
                <a:cs typeface="Times New Roman"/>
                <a:sym typeface="Times New Roman"/>
              </a:rPr>
              <a:t>data$X5.1[7]=5.2</a:t>
            </a:r>
            <a:endParaRPr/>
          </a:p>
          <a:p>
            <a:pPr indent="-286083" lvl="0" marL="274320" rtl="0" algn="l">
              <a:spcBef>
                <a:spcPts val="403"/>
              </a:spcBef>
              <a:spcAft>
                <a:spcPts val="0"/>
              </a:spcAft>
              <a:buSzPct val="123500"/>
              <a:buChar char="●"/>
            </a:pPr>
            <a:r>
              <a:rPr lang="en-US"/>
              <a:t>&gt; data$X5.1</a:t>
            </a:r>
            <a:endParaRPr/>
          </a:p>
          <a:p>
            <a:pPr indent="-286083" lvl="0" marL="274320" rtl="0" algn="l">
              <a:spcBef>
                <a:spcPts val="403"/>
              </a:spcBef>
              <a:spcAft>
                <a:spcPts val="0"/>
              </a:spcAft>
              <a:buSzPct val="107391"/>
              <a:buChar char="●"/>
            </a:pPr>
            <a:r>
              <a:rPr lang="en-US">
                <a:latin typeface="Times New Roman"/>
                <a:ea typeface="Times New Roman"/>
                <a:cs typeface="Times New Roman"/>
                <a:sym typeface="Times New Roman"/>
              </a:rPr>
              <a:t>  [1] 4.9  4.7  4.6  5.0  5.4  4.6  5.2  4.4  4.9  5.4  4.8  4.8  4.3  5.8  5.7</a:t>
            </a:r>
            <a:r>
              <a:rPr lang="en-US" sz="2300">
                <a:solidFill>
                  <a:srgbClr val="0070C0"/>
                </a:solidFill>
                <a:latin typeface="Times New Roman"/>
                <a:ea typeface="Times New Roman"/>
                <a:cs typeface="Times New Roman"/>
                <a:sym typeface="Times New Roman"/>
              </a:rPr>
              <a:t>                         </a:t>
            </a:r>
            <a:r>
              <a:rPr lang="en-US" sz="2300">
                <a:solidFill>
                  <a:srgbClr val="0070C0"/>
                </a:solidFill>
              </a:rPr>
              <a:t>#Note: This change has happened in workspace only not in the file.</a:t>
            </a:r>
            <a:endParaRPr sz="2300">
              <a:solidFill>
                <a:srgbClr val="0070C0"/>
              </a:solidFill>
            </a:endParaRPr>
          </a:p>
          <a:p>
            <a:pPr indent="-286083" lvl="0" marL="274320" rtl="0" algn="l">
              <a:spcBef>
                <a:spcPts val="403"/>
              </a:spcBef>
              <a:spcAft>
                <a:spcPts val="0"/>
              </a:spcAft>
              <a:buSzPct val="123500"/>
              <a:buChar char="●"/>
            </a:pPr>
            <a:r>
              <a:rPr lang="en-US">
                <a:solidFill>
                  <a:srgbClr val="FF0000"/>
                </a:solidFill>
              </a:rPr>
              <a:t>How to make it permanent? </a:t>
            </a:r>
            <a:endParaRPr>
              <a:solidFill>
                <a:srgbClr val="FF0000"/>
              </a:solidFill>
            </a:endParaRPr>
          </a:p>
          <a:p>
            <a:pPr indent="-286083" lvl="0" marL="274320" rtl="0" algn="l">
              <a:spcBef>
                <a:spcPts val="403"/>
              </a:spcBef>
              <a:spcAft>
                <a:spcPts val="0"/>
              </a:spcAft>
              <a:buSzPct val="123500"/>
              <a:buChar char="●"/>
            </a:pPr>
            <a:r>
              <a:rPr lang="en-US"/>
              <a:t>write.csv / write.table</a:t>
            </a:r>
            <a:endParaRPr/>
          </a:p>
          <a:p>
            <a:pPr indent="-286083" lvl="0" marL="274320" rtl="0" algn="l">
              <a:spcBef>
                <a:spcPts val="403"/>
              </a:spcBef>
              <a:spcAft>
                <a:spcPts val="0"/>
              </a:spcAft>
              <a:buSzPct val="123500"/>
              <a:buChar char="●"/>
            </a:pPr>
            <a:r>
              <a:rPr lang="en-US"/>
              <a:t>&gt;write.table(data, file =‘iris_mod.csv', row.names = FALSE, sep = ',')</a:t>
            </a:r>
            <a:endParaRPr/>
          </a:p>
          <a:p>
            <a:pPr indent="-286083" lvl="0" marL="274320" rtl="0" algn="l">
              <a:spcBef>
                <a:spcPts val="403"/>
              </a:spcBef>
              <a:spcAft>
                <a:spcPts val="0"/>
              </a:spcAft>
              <a:buSzPct val="123500"/>
              <a:buChar char="●"/>
            </a:pPr>
            <a:r>
              <a:rPr lang="en-US">
                <a:solidFill>
                  <a:srgbClr val="0070C0"/>
                </a:solidFill>
              </a:rPr>
              <a:t>If  row.names is TRUE, R adds one ID column in the beginning of file.</a:t>
            </a:r>
            <a:endParaRPr>
              <a:solidFill>
                <a:srgbClr val="0070C0"/>
              </a:solidFill>
            </a:endParaRPr>
          </a:p>
          <a:p>
            <a:pPr indent="-286083" lvl="0" marL="274320" rtl="0" algn="l">
              <a:spcBef>
                <a:spcPts val="403"/>
              </a:spcBef>
              <a:spcAft>
                <a:spcPts val="0"/>
              </a:spcAft>
              <a:buSzPct val="123500"/>
              <a:buChar char="●"/>
            </a:pPr>
            <a:r>
              <a:rPr lang="en-US">
                <a:solidFill>
                  <a:srgbClr val="0070C0"/>
                </a:solidFill>
              </a:rPr>
              <a:t>So its suggested to use row.names = FALSE option</a:t>
            </a:r>
            <a:endParaRPr>
              <a:solidFill>
                <a:srgbClr val="0070C0"/>
              </a:solidFill>
            </a:endParaRPr>
          </a:p>
          <a:p>
            <a:pPr indent="-286083" lvl="0" marL="274320" rtl="0" algn="l">
              <a:spcBef>
                <a:spcPts val="403"/>
              </a:spcBef>
              <a:spcAft>
                <a:spcPts val="1400"/>
              </a:spcAft>
              <a:buSzPct val="123500"/>
              <a:buChar char="●"/>
            </a:pPr>
            <a:r>
              <a:rPr lang="en-US"/>
              <a:t>&gt;write.csv(data, file ==‘iris_mod.csv', row.names = TRUE)   ## to test</a:t>
            </a:r>
            <a:endParaRPr/>
          </a:p>
        </p:txBody>
      </p:sp>
      <p:sp>
        <p:nvSpPr>
          <p:cNvPr id="212" name="Google Shape;212;p21"/>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Different data items in R</a:t>
            </a:r>
            <a:endParaRPr sz="4000">
              <a:solidFill>
                <a:srgbClr val="C00000"/>
              </a:solidFill>
            </a:endParaRPr>
          </a:p>
        </p:txBody>
      </p:sp>
      <p:sp>
        <p:nvSpPr>
          <p:cNvPr id="218" name="Google Shape;218;p22"/>
          <p:cNvSpPr txBox="1"/>
          <p:nvPr>
            <p:ph idx="1" type="body"/>
          </p:nvPr>
        </p:nvSpPr>
        <p:spPr>
          <a:xfrm>
            <a:off x="2178756" y="1653258"/>
            <a:ext cx="6714658"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1" lang="en-US"/>
              <a:t>Vector</a:t>
            </a:r>
            <a:endParaRPr/>
          </a:p>
          <a:p>
            <a:pPr indent="-117348" lvl="1" marL="640080" rtl="0" algn="l">
              <a:spcBef>
                <a:spcPts val="480"/>
              </a:spcBef>
              <a:spcAft>
                <a:spcPts val="0"/>
              </a:spcAft>
              <a:buSzPts val="2040"/>
              <a:buNone/>
            </a:pPr>
            <a:r>
              <a:t/>
            </a:r>
            <a:endParaRPr/>
          </a:p>
          <a:p>
            <a:pPr indent="-274320" lvl="0" marL="274320" rtl="0" algn="l">
              <a:spcBef>
                <a:spcPts val="520"/>
              </a:spcBef>
              <a:spcAft>
                <a:spcPts val="0"/>
              </a:spcAft>
              <a:buSzPts val="2470"/>
              <a:buChar char="●"/>
            </a:pPr>
            <a:r>
              <a:rPr b="1" lang="en-US"/>
              <a:t>Matrix</a:t>
            </a:r>
            <a:endParaRPr/>
          </a:p>
          <a:p>
            <a:pPr indent="-117348" lvl="1" marL="640080" rtl="0" algn="l">
              <a:spcBef>
                <a:spcPts val="480"/>
              </a:spcBef>
              <a:spcAft>
                <a:spcPts val="0"/>
              </a:spcAft>
              <a:buSzPts val="2040"/>
              <a:buNone/>
            </a:pPr>
            <a:r>
              <a:t/>
            </a:r>
            <a:endParaRPr/>
          </a:p>
          <a:p>
            <a:pPr indent="-274320" lvl="0" marL="274320" rtl="0" algn="l">
              <a:spcBef>
                <a:spcPts val="520"/>
              </a:spcBef>
              <a:spcAft>
                <a:spcPts val="0"/>
              </a:spcAft>
              <a:buSzPts val="2470"/>
              <a:buChar char="●"/>
            </a:pPr>
            <a:r>
              <a:rPr b="1" lang="en-US"/>
              <a:t>Data Frame</a:t>
            </a:r>
            <a:endParaRPr/>
          </a:p>
          <a:p>
            <a:pPr indent="-117348" lvl="1" marL="640080" rtl="0" algn="l">
              <a:spcBef>
                <a:spcPts val="480"/>
              </a:spcBef>
              <a:spcAft>
                <a:spcPts val="0"/>
              </a:spcAft>
              <a:buSzPts val="2040"/>
              <a:buNone/>
            </a:pPr>
            <a:r>
              <a:t/>
            </a:r>
            <a:endParaRPr/>
          </a:p>
          <a:p>
            <a:pPr indent="-274320" lvl="0" marL="274320" rtl="0" algn="l">
              <a:spcBef>
                <a:spcPts val="520"/>
              </a:spcBef>
              <a:spcAft>
                <a:spcPts val="1400"/>
              </a:spcAft>
              <a:buSzPts val="2470"/>
              <a:buChar char="●"/>
            </a:pPr>
            <a:r>
              <a:rPr b="1" lang="en-US"/>
              <a:t>List</a:t>
            </a:r>
            <a:endParaRPr/>
          </a:p>
        </p:txBody>
      </p:sp>
      <p:sp>
        <p:nvSpPr>
          <p:cNvPr id="219" name="Google Shape;219;p22"/>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Vectors in R</a:t>
            </a:r>
            <a:endParaRPr sz="4000">
              <a:solidFill>
                <a:srgbClr val="C00000"/>
              </a:solidFill>
            </a:endParaRPr>
          </a:p>
        </p:txBody>
      </p:sp>
      <p:sp>
        <p:nvSpPr>
          <p:cNvPr id="225" name="Google Shape;225;p23"/>
          <p:cNvSpPr txBox="1"/>
          <p:nvPr>
            <p:ph idx="1" type="body"/>
          </p:nvPr>
        </p:nvSpPr>
        <p:spPr>
          <a:xfrm>
            <a:off x="688622" y="1653258"/>
            <a:ext cx="8204792"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123500"/>
              <a:buChar char="●"/>
            </a:pPr>
            <a:r>
              <a:rPr lang="en-US"/>
              <a:t>&gt;x=c(1,2,3,4,56)</a:t>
            </a:r>
            <a:endParaRPr/>
          </a:p>
          <a:p>
            <a:pPr indent="-274320" lvl="0" marL="274320" rtl="0" algn="l">
              <a:spcBef>
                <a:spcPts val="481"/>
              </a:spcBef>
              <a:spcAft>
                <a:spcPts val="0"/>
              </a:spcAft>
              <a:buSzPct val="123500"/>
              <a:buChar char="●"/>
            </a:pPr>
            <a:r>
              <a:rPr lang="en-US"/>
              <a:t>&gt;x</a:t>
            </a:r>
            <a:endParaRPr/>
          </a:p>
          <a:p>
            <a:pPr indent="-274320" lvl="0" marL="274320" rtl="0" algn="l">
              <a:spcBef>
                <a:spcPts val="481"/>
              </a:spcBef>
              <a:spcAft>
                <a:spcPts val="0"/>
              </a:spcAft>
              <a:buSzPct val="123500"/>
              <a:buChar char="●"/>
            </a:pPr>
            <a:r>
              <a:rPr lang="en-US"/>
              <a:t>&gt; x[2]</a:t>
            </a:r>
            <a:endParaRPr/>
          </a:p>
          <a:p>
            <a:pPr indent="-274320" lvl="0" marL="274320" rtl="0" algn="l">
              <a:spcBef>
                <a:spcPts val="481"/>
              </a:spcBef>
              <a:spcAft>
                <a:spcPts val="0"/>
              </a:spcAft>
              <a:buSzPct val="123500"/>
              <a:buChar char="●"/>
            </a:pPr>
            <a:r>
              <a:rPr lang="en-US"/>
              <a:t>&gt; x  =  c(3, 4, NA, 5)</a:t>
            </a:r>
            <a:endParaRPr/>
          </a:p>
          <a:p>
            <a:pPr indent="-274320" lvl="0" marL="274320" rtl="0" algn="l">
              <a:spcBef>
                <a:spcPts val="481"/>
              </a:spcBef>
              <a:spcAft>
                <a:spcPts val="0"/>
              </a:spcAft>
              <a:buSzPct val="123500"/>
              <a:buChar char="●"/>
            </a:pPr>
            <a:r>
              <a:rPr lang="en-US"/>
              <a:t>&gt;mean(x)</a:t>
            </a:r>
            <a:endParaRPr/>
          </a:p>
          <a:p>
            <a:pPr indent="-274320" lvl="0" marL="274320" rtl="0" algn="l">
              <a:spcBef>
                <a:spcPts val="481"/>
              </a:spcBef>
              <a:spcAft>
                <a:spcPts val="0"/>
              </a:spcAft>
              <a:buSzPct val="123500"/>
              <a:buChar char="●"/>
            </a:pPr>
            <a:r>
              <a:rPr lang="en-US"/>
              <a:t>[1] NA</a:t>
            </a:r>
            <a:endParaRPr/>
          </a:p>
          <a:p>
            <a:pPr indent="-274320" lvl="0" marL="274320" rtl="0" algn="l">
              <a:spcBef>
                <a:spcPts val="481"/>
              </a:spcBef>
              <a:spcAft>
                <a:spcPts val="0"/>
              </a:spcAft>
              <a:buSzPct val="123500"/>
              <a:buChar char="●"/>
            </a:pPr>
            <a:r>
              <a:rPr lang="en-US"/>
              <a:t>&gt;mean(x, rm.NA=T)</a:t>
            </a:r>
            <a:endParaRPr/>
          </a:p>
          <a:p>
            <a:pPr indent="-274320" lvl="0" marL="274320" rtl="0" algn="l">
              <a:spcBef>
                <a:spcPts val="481"/>
              </a:spcBef>
              <a:spcAft>
                <a:spcPts val="0"/>
              </a:spcAft>
              <a:buSzPct val="123500"/>
              <a:buChar char="●"/>
            </a:pPr>
            <a:r>
              <a:rPr lang="en-US"/>
              <a:t>[1] 4</a:t>
            </a:r>
            <a:endParaRPr/>
          </a:p>
          <a:p>
            <a:pPr indent="-274320" lvl="0" marL="274320" rtl="0" algn="l">
              <a:spcBef>
                <a:spcPts val="481"/>
              </a:spcBef>
              <a:spcAft>
                <a:spcPts val="0"/>
              </a:spcAft>
              <a:buSzPct val="123500"/>
              <a:buChar char="●"/>
            </a:pPr>
            <a:r>
              <a:rPr lang="en-US"/>
              <a:t>&gt; x  =  c(3, 4, NULL, 5)</a:t>
            </a:r>
            <a:endParaRPr/>
          </a:p>
          <a:p>
            <a:pPr indent="-274320" lvl="0" marL="274320" rtl="0" algn="l">
              <a:spcBef>
                <a:spcPts val="481"/>
              </a:spcBef>
              <a:spcAft>
                <a:spcPts val="0"/>
              </a:spcAft>
              <a:buSzPct val="123500"/>
              <a:buChar char="●"/>
            </a:pPr>
            <a:r>
              <a:rPr lang="en-US"/>
              <a:t>&gt;mean(x)</a:t>
            </a:r>
            <a:endParaRPr/>
          </a:p>
          <a:p>
            <a:pPr indent="-274320" lvl="0" marL="274320" rtl="0" algn="l">
              <a:spcBef>
                <a:spcPts val="481"/>
              </a:spcBef>
              <a:spcAft>
                <a:spcPts val="1400"/>
              </a:spcAft>
              <a:buSzPct val="123500"/>
              <a:buChar char="●"/>
            </a:pPr>
            <a:r>
              <a:rPr lang="en-US"/>
              <a:t>[1] 4</a:t>
            </a:r>
            <a:endParaRPr/>
          </a:p>
        </p:txBody>
      </p:sp>
      <p:sp>
        <p:nvSpPr>
          <p:cNvPr id="226" name="Google Shape;226;p23"/>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More on Vectors in R</a:t>
            </a:r>
            <a:endParaRPr sz="4000">
              <a:solidFill>
                <a:srgbClr val="C00000"/>
              </a:solidFill>
            </a:endParaRPr>
          </a:p>
        </p:txBody>
      </p:sp>
      <p:sp>
        <p:nvSpPr>
          <p:cNvPr id="232" name="Google Shape;232;p24"/>
          <p:cNvSpPr txBox="1"/>
          <p:nvPr>
            <p:ph idx="1" type="body"/>
          </p:nvPr>
        </p:nvSpPr>
        <p:spPr>
          <a:xfrm>
            <a:off x="688622" y="1653258"/>
            <a:ext cx="8204792" cy="4389120"/>
          </a:xfrm>
          <a:prstGeom prst="rect">
            <a:avLst/>
          </a:prstGeom>
          <a:noFill/>
          <a:ln>
            <a:noFill/>
          </a:ln>
        </p:spPr>
        <p:txBody>
          <a:bodyPr anchorCtr="0" anchor="t" bIns="45700" lIns="91425" spcFirstLastPara="1" rIns="91425" wrap="square" tIns="45700">
            <a:normAutofit fontScale="70000" lnSpcReduction="10000"/>
          </a:bodyPr>
          <a:lstStyle/>
          <a:p>
            <a:pPr indent="-274320" lvl="0" marL="274320" rtl="0" algn="l">
              <a:spcBef>
                <a:spcPts val="0"/>
              </a:spcBef>
              <a:spcAft>
                <a:spcPts val="0"/>
              </a:spcAft>
              <a:buSzPct val="123500"/>
              <a:buChar char="●"/>
            </a:pPr>
            <a:r>
              <a:rPr b="1" lang="en-US"/>
              <a:t>&gt;y = c(x,c(-1,5),x)</a:t>
            </a:r>
            <a:endParaRPr/>
          </a:p>
          <a:p>
            <a:pPr indent="-274320" lvl="0" marL="274320" rtl="0" algn="l">
              <a:spcBef>
                <a:spcPts val="364"/>
              </a:spcBef>
              <a:spcAft>
                <a:spcPts val="0"/>
              </a:spcAft>
              <a:buSzPct val="123500"/>
              <a:buChar char="●"/>
            </a:pPr>
            <a:r>
              <a:rPr b="1" lang="en-US"/>
              <a:t>&gt;length(x)</a:t>
            </a:r>
            <a:endParaRPr/>
          </a:p>
          <a:p>
            <a:pPr indent="-274320" lvl="0" marL="274320" rtl="0" algn="l">
              <a:spcBef>
                <a:spcPts val="364"/>
              </a:spcBef>
              <a:spcAft>
                <a:spcPts val="0"/>
              </a:spcAft>
              <a:buSzPct val="123500"/>
              <a:buChar char="●"/>
            </a:pPr>
            <a:r>
              <a:rPr b="1" lang="en-US"/>
              <a:t>&gt;length(y)</a:t>
            </a:r>
            <a:endParaRPr/>
          </a:p>
          <a:p>
            <a:pPr indent="-274320" lvl="0" marL="274320" rtl="0" algn="l">
              <a:spcBef>
                <a:spcPts val="364"/>
              </a:spcBef>
              <a:spcAft>
                <a:spcPts val="0"/>
              </a:spcAft>
              <a:buSzPct val="123500"/>
              <a:buChar char="●"/>
            </a:pPr>
            <a:r>
              <a:rPr b="1" lang="en-US">
                <a:solidFill>
                  <a:srgbClr val="0070C0"/>
                </a:solidFill>
              </a:rPr>
              <a:t>There are useful methods to create long vectors whose elements are in arithmetic progression:</a:t>
            </a:r>
            <a:endParaRPr>
              <a:solidFill>
                <a:srgbClr val="0070C0"/>
              </a:solidFill>
            </a:endParaRPr>
          </a:p>
          <a:p>
            <a:pPr indent="-274320" lvl="0" marL="274320" rtl="0" algn="l">
              <a:spcBef>
                <a:spcPts val="364"/>
              </a:spcBef>
              <a:spcAft>
                <a:spcPts val="0"/>
              </a:spcAft>
              <a:buSzPct val="123500"/>
              <a:buChar char="●"/>
            </a:pPr>
            <a:r>
              <a:rPr b="1" lang="en-US"/>
              <a:t>&gt; x=1:20</a:t>
            </a:r>
            <a:endParaRPr/>
          </a:p>
          <a:p>
            <a:pPr indent="-274320" lvl="0" marL="274320" rtl="0" algn="l">
              <a:spcBef>
                <a:spcPts val="364"/>
              </a:spcBef>
              <a:spcAft>
                <a:spcPts val="0"/>
              </a:spcAft>
              <a:buSzPct val="123500"/>
              <a:buChar char="●"/>
            </a:pPr>
            <a:r>
              <a:rPr b="1" lang="en-US"/>
              <a:t>&gt; x</a:t>
            </a:r>
            <a:endParaRPr/>
          </a:p>
          <a:p>
            <a:pPr indent="0" lvl="0" marL="274320" rtl="0" algn="l">
              <a:spcBef>
                <a:spcPts val="364"/>
              </a:spcBef>
              <a:spcAft>
                <a:spcPts val="0"/>
              </a:spcAft>
              <a:buNone/>
            </a:pPr>
            <a:r>
              <a:t/>
            </a:r>
            <a:endParaRPr/>
          </a:p>
          <a:p>
            <a:pPr indent="-274320" lvl="0" marL="274320" rtl="0" algn="l">
              <a:spcBef>
                <a:spcPts val="364"/>
              </a:spcBef>
              <a:spcAft>
                <a:spcPts val="0"/>
              </a:spcAft>
              <a:buSzPct val="123500"/>
              <a:buChar char="●"/>
            </a:pPr>
            <a:r>
              <a:rPr b="1" lang="en-US">
                <a:solidFill>
                  <a:srgbClr val="0070C0"/>
                </a:solidFill>
              </a:rPr>
              <a:t>If the common difference is not 1 or -1 then we can use the seq function</a:t>
            </a:r>
            <a:endParaRPr>
              <a:solidFill>
                <a:srgbClr val="0070C0"/>
              </a:solidFill>
            </a:endParaRPr>
          </a:p>
          <a:p>
            <a:pPr indent="-274320" lvl="0" marL="274320" rtl="0" algn="l">
              <a:spcBef>
                <a:spcPts val="364"/>
              </a:spcBef>
              <a:spcAft>
                <a:spcPts val="0"/>
              </a:spcAft>
              <a:buSzPct val="123500"/>
              <a:buChar char="●"/>
            </a:pPr>
            <a:r>
              <a:rPr b="1" lang="en-US"/>
              <a:t>&gt; y=seq(2,5,0.3)</a:t>
            </a:r>
            <a:endParaRPr/>
          </a:p>
          <a:p>
            <a:pPr indent="-274320" lvl="0" marL="274320" rtl="0" algn="l">
              <a:spcBef>
                <a:spcPts val="364"/>
              </a:spcBef>
              <a:spcAft>
                <a:spcPts val="0"/>
              </a:spcAft>
              <a:buSzPct val="123500"/>
              <a:buChar char="●"/>
            </a:pPr>
            <a:r>
              <a:rPr b="1" lang="en-US"/>
              <a:t>&gt; y</a:t>
            </a:r>
            <a:endParaRPr/>
          </a:p>
          <a:p>
            <a:pPr indent="-274320" lvl="0" marL="274320" rtl="0" algn="l">
              <a:spcBef>
                <a:spcPts val="364"/>
              </a:spcBef>
              <a:spcAft>
                <a:spcPts val="0"/>
              </a:spcAft>
              <a:buSzPct val="123500"/>
              <a:buChar char="●"/>
            </a:pPr>
            <a:r>
              <a:rPr lang="en-US"/>
              <a:t> [1] 2.0 2.3 2.6 2.9 3.2 3.5 3.8 4.1 4.4 4.7 5.0</a:t>
            </a:r>
            <a:endParaRPr/>
          </a:p>
          <a:p>
            <a:pPr indent="-274320" lvl="0" marL="274320" rtl="0" algn="l">
              <a:spcBef>
                <a:spcPts val="364"/>
              </a:spcBef>
              <a:spcAft>
                <a:spcPts val="0"/>
              </a:spcAft>
              <a:buSzPct val="123500"/>
              <a:buChar char="●"/>
            </a:pPr>
            <a:r>
              <a:rPr b="1" lang="en-US"/>
              <a:t>&gt; length(y)</a:t>
            </a:r>
            <a:endParaRPr/>
          </a:p>
          <a:p>
            <a:pPr indent="-274320" lvl="0" marL="274320" rtl="0" algn="l">
              <a:spcBef>
                <a:spcPts val="364"/>
              </a:spcBef>
              <a:spcAft>
                <a:spcPts val="1400"/>
              </a:spcAft>
              <a:buSzPct val="123500"/>
              <a:buChar char="●"/>
            </a:pPr>
            <a:r>
              <a:rPr lang="en-US"/>
              <a:t>[1] 11</a:t>
            </a:r>
            <a:endParaRPr/>
          </a:p>
        </p:txBody>
      </p:sp>
      <p:sp>
        <p:nvSpPr>
          <p:cNvPr id="233" name="Google Shape;233;p24"/>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More on Vectors in R</a:t>
            </a:r>
            <a:endParaRPr sz="4000">
              <a:solidFill>
                <a:srgbClr val="C00000"/>
              </a:solidFill>
            </a:endParaRPr>
          </a:p>
        </p:txBody>
      </p:sp>
      <p:sp>
        <p:nvSpPr>
          <p:cNvPr id="239" name="Google Shape;239;p25"/>
          <p:cNvSpPr txBox="1"/>
          <p:nvPr>
            <p:ph idx="1" type="body"/>
          </p:nvPr>
        </p:nvSpPr>
        <p:spPr>
          <a:xfrm>
            <a:off x="688622" y="1653257"/>
            <a:ext cx="4131734" cy="4597965"/>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123500"/>
              <a:buChar char="●"/>
            </a:pPr>
            <a:r>
              <a:rPr lang="en-US"/>
              <a:t>&gt; x=1:5</a:t>
            </a:r>
            <a:endParaRPr/>
          </a:p>
          <a:p>
            <a:pPr indent="-274320" lvl="0" marL="274320" rtl="0" algn="l">
              <a:spcBef>
                <a:spcPts val="403"/>
              </a:spcBef>
              <a:spcAft>
                <a:spcPts val="0"/>
              </a:spcAft>
              <a:buSzPct val="123500"/>
              <a:buChar char="●"/>
            </a:pPr>
            <a:r>
              <a:rPr lang="en-US"/>
              <a:t>&gt; mean(x)</a:t>
            </a:r>
            <a:endParaRPr/>
          </a:p>
          <a:p>
            <a:pPr indent="-274320" lvl="0" marL="274320" rtl="0" algn="l">
              <a:spcBef>
                <a:spcPts val="403"/>
              </a:spcBef>
              <a:spcAft>
                <a:spcPts val="0"/>
              </a:spcAft>
              <a:buSzPct val="123500"/>
              <a:buChar char="●"/>
            </a:pPr>
            <a:r>
              <a:rPr lang="en-US">
                <a:solidFill>
                  <a:srgbClr val="0070C0"/>
                </a:solidFill>
              </a:rPr>
              <a:t>[1] 3</a:t>
            </a:r>
            <a:endParaRPr>
              <a:solidFill>
                <a:srgbClr val="0070C0"/>
              </a:solidFill>
            </a:endParaRPr>
          </a:p>
          <a:p>
            <a:pPr indent="-274320" lvl="0" marL="274320" rtl="0" algn="l">
              <a:spcBef>
                <a:spcPts val="403"/>
              </a:spcBef>
              <a:spcAft>
                <a:spcPts val="0"/>
              </a:spcAft>
              <a:buSzPct val="123500"/>
              <a:buChar char="●"/>
            </a:pPr>
            <a:r>
              <a:rPr lang="en-US"/>
              <a:t>&gt; x</a:t>
            </a:r>
            <a:endParaRPr/>
          </a:p>
          <a:p>
            <a:pPr indent="-274320" lvl="0" marL="274320" rtl="0" algn="l">
              <a:spcBef>
                <a:spcPts val="403"/>
              </a:spcBef>
              <a:spcAft>
                <a:spcPts val="0"/>
              </a:spcAft>
              <a:buSzPct val="123500"/>
              <a:buChar char="●"/>
            </a:pPr>
            <a:r>
              <a:rPr lang="en-US">
                <a:solidFill>
                  <a:srgbClr val="0070C0"/>
                </a:solidFill>
              </a:rPr>
              <a:t>[1] 1 2 3 4 5</a:t>
            </a:r>
            <a:endParaRPr>
              <a:solidFill>
                <a:srgbClr val="0070C0"/>
              </a:solidFill>
            </a:endParaRPr>
          </a:p>
          <a:p>
            <a:pPr indent="-274320" lvl="0" marL="274320" rtl="0" algn="l">
              <a:spcBef>
                <a:spcPts val="403"/>
              </a:spcBef>
              <a:spcAft>
                <a:spcPts val="0"/>
              </a:spcAft>
              <a:buSzPct val="123500"/>
              <a:buChar char="●"/>
            </a:pPr>
            <a:r>
              <a:rPr lang="en-US"/>
              <a:t>&gt; x^2</a:t>
            </a:r>
            <a:endParaRPr/>
          </a:p>
          <a:p>
            <a:pPr indent="-274320" lvl="0" marL="274320" rtl="0" algn="l">
              <a:spcBef>
                <a:spcPts val="403"/>
              </a:spcBef>
              <a:spcAft>
                <a:spcPts val="0"/>
              </a:spcAft>
              <a:buSzPct val="123500"/>
              <a:buChar char="●"/>
            </a:pPr>
            <a:r>
              <a:rPr lang="en-US">
                <a:solidFill>
                  <a:srgbClr val="0070C0"/>
                </a:solidFill>
              </a:rPr>
              <a:t>[1]  1  4  9 16 25</a:t>
            </a:r>
            <a:endParaRPr>
              <a:solidFill>
                <a:srgbClr val="0070C0"/>
              </a:solidFill>
            </a:endParaRPr>
          </a:p>
          <a:p>
            <a:pPr indent="-274320" lvl="0" marL="274320" rtl="0" algn="l">
              <a:spcBef>
                <a:spcPts val="403"/>
              </a:spcBef>
              <a:spcAft>
                <a:spcPts val="0"/>
              </a:spcAft>
              <a:buSzPct val="123500"/>
              <a:buChar char="●"/>
            </a:pPr>
            <a:r>
              <a:rPr lang="en-US"/>
              <a:t>&gt; x+1</a:t>
            </a:r>
            <a:endParaRPr/>
          </a:p>
          <a:p>
            <a:pPr indent="-274320" lvl="0" marL="274320" rtl="0" algn="l">
              <a:spcBef>
                <a:spcPts val="403"/>
              </a:spcBef>
              <a:spcAft>
                <a:spcPts val="0"/>
              </a:spcAft>
              <a:buSzPct val="123500"/>
              <a:buChar char="●"/>
            </a:pPr>
            <a:r>
              <a:rPr lang="en-US">
                <a:solidFill>
                  <a:srgbClr val="0070C0"/>
                </a:solidFill>
              </a:rPr>
              <a:t>[1] 2 3 4 5 6</a:t>
            </a:r>
            <a:endParaRPr>
              <a:solidFill>
                <a:srgbClr val="0070C0"/>
              </a:solidFill>
            </a:endParaRPr>
          </a:p>
          <a:p>
            <a:pPr indent="-274320" lvl="0" marL="274320" rtl="0" algn="l">
              <a:spcBef>
                <a:spcPts val="403"/>
              </a:spcBef>
              <a:spcAft>
                <a:spcPts val="0"/>
              </a:spcAft>
              <a:buSzPct val="123500"/>
              <a:buChar char="●"/>
            </a:pPr>
            <a:r>
              <a:rPr lang="en-US"/>
              <a:t>&gt; 2*x</a:t>
            </a:r>
            <a:endParaRPr/>
          </a:p>
          <a:p>
            <a:pPr indent="-274320" lvl="0" marL="274320" rtl="0" algn="l">
              <a:spcBef>
                <a:spcPts val="403"/>
              </a:spcBef>
              <a:spcAft>
                <a:spcPts val="0"/>
              </a:spcAft>
              <a:buSzPct val="123500"/>
              <a:buChar char="●"/>
            </a:pPr>
            <a:r>
              <a:rPr lang="en-US">
                <a:solidFill>
                  <a:srgbClr val="0070C0"/>
                </a:solidFill>
              </a:rPr>
              <a:t>[1]  2  4  6  8 10</a:t>
            </a:r>
            <a:endParaRPr>
              <a:solidFill>
                <a:srgbClr val="0070C0"/>
              </a:solidFill>
            </a:endParaRPr>
          </a:p>
          <a:p>
            <a:pPr indent="-274320" lvl="0" marL="274320" rtl="0" algn="l">
              <a:spcBef>
                <a:spcPts val="403"/>
              </a:spcBef>
              <a:spcAft>
                <a:spcPts val="0"/>
              </a:spcAft>
              <a:buSzPct val="123500"/>
              <a:buChar char="●"/>
            </a:pPr>
            <a:r>
              <a:rPr lang="en-US"/>
              <a:t>&gt; exp(sqrt(x))</a:t>
            </a:r>
            <a:endParaRPr/>
          </a:p>
          <a:p>
            <a:pPr indent="-274320" lvl="0" marL="274320" rtl="0" algn="l">
              <a:spcBef>
                <a:spcPts val="403"/>
              </a:spcBef>
              <a:spcAft>
                <a:spcPts val="1400"/>
              </a:spcAft>
              <a:buSzPct val="123500"/>
              <a:buChar char="●"/>
            </a:pPr>
            <a:r>
              <a:rPr lang="en-US">
                <a:solidFill>
                  <a:srgbClr val="0070C0"/>
                </a:solidFill>
              </a:rPr>
              <a:t>[1] 2.718282 4.113250 5.652234 7.389056 9.356469</a:t>
            </a:r>
            <a:endParaRPr>
              <a:solidFill>
                <a:srgbClr val="0070C0"/>
              </a:solidFill>
            </a:endParaRPr>
          </a:p>
        </p:txBody>
      </p:sp>
      <p:sp>
        <p:nvSpPr>
          <p:cNvPr id="240" name="Google Shape;240;p25"/>
          <p:cNvSpPr txBox="1"/>
          <p:nvPr/>
        </p:nvSpPr>
        <p:spPr>
          <a:xfrm>
            <a:off x="4521200" y="1862103"/>
            <a:ext cx="4131734"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marR="0" rtl="0" algn="l">
              <a:spcBef>
                <a:spcPts val="0"/>
              </a:spcBef>
              <a:spcAft>
                <a:spcPts val="0"/>
              </a:spcAft>
              <a:buClr>
                <a:schemeClr val="accent3"/>
              </a:buClr>
              <a:buSzPct val="95000"/>
              <a:buFont typeface="Noto Sans Symbols"/>
              <a:buChar char="⚫"/>
            </a:pPr>
            <a:r>
              <a:rPr lang="en-US" sz="2600">
                <a:solidFill>
                  <a:srgbClr val="0070C0"/>
                </a:solidFill>
                <a:latin typeface="Constantia"/>
                <a:ea typeface="Constantia"/>
                <a:cs typeface="Constantia"/>
                <a:sym typeface="Constantia"/>
              </a:rPr>
              <a:t>It is very easy to add/subtract/multiply/divide two vectors entry by entry.</a:t>
            </a:r>
            <a:endParaRPr sz="2600">
              <a:solidFill>
                <a:srgbClr val="0070C0"/>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y=c(0,3,4,0)</a:t>
            </a:r>
            <a:endParaRPr sz="2600">
              <a:solidFill>
                <a:schemeClr val="dk1"/>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x+y</a:t>
            </a:r>
            <a:endParaRPr sz="2600">
              <a:solidFill>
                <a:schemeClr val="dk1"/>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rgbClr val="0070C0"/>
                </a:solidFill>
                <a:latin typeface="Constantia"/>
                <a:ea typeface="Constantia"/>
                <a:cs typeface="Constantia"/>
                <a:sym typeface="Constantia"/>
              </a:rPr>
              <a:t>[1] 1 5 7 4 5</a:t>
            </a:r>
            <a:endParaRPr sz="2600">
              <a:solidFill>
                <a:srgbClr val="0070C0"/>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y=c(0,3,4,0,9)</a:t>
            </a:r>
            <a:endParaRPr sz="2600">
              <a:solidFill>
                <a:schemeClr val="dk1"/>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x+y</a:t>
            </a:r>
            <a:endParaRPr sz="2600">
              <a:solidFill>
                <a:schemeClr val="dk1"/>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rgbClr val="0070C0"/>
                </a:solidFill>
                <a:latin typeface="Constantia"/>
                <a:ea typeface="Constantia"/>
                <a:cs typeface="Constantia"/>
                <a:sym typeface="Constantia"/>
              </a:rPr>
              <a:t>[1]  1  5  7  4 14</a:t>
            </a:r>
            <a:endParaRPr/>
          </a:p>
          <a:p>
            <a:pPr indent="-274320" lvl="0" marL="274320" marR="0" rtl="0" algn="l">
              <a:spcBef>
                <a:spcPts val="364"/>
              </a:spcBef>
              <a:spcAft>
                <a:spcPts val="0"/>
              </a:spcAft>
              <a:buClr>
                <a:schemeClr val="accent3"/>
              </a:buClr>
              <a:buSzPct val="95000"/>
              <a:buFont typeface="Noto Sans Symbols"/>
              <a:buChar char="⚫"/>
            </a:pPr>
            <a:r>
              <a:rPr lang="en-US" sz="2600">
                <a:solidFill>
                  <a:srgbClr val="FF0000"/>
                </a:solidFill>
                <a:latin typeface="Constantia"/>
                <a:ea typeface="Constantia"/>
                <a:cs typeface="Constantia"/>
                <a:sym typeface="Constantia"/>
              </a:rPr>
              <a:t>Warning message:</a:t>
            </a:r>
            <a:endParaRPr sz="2600">
              <a:solidFill>
                <a:srgbClr val="FF0000"/>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rgbClr val="FF0000"/>
                </a:solidFill>
                <a:latin typeface="Constantia"/>
                <a:ea typeface="Constantia"/>
                <a:cs typeface="Constantia"/>
                <a:sym typeface="Constantia"/>
              </a:rPr>
              <a:t>In x + y : longer object length is not a multiple of shorter object length</a:t>
            </a:r>
            <a:endParaRPr sz="2600">
              <a:solidFill>
                <a:srgbClr val="FF0000"/>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x=1:6</a:t>
            </a:r>
            <a:endParaRPr sz="2600">
              <a:solidFill>
                <a:schemeClr val="dk1"/>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y=c(9,8)</a:t>
            </a:r>
            <a:endParaRPr sz="2600">
              <a:solidFill>
                <a:schemeClr val="dk1"/>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chemeClr val="dk1"/>
                </a:solidFill>
                <a:latin typeface="Constantia"/>
                <a:ea typeface="Constantia"/>
                <a:cs typeface="Constantia"/>
                <a:sym typeface="Constantia"/>
              </a:rPr>
              <a:t>&gt; x+y</a:t>
            </a:r>
            <a:endParaRPr sz="2600">
              <a:solidFill>
                <a:schemeClr val="dk1"/>
              </a:solidFill>
              <a:latin typeface="Constantia"/>
              <a:ea typeface="Constantia"/>
              <a:cs typeface="Constantia"/>
              <a:sym typeface="Constantia"/>
            </a:endParaRPr>
          </a:p>
          <a:p>
            <a:pPr indent="-274320" lvl="0" marL="274320" marR="0" rtl="0" algn="l">
              <a:spcBef>
                <a:spcPts val="364"/>
              </a:spcBef>
              <a:spcAft>
                <a:spcPts val="0"/>
              </a:spcAft>
              <a:buClr>
                <a:schemeClr val="accent3"/>
              </a:buClr>
              <a:buSzPct val="95000"/>
              <a:buFont typeface="Noto Sans Symbols"/>
              <a:buChar char="⚫"/>
            </a:pPr>
            <a:r>
              <a:rPr lang="en-US" sz="2600">
                <a:solidFill>
                  <a:srgbClr val="0070C0"/>
                </a:solidFill>
                <a:latin typeface="Constantia"/>
                <a:ea typeface="Constantia"/>
                <a:cs typeface="Constantia"/>
                <a:sym typeface="Constantia"/>
              </a:rPr>
              <a:t>[1] 10 10 12 12 14 14</a:t>
            </a:r>
            <a:endParaRPr sz="2600">
              <a:solidFill>
                <a:srgbClr val="0070C0"/>
              </a:solidFill>
              <a:latin typeface="Constantia"/>
              <a:ea typeface="Constantia"/>
              <a:cs typeface="Constantia"/>
              <a:sym typeface="Constantia"/>
            </a:endParaRPr>
          </a:p>
        </p:txBody>
      </p:sp>
      <p:sp>
        <p:nvSpPr>
          <p:cNvPr id="241" name="Google Shape;241;p25"/>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Matrices in R</a:t>
            </a:r>
            <a:endParaRPr sz="4000">
              <a:solidFill>
                <a:srgbClr val="C00000"/>
              </a:solidFill>
            </a:endParaRPr>
          </a:p>
        </p:txBody>
      </p:sp>
      <p:sp>
        <p:nvSpPr>
          <p:cNvPr id="247" name="Google Shape;247;p26"/>
          <p:cNvSpPr txBox="1"/>
          <p:nvPr>
            <p:ph idx="1" type="body"/>
          </p:nvPr>
        </p:nvSpPr>
        <p:spPr>
          <a:xfrm>
            <a:off x="688621" y="1653257"/>
            <a:ext cx="8116711" cy="4597965"/>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123500"/>
              <a:buChar char="●"/>
            </a:pPr>
            <a:r>
              <a:rPr lang="en-US">
                <a:solidFill>
                  <a:srgbClr val="0070C0"/>
                </a:solidFill>
              </a:rPr>
              <a:t>Same data type/mode – number , character, logical </a:t>
            </a:r>
            <a:endParaRPr>
              <a:solidFill>
                <a:srgbClr val="0070C0"/>
              </a:solidFill>
            </a:endParaRPr>
          </a:p>
          <a:p>
            <a:pPr indent="-274320" lvl="0" marL="274320" rtl="0" algn="l">
              <a:spcBef>
                <a:spcPts val="403"/>
              </a:spcBef>
              <a:spcAft>
                <a:spcPts val="0"/>
              </a:spcAft>
              <a:buSzPct val="123500"/>
              <a:buChar char="●"/>
            </a:pPr>
            <a:r>
              <a:rPr lang="en-US"/>
              <a:t>a.matrix  &lt;- matrix(vector, nrow = r, ncol = c, byrow = FALSE, dimnames = list(char-vector-rownames, char-vector-col-names))</a:t>
            </a:r>
            <a:endParaRPr/>
          </a:p>
          <a:p>
            <a:pPr indent="0" lvl="0" marL="0" rtl="0" algn="l">
              <a:spcBef>
                <a:spcPts val="403"/>
              </a:spcBef>
              <a:spcAft>
                <a:spcPts val="0"/>
              </a:spcAft>
              <a:buSzPct val="123500"/>
              <a:buNone/>
            </a:pPr>
            <a:r>
              <a:rPr lang="en-US">
                <a:solidFill>
                  <a:srgbClr val="0070C0"/>
                </a:solidFill>
              </a:rPr>
              <a:t>  ## dimnames is optional argument, provides labels for rows &amp; columns. </a:t>
            </a:r>
            <a:endParaRPr>
              <a:solidFill>
                <a:srgbClr val="0070C0"/>
              </a:solidFill>
            </a:endParaRPr>
          </a:p>
          <a:p>
            <a:pPr indent="-274320" lvl="0" marL="274320" rtl="0" algn="l">
              <a:spcBef>
                <a:spcPts val="403"/>
              </a:spcBef>
              <a:spcAft>
                <a:spcPts val="0"/>
              </a:spcAft>
              <a:buSzPct val="123500"/>
              <a:buChar char="●"/>
            </a:pPr>
            <a:r>
              <a:rPr lang="en-US"/>
              <a:t>&gt; y &lt;- matrix(1:20, nrow = 4, ncol = 5)</a:t>
            </a:r>
            <a:endParaRPr/>
          </a:p>
          <a:p>
            <a:pPr indent="-274320" lvl="0" marL="274320" rtl="0" algn="l">
              <a:spcBef>
                <a:spcPts val="403"/>
              </a:spcBef>
              <a:spcAft>
                <a:spcPts val="0"/>
              </a:spcAft>
              <a:buSzPct val="123500"/>
              <a:buChar char="●"/>
            </a:pPr>
            <a:r>
              <a:rPr lang="en-US"/>
              <a:t>&gt;A = matrix(c(1,2,3,4),nrow=2,byrow=T)</a:t>
            </a:r>
            <a:endParaRPr/>
          </a:p>
          <a:p>
            <a:pPr indent="-274320" lvl="0" marL="274320" rtl="0" algn="l">
              <a:spcBef>
                <a:spcPts val="403"/>
              </a:spcBef>
              <a:spcAft>
                <a:spcPts val="0"/>
              </a:spcAft>
              <a:buSzPct val="123500"/>
              <a:buChar char="●"/>
            </a:pPr>
            <a:r>
              <a:rPr lang="en-US"/>
              <a:t>&gt;A</a:t>
            </a:r>
            <a:endParaRPr/>
          </a:p>
          <a:p>
            <a:pPr indent="-274320" lvl="0" marL="274320" rtl="0" algn="l">
              <a:spcBef>
                <a:spcPts val="403"/>
              </a:spcBef>
              <a:spcAft>
                <a:spcPts val="0"/>
              </a:spcAft>
              <a:buSzPct val="123500"/>
              <a:buChar char="●"/>
            </a:pPr>
            <a:r>
              <a:rPr lang="en-US"/>
              <a:t>&gt;A = matrix(c(1,2,3,4),ncol=2)</a:t>
            </a:r>
            <a:endParaRPr/>
          </a:p>
          <a:p>
            <a:pPr indent="-274320" lvl="0" marL="274320" rtl="0" algn="l">
              <a:spcBef>
                <a:spcPts val="403"/>
              </a:spcBef>
              <a:spcAft>
                <a:spcPts val="0"/>
              </a:spcAft>
              <a:buSzPct val="123500"/>
              <a:buChar char="●"/>
            </a:pPr>
            <a:r>
              <a:rPr lang="en-US"/>
              <a:t>&gt;B = matrix(2:7,nrow=2)</a:t>
            </a:r>
            <a:endParaRPr/>
          </a:p>
          <a:p>
            <a:pPr indent="-274320" lvl="0" marL="274320" rtl="0" algn="l">
              <a:spcBef>
                <a:spcPts val="403"/>
              </a:spcBef>
              <a:spcAft>
                <a:spcPts val="0"/>
              </a:spcAft>
              <a:buSzPct val="123500"/>
              <a:buChar char="●"/>
            </a:pPr>
            <a:r>
              <a:rPr lang="en-US"/>
              <a:t>&gt;C = matrix(5:2,ncol=2)</a:t>
            </a:r>
            <a:endParaRPr/>
          </a:p>
          <a:p>
            <a:pPr indent="-274320" lvl="0" marL="274320" rtl="0" algn="l">
              <a:spcBef>
                <a:spcPts val="403"/>
              </a:spcBef>
              <a:spcAft>
                <a:spcPts val="0"/>
              </a:spcAft>
              <a:buSzPct val="123500"/>
              <a:buChar char="●"/>
            </a:pPr>
            <a:r>
              <a:rPr lang="en-US"/>
              <a:t>&gt;mr &lt;- matrix(1:20, nrow = 5, ncol = 4, byrow = T)</a:t>
            </a:r>
            <a:endParaRPr/>
          </a:p>
          <a:p>
            <a:pPr indent="-274320" lvl="0" marL="274320" rtl="0" algn="l">
              <a:spcBef>
                <a:spcPts val="403"/>
              </a:spcBef>
              <a:spcAft>
                <a:spcPts val="0"/>
              </a:spcAft>
              <a:buSzPct val="123500"/>
              <a:buChar char="●"/>
            </a:pPr>
            <a:r>
              <a:rPr lang="en-US"/>
              <a:t>&gt;mc &lt;- matrix(1:20, nrow = 5, ncol = 4)</a:t>
            </a:r>
            <a:endParaRPr/>
          </a:p>
          <a:p>
            <a:pPr indent="-274320" lvl="0" marL="274320" rtl="0" algn="l">
              <a:spcBef>
                <a:spcPts val="403"/>
              </a:spcBef>
              <a:spcAft>
                <a:spcPts val="0"/>
              </a:spcAft>
              <a:buSzPct val="123500"/>
              <a:buChar char="●"/>
            </a:pPr>
            <a:r>
              <a:rPr lang="en-US"/>
              <a:t>&gt;mr</a:t>
            </a:r>
            <a:endParaRPr/>
          </a:p>
          <a:p>
            <a:pPr indent="-274320" lvl="0" marL="274320" rtl="0" algn="l">
              <a:spcBef>
                <a:spcPts val="403"/>
              </a:spcBef>
              <a:spcAft>
                <a:spcPts val="1400"/>
              </a:spcAft>
              <a:buSzPct val="123500"/>
              <a:buChar char="●"/>
            </a:pPr>
            <a:r>
              <a:rPr lang="en-US"/>
              <a:t>&gt;mc</a:t>
            </a:r>
            <a:endParaRPr/>
          </a:p>
        </p:txBody>
      </p:sp>
      <p:sp>
        <p:nvSpPr>
          <p:cNvPr id="248" name="Google Shape;248;p26"/>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More on matrices in R</a:t>
            </a:r>
            <a:endParaRPr sz="4000">
              <a:solidFill>
                <a:srgbClr val="C00000"/>
              </a:solidFill>
            </a:endParaRPr>
          </a:p>
        </p:txBody>
      </p:sp>
      <p:sp>
        <p:nvSpPr>
          <p:cNvPr id="254" name="Google Shape;254;p27"/>
          <p:cNvSpPr txBox="1"/>
          <p:nvPr>
            <p:ph idx="1" type="body"/>
          </p:nvPr>
        </p:nvSpPr>
        <p:spPr>
          <a:xfrm>
            <a:off x="688621" y="1653257"/>
            <a:ext cx="8116711" cy="4597965"/>
          </a:xfrm>
          <a:prstGeom prst="rect">
            <a:avLst/>
          </a:prstGeom>
          <a:noFill/>
          <a:ln>
            <a:noFill/>
          </a:ln>
        </p:spPr>
        <p:txBody>
          <a:bodyPr anchorCtr="0" anchor="t" bIns="45700" lIns="91425" spcFirstLastPara="1" rIns="91425" wrap="square" tIns="45700">
            <a:normAutofit fontScale="85000" lnSpcReduction="20000"/>
          </a:bodyPr>
          <a:lstStyle/>
          <a:p>
            <a:pPr indent="-262556" lvl="0" marL="274320" rtl="0" algn="l">
              <a:spcBef>
                <a:spcPts val="0"/>
              </a:spcBef>
              <a:spcAft>
                <a:spcPts val="0"/>
              </a:spcAft>
              <a:buSzPct val="123500"/>
              <a:buChar char="●"/>
            </a:pPr>
            <a:r>
              <a:rPr lang="en-US"/>
              <a:t>&gt;dim(B)             </a:t>
            </a:r>
            <a:r>
              <a:rPr lang="en-US">
                <a:solidFill>
                  <a:srgbClr val="0070C0"/>
                </a:solidFill>
              </a:rPr>
              <a:t>#Dimension</a:t>
            </a:r>
            <a:endParaRPr>
              <a:solidFill>
                <a:srgbClr val="0070C0"/>
              </a:solidFill>
            </a:endParaRPr>
          </a:p>
          <a:p>
            <a:pPr indent="-262556" lvl="0" marL="274320" rtl="0" algn="l">
              <a:spcBef>
                <a:spcPts val="481"/>
              </a:spcBef>
              <a:spcAft>
                <a:spcPts val="0"/>
              </a:spcAft>
              <a:buSzPct val="123500"/>
              <a:buChar char="●"/>
            </a:pPr>
            <a:r>
              <a:rPr lang="en-US"/>
              <a:t>&gt;nrow(B)</a:t>
            </a:r>
            <a:endParaRPr/>
          </a:p>
          <a:p>
            <a:pPr indent="-262556" lvl="0" marL="274320" rtl="0" algn="l">
              <a:spcBef>
                <a:spcPts val="481"/>
              </a:spcBef>
              <a:spcAft>
                <a:spcPts val="0"/>
              </a:spcAft>
              <a:buSzPct val="123500"/>
              <a:buChar char="●"/>
            </a:pPr>
            <a:r>
              <a:rPr lang="en-US"/>
              <a:t>&gt;ncol(B)</a:t>
            </a:r>
            <a:endParaRPr/>
          </a:p>
          <a:p>
            <a:pPr indent="-262556" lvl="0" marL="274320" rtl="0" algn="l">
              <a:spcBef>
                <a:spcPts val="481"/>
              </a:spcBef>
              <a:spcAft>
                <a:spcPts val="0"/>
              </a:spcAft>
              <a:buSzPct val="123500"/>
              <a:buChar char="●"/>
            </a:pPr>
            <a:r>
              <a:rPr lang="en-US"/>
              <a:t>&gt;A+C</a:t>
            </a:r>
            <a:endParaRPr/>
          </a:p>
          <a:p>
            <a:pPr indent="-262556" lvl="0" marL="274320" rtl="0" algn="l">
              <a:spcBef>
                <a:spcPts val="481"/>
              </a:spcBef>
              <a:spcAft>
                <a:spcPts val="0"/>
              </a:spcAft>
              <a:buSzPct val="123500"/>
              <a:buChar char="●"/>
            </a:pPr>
            <a:r>
              <a:rPr lang="en-US"/>
              <a:t>&gt;A-C</a:t>
            </a:r>
            <a:endParaRPr/>
          </a:p>
          <a:p>
            <a:pPr indent="-262556" lvl="0" marL="274320" rtl="0" algn="l">
              <a:spcBef>
                <a:spcPts val="481"/>
              </a:spcBef>
              <a:spcAft>
                <a:spcPts val="0"/>
              </a:spcAft>
              <a:buSzPct val="117619"/>
              <a:buChar char="●"/>
            </a:pPr>
            <a:r>
              <a:rPr lang="en-US"/>
              <a:t>&gt;A%*%C           </a:t>
            </a:r>
            <a:r>
              <a:rPr lang="en-US" sz="2100">
                <a:solidFill>
                  <a:srgbClr val="0070C0"/>
                </a:solidFill>
              </a:rPr>
              <a:t>#Matrix multiplication. </a:t>
            </a:r>
            <a:r>
              <a:rPr lang="en-US" sz="2100">
                <a:solidFill>
                  <a:srgbClr val="FF0000"/>
                </a:solidFill>
              </a:rPr>
              <a:t>Where will be the result?</a:t>
            </a:r>
            <a:endParaRPr sz="2100">
              <a:solidFill>
                <a:srgbClr val="FF0000"/>
              </a:solidFill>
            </a:endParaRPr>
          </a:p>
          <a:p>
            <a:pPr indent="-262556" lvl="0" marL="274320" rtl="0" algn="l">
              <a:spcBef>
                <a:spcPts val="481"/>
              </a:spcBef>
              <a:spcAft>
                <a:spcPts val="0"/>
              </a:spcAft>
              <a:buSzPct val="123500"/>
              <a:buChar char="●"/>
            </a:pPr>
            <a:r>
              <a:rPr lang="en-US"/>
              <a:t>&gt;A*C                  </a:t>
            </a:r>
            <a:r>
              <a:rPr lang="en-US">
                <a:solidFill>
                  <a:srgbClr val="0070C0"/>
                </a:solidFill>
              </a:rPr>
              <a:t>#Entry-wise multiplication</a:t>
            </a:r>
            <a:endParaRPr>
              <a:solidFill>
                <a:srgbClr val="0070C0"/>
              </a:solidFill>
            </a:endParaRPr>
          </a:p>
          <a:p>
            <a:pPr indent="-262556" lvl="0" marL="274320" rtl="0" algn="l">
              <a:spcBef>
                <a:spcPts val="481"/>
              </a:spcBef>
              <a:spcAft>
                <a:spcPts val="0"/>
              </a:spcAft>
              <a:buSzPct val="123500"/>
              <a:buChar char="●"/>
            </a:pPr>
            <a:r>
              <a:rPr lang="en-US"/>
              <a:t>&gt;t(A)                  </a:t>
            </a:r>
            <a:r>
              <a:rPr lang="en-US">
                <a:solidFill>
                  <a:srgbClr val="0070C0"/>
                </a:solidFill>
              </a:rPr>
              <a:t>#Transpose</a:t>
            </a:r>
            <a:endParaRPr>
              <a:solidFill>
                <a:srgbClr val="0070C0"/>
              </a:solidFill>
            </a:endParaRPr>
          </a:p>
          <a:p>
            <a:pPr indent="-262556" lvl="0" marL="274320" rtl="0" algn="l">
              <a:spcBef>
                <a:spcPts val="481"/>
              </a:spcBef>
              <a:spcAft>
                <a:spcPts val="0"/>
              </a:spcAft>
              <a:buSzPct val="123500"/>
              <a:buChar char="●"/>
            </a:pPr>
            <a:r>
              <a:rPr lang="en-US"/>
              <a:t>&gt;A[1,2]</a:t>
            </a:r>
            <a:endParaRPr/>
          </a:p>
          <a:p>
            <a:pPr indent="-262556" lvl="0" marL="274320" rtl="0" algn="l">
              <a:spcBef>
                <a:spcPts val="481"/>
              </a:spcBef>
              <a:spcAft>
                <a:spcPts val="0"/>
              </a:spcAft>
              <a:buSzPct val="123500"/>
              <a:buChar char="●"/>
            </a:pPr>
            <a:r>
              <a:rPr lang="en-US"/>
              <a:t>&gt;A[1,]</a:t>
            </a:r>
            <a:endParaRPr/>
          </a:p>
          <a:p>
            <a:pPr indent="-262556" lvl="0" marL="274320" rtl="0" algn="l">
              <a:spcBef>
                <a:spcPts val="481"/>
              </a:spcBef>
              <a:spcAft>
                <a:spcPts val="0"/>
              </a:spcAft>
              <a:buSzPct val="123500"/>
              <a:buChar char="●"/>
            </a:pPr>
            <a:r>
              <a:rPr lang="en-US"/>
              <a:t>&gt;B[1,c(2,3)]</a:t>
            </a:r>
            <a:endParaRPr/>
          </a:p>
          <a:p>
            <a:pPr indent="-262556" lvl="0" marL="274320" rtl="0" algn="l">
              <a:spcBef>
                <a:spcPts val="481"/>
              </a:spcBef>
              <a:spcAft>
                <a:spcPts val="1400"/>
              </a:spcAft>
              <a:buSzPct val="123500"/>
              <a:buChar char="●"/>
            </a:pPr>
            <a:r>
              <a:rPr lang="en-US"/>
              <a:t>&gt;B[,-1]</a:t>
            </a:r>
            <a:endParaRPr/>
          </a:p>
        </p:txBody>
      </p:sp>
      <p:sp>
        <p:nvSpPr>
          <p:cNvPr id="255" name="Google Shape;255;p27"/>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Lists in R</a:t>
            </a:r>
            <a:endParaRPr sz="4000">
              <a:solidFill>
                <a:srgbClr val="C00000"/>
              </a:solidFill>
            </a:endParaRPr>
          </a:p>
        </p:txBody>
      </p:sp>
      <p:sp>
        <p:nvSpPr>
          <p:cNvPr id="261" name="Google Shape;261;p28"/>
          <p:cNvSpPr txBox="1"/>
          <p:nvPr>
            <p:ph idx="1" type="body"/>
          </p:nvPr>
        </p:nvSpPr>
        <p:spPr>
          <a:xfrm>
            <a:off x="688621" y="1653257"/>
            <a:ext cx="8116711" cy="4597965"/>
          </a:xfrm>
          <a:prstGeom prst="rect">
            <a:avLst/>
          </a:prstGeom>
          <a:noFill/>
          <a:ln>
            <a:noFill/>
          </a:ln>
        </p:spPr>
        <p:txBody>
          <a:bodyPr anchorCtr="0" anchor="t" bIns="45700" lIns="91425" spcFirstLastPara="1" rIns="91425" wrap="square" tIns="45700">
            <a:normAutofit/>
          </a:bodyPr>
          <a:lstStyle/>
          <a:p>
            <a:pPr indent="-286083" lvl="0" marL="274320" rtl="0" algn="l">
              <a:spcBef>
                <a:spcPts val="0"/>
              </a:spcBef>
              <a:spcAft>
                <a:spcPts val="0"/>
              </a:spcAft>
              <a:buSzPts val="2470"/>
              <a:buChar char="●"/>
            </a:pPr>
            <a:r>
              <a:rPr lang="en-US"/>
              <a:t>Vectors and matrices in R are two ways to work with a collection of objects.</a:t>
            </a:r>
            <a:endParaRPr/>
          </a:p>
          <a:p>
            <a:pPr indent="-160566" lvl="2" marL="914400" rtl="0" algn="l">
              <a:spcBef>
                <a:spcPts val="388"/>
              </a:spcBef>
              <a:spcAft>
                <a:spcPts val="0"/>
              </a:spcAft>
              <a:buSzPts val="1470"/>
              <a:buNone/>
            </a:pPr>
            <a:r>
              <a:t/>
            </a:r>
            <a:endParaRPr/>
          </a:p>
          <a:p>
            <a:pPr indent="-286083" lvl="0" marL="274320" rtl="0" algn="l">
              <a:spcBef>
                <a:spcPts val="481"/>
              </a:spcBef>
              <a:spcAft>
                <a:spcPts val="0"/>
              </a:spcAft>
              <a:buSzPts val="2470"/>
              <a:buChar char="●"/>
            </a:pPr>
            <a:r>
              <a:rPr lang="en-US"/>
              <a:t>Lists provide a third method. Unlike a vector or a matrix a list can </a:t>
            </a:r>
            <a:r>
              <a:rPr lang="en-US">
                <a:solidFill>
                  <a:srgbClr val="FF0000"/>
                </a:solidFill>
              </a:rPr>
              <a:t>hold different kinds of objects</a:t>
            </a:r>
            <a:r>
              <a:rPr lang="en-US"/>
              <a:t>. </a:t>
            </a:r>
            <a:endParaRPr/>
          </a:p>
          <a:p>
            <a:pPr indent="-160566" lvl="2" marL="914400" rtl="0" algn="l">
              <a:spcBef>
                <a:spcPts val="388"/>
              </a:spcBef>
              <a:spcAft>
                <a:spcPts val="0"/>
              </a:spcAft>
              <a:buSzPts val="1470"/>
              <a:buNone/>
            </a:pPr>
            <a:r>
              <a:t/>
            </a:r>
            <a:endParaRPr/>
          </a:p>
          <a:p>
            <a:pPr indent="-286083" lvl="0" marL="274320" rtl="0" algn="l">
              <a:spcBef>
                <a:spcPts val="481"/>
              </a:spcBef>
              <a:spcAft>
                <a:spcPts val="0"/>
              </a:spcAft>
              <a:buSzPts val="2470"/>
              <a:buChar char="●"/>
            </a:pPr>
            <a:r>
              <a:rPr lang="en-US"/>
              <a:t>One entry in a list may be a number, while the next is a matrix, while a third is a character string (like "Hello R!"). </a:t>
            </a:r>
            <a:endParaRPr/>
          </a:p>
          <a:p>
            <a:pPr indent="-133953" lvl="3" marL="1188720" rtl="0" algn="l">
              <a:spcBef>
                <a:spcPts val="370"/>
              </a:spcBef>
              <a:spcAft>
                <a:spcPts val="0"/>
              </a:spcAft>
              <a:buSzPts val="1300"/>
              <a:buNone/>
            </a:pPr>
            <a:r>
              <a:t/>
            </a:r>
            <a:endParaRPr/>
          </a:p>
          <a:p>
            <a:pPr indent="-286083" lvl="0" marL="274320" rtl="0" algn="l">
              <a:spcBef>
                <a:spcPts val="481"/>
              </a:spcBef>
              <a:spcAft>
                <a:spcPts val="1400"/>
              </a:spcAft>
              <a:buSzPts val="2470"/>
              <a:buChar char="●"/>
            </a:pPr>
            <a:r>
              <a:rPr lang="en-US"/>
              <a:t>Statistical functions of R usually return the result in the form of lists. So we must know how to unpack a list using the $ symbol.</a:t>
            </a:r>
            <a:endParaRPr/>
          </a:p>
        </p:txBody>
      </p:sp>
      <p:sp>
        <p:nvSpPr>
          <p:cNvPr id="262" name="Google Shape;262;p28"/>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Examples of lists in R</a:t>
            </a:r>
            <a:endParaRPr sz="4000">
              <a:solidFill>
                <a:srgbClr val="C00000"/>
              </a:solidFill>
            </a:endParaRPr>
          </a:p>
        </p:txBody>
      </p:sp>
      <p:sp>
        <p:nvSpPr>
          <p:cNvPr id="268" name="Google Shape;268;p29"/>
          <p:cNvSpPr txBox="1"/>
          <p:nvPr>
            <p:ph idx="1" type="body"/>
          </p:nvPr>
        </p:nvSpPr>
        <p:spPr>
          <a:xfrm>
            <a:off x="688621" y="1653257"/>
            <a:ext cx="8116711" cy="4597965"/>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&gt;x = list(name="Arun Patel", nationality="Indian", height=5.5, marks=c(95,45,80))</a:t>
            </a:r>
            <a:endParaRPr/>
          </a:p>
          <a:p>
            <a:pPr indent="-93979" lvl="8" marL="2468880" rtl="0" algn="l">
              <a:spcBef>
                <a:spcPts val="280"/>
              </a:spcBef>
              <a:spcAft>
                <a:spcPts val="0"/>
              </a:spcAft>
              <a:buSzPts val="1400"/>
              <a:buFont typeface="Constantia"/>
              <a:buNone/>
            </a:pPr>
            <a:r>
              <a:t/>
            </a:r>
            <a:endParaRPr/>
          </a:p>
          <a:p>
            <a:pPr indent="-274320" lvl="0" marL="274320" rtl="0" algn="l">
              <a:spcBef>
                <a:spcPts val="520"/>
              </a:spcBef>
              <a:spcAft>
                <a:spcPts val="0"/>
              </a:spcAft>
              <a:buSzPts val="2470"/>
              <a:buChar char="●"/>
            </a:pPr>
            <a:r>
              <a:rPr lang="en-US"/>
              <a:t>&gt;names(x)</a:t>
            </a:r>
            <a:endParaRPr/>
          </a:p>
          <a:p>
            <a:pPr indent="-274320" lvl="0" marL="274320" rtl="0" algn="l">
              <a:spcBef>
                <a:spcPts val="520"/>
              </a:spcBef>
              <a:spcAft>
                <a:spcPts val="0"/>
              </a:spcAft>
              <a:buSzPts val="2470"/>
              <a:buChar char="●"/>
            </a:pPr>
            <a:r>
              <a:rPr lang="en-US"/>
              <a:t>&gt;x$name</a:t>
            </a:r>
            <a:endParaRPr/>
          </a:p>
          <a:p>
            <a:pPr indent="-93979" lvl="8" marL="2468880" rtl="0" algn="l">
              <a:spcBef>
                <a:spcPts val="280"/>
              </a:spcBef>
              <a:spcAft>
                <a:spcPts val="0"/>
              </a:spcAft>
              <a:buSzPts val="1400"/>
              <a:buFont typeface="Constantia"/>
              <a:buNone/>
            </a:pPr>
            <a:r>
              <a:t/>
            </a:r>
            <a:endParaRPr/>
          </a:p>
          <a:p>
            <a:pPr indent="-274320" lvl="0" marL="274320" rtl="0" algn="l">
              <a:spcBef>
                <a:spcPts val="520"/>
              </a:spcBef>
              <a:spcAft>
                <a:spcPts val="0"/>
              </a:spcAft>
              <a:buSzPts val="2470"/>
              <a:buChar char="●"/>
            </a:pPr>
            <a:r>
              <a:rPr lang="en-US"/>
              <a:t>&gt;x$hei                     </a:t>
            </a:r>
            <a:r>
              <a:rPr lang="en-US">
                <a:solidFill>
                  <a:srgbClr val="0070C0"/>
                </a:solidFill>
              </a:rPr>
              <a:t>#abbreviations are OK</a:t>
            </a:r>
            <a:endParaRPr>
              <a:solidFill>
                <a:srgbClr val="0070C0"/>
              </a:solidFill>
            </a:endParaRPr>
          </a:p>
          <a:p>
            <a:pPr indent="-274320" lvl="0" marL="274320" rtl="0" algn="l">
              <a:spcBef>
                <a:spcPts val="520"/>
              </a:spcBef>
              <a:spcAft>
                <a:spcPts val="0"/>
              </a:spcAft>
              <a:buSzPts val="2470"/>
              <a:buChar char="●"/>
            </a:pPr>
            <a:r>
              <a:rPr lang="en-US"/>
              <a:t>&gt;x$marks</a:t>
            </a:r>
            <a:endParaRPr/>
          </a:p>
          <a:p>
            <a:pPr indent="-274320" lvl="0" marL="274320" rtl="0" algn="l">
              <a:spcBef>
                <a:spcPts val="520"/>
              </a:spcBef>
              <a:spcAft>
                <a:spcPts val="1400"/>
              </a:spcAft>
              <a:buSzPts val="2470"/>
              <a:buChar char="●"/>
            </a:pPr>
            <a:r>
              <a:rPr lang="en-US"/>
              <a:t>&gt;x$m[2] </a:t>
            </a:r>
            <a:endParaRPr/>
          </a:p>
        </p:txBody>
      </p:sp>
      <p:sp>
        <p:nvSpPr>
          <p:cNvPr id="269" name="Google Shape;269;p29"/>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Data frame in R</a:t>
            </a:r>
            <a:endParaRPr sz="4000">
              <a:solidFill>
                <a:srgbClr val="C00000"/>
              </a:solidFill>
            </a:endParaRPr>
          </a:p>
        </p:txBody>
      </p:sp>
      <p:sp>
        <p:nvSpPr>
          <p:cNvPr id="275" name="Google Shape;275;p30"/>
          <p:cNvSpPr txBox="1"/>
          <p:nvPr>
            <p:ph idx="1" type="body"/>
          </p:nvPr>
        </p:nvSpPr>
        <p:spPr>
          <a:xfrm>
            <a:off x="688621" y="1653257"/>
            <a:ext cx="8116711" cy="4597965"/>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123500"/>
              <a:buChar char="●"/>
            </a:pPr>
            <a:r>
              <a:rPr lang="en-US">
                <a:solidFill>
                  <a:srgbClr val="0070C0"/>
                </a:solidFill>
              </a:rPr>
              <a:t>A data frame is more general than a matrix, in that different columns can have different modes (numeric, character, factor, etc.). </a:t>
            </a:r>
            <a:endParaRPr>
              <a:solidFill>
                <a:srgbClr val="0070C0"/>
              </a:solidFill>
            </a:endParaRPr>
          </a:p>
          <a:p>
            <a:pPr indent="-274320" lvl="0" marL="274320" rtl="0" algn="l">
              <a:spcBef>
                <a:spcPts val="442"/>
              </a:spcBef>
              <a:spcAft>
                <a:spcPts val="0"/>
              </a:spcAft>
              <a:buSzPct val="123500"/>
              <a:buChar char="●"/>
            </a:pPr>
            <a:r>
              <a:rPr lang="en-US"/>
              <a:t>&gt;d &lt;- c(1,2,3,4)</a:t>
            </a:r>
            <a:endParaRPr/>
          </a:p>
          <a:p>
            <a:pPr indent="-274320" lvl="0" marL="274320" rtl="0" algn="l">
              <a:spcBef>
                <a:spcPts val="442"/>
              </a:spcBef>
              <a:spcAft>
                <a:spcPts val="0"/>
              </a:spcAft>
              <a:buSzPct val="123500"/>
              <a:buChar char="●"/>
            </a:pPr>
            <a:r>
              <a:rPr lang="en-US"/>
              <a:t>&gt;e &lt;- c("red", "white", "red", NA)</a:t>
            </a:r>
            <a:endParaRPr/>
          </a:p>
          <a:p>
            <a:pPr indent="-274320" lvl="0" marL="274320" rtl="0" algn="l">
              <a:spcBef>
                <a:spcPts val="442"/>
              </a:spcBef>
              <a:spcAft>
                <a:spcPts val="0"/>
              </a:spcAft>
              <a:buSzPct val="123500"/>
              <a:buChar char="●"/>
            </a:pPr>
            <a:r>
              <a:rPr lang="en-US"/>
              <a:t>&gt;f &lt;- c(TRUE,TRUE,TRUE,FALSE)</a:t>
            </a:r>
            <a:endParaRPr/>
          </a:p>
          <a:p>
            <a:pPr indent="-274320" lvl="0" marL="274320" rtl="0" algn="l">
              <a:spcBef>
                <a:spcPts val="442"/>
              </a:spcBef>
              <a:spcAft>
                <a:spcPts val="0"/>
              </a:spcAft>
              <a:buSzPct val="123500"/>
              <a:buChar char="●"/>
            </a:pPr>
            <a:r>
              <a:rPr lang="en-US"/>
              <a:t>&gt;myframe &lt;- data.frame(d,e,f)</a:t>
            </a:r>
            <a:endParaRPr/>
          </a:p>
          <a:p>
            <a:pPr indent="-274320" lvl="0" marL="274320" rtl="0" algn="l">
              <a:spcBef>
                <a:spcPts val="442"/>
              </a:spcBef>
              <a:spcAft>
                <a:spcPts val="0"/>
              </a:spcAft>
              <a:buSzPct val="123500"/>
              <a:buChar char="●"/>
            </a:pPr>
            <a:r>
              <a:rPr lang="en-US"/>
              <a:t>&gt;names(myframe) &lt;- c("ID","Color","Passed") </a:t>
            </a:r>
            <a:r>
              <a:rPr lang="en-US">
                <a:solidFill>
                  <a:srgbClr val="0070C0"/>
                </a:solidFill>
              </a:rPr>
              <a:t># Variable names</a:t>
            </a:r>
            <a:endParaRPr>
              <a:solidFill>
                <a:srgbClr val="0070C0"/>
              </a:solidFill>
            </a:endParaRPr>
          </a:p>
          <a:p>
            <a:pPr indent="-274320" lvl="0" marL="274320" rtl="0" algn="l">
              <a:spcBef>
                <a:spcPts val="442"/>
              </a:spcBef>
              <a:spcAft>
                <a:spcPts val="0"/>
              </a:spcAft>
              <a:buSzPct val="123500"/>
              <a:buChar char="●"/>
            </a:pPr>
            <a:r>
              <a:rPr lang="en-US"/>
              <a:t>&gt;myframe</a:t>
            </a:r>
            <a:endParaRPr/>
          </a:p>
          <a:p>
            <a:pPr indent="-274320" lvl="0" marL="274320" rtl="0" algn="l">
              <a:spcBef>
                <a:spcPts val="442"/>
              </a:spcBef>
              <a:spcAft>
                <a:spcPts val="0"/>
              </a:spcAft>
              <a:buSzPct val="123500"/>
              <a:buChar char="●"/>
            </a:pPr>
            <a:r>
              <a:rPr lang="en-US"/>
              <a:t>&gt;myframe[1:3,]         </a:t>
            </a:r>
            <a:r>
              <a:rPr lang="en-US">
                <a:solidFill>
                  <a:srgbClr val="0070C0"/>
                </a:solidFill>
              </a:rPr>
              <a:t># Rows 1 , 2, 3 of data frame</a:t>
            </a:r>
            <a:endParaRPr>
              <a:solidFill>
                <a:srgbClr val="0070C0"/>
              </a:solidFill>
            </a:endParaRPr>
          </a:p>
          <a:p>
            <a:pPr indent="-274320" lvl="0" marL="274320" rtl="0" algn="l">
              <a:spcBef>
                <a:spcPts val="442"/>
              </a:spcBef>
              <a:spcAft>
                <a:spcPts val="0"/>
              </a:spcAft>
              <a:buSzPct val="123500"/>
              <a:buChar char="●"/>
            </a:pPr>
            <a:r>
              <a:rPr lang="en-US"/>
              <a:t>&gt;myframe[,1:2]         </a:t>
            </a:r>
            <a:r>
              <a:rPr lang="en-US">
                <a:solidFill>
                  <a:srgbClr val="0070C0"/>
                </a:solidFill>
              </a:rPr>
              <a:t># Col 1, 2 of data frame</a:t>
            </a:r>
            <a:endParaRPr>
              <a:solidFill>
                <a:srgbClr val="0070C0"/>
              </a:solidFill>
            </a:endParaRPr>
          </a:p>
          <a:p>
            <a:pPr indent="-274320" lvl="0" marL="274320" rtl="0" algn="l">
              <a:spcBef>
                <a:spcPts val="442"/>
              </a:spcBef>
              <a:spcAft>
                <a:spcPts val="0"/>
              </a:spcAft>
              <a:buSzPct val="102916"/>
              <a:buChar char="●"/>
            </a:pPr>
            <a:r>
              <a:rPr lang="en-US"/>
              <a:t>&gt;myframe[c("ID","Color")] </a:t>
            </a:r>
            <a:r>
              <a:rPr lang="en-US" sz="2400">
                <a:solidFill>
                  <a:srgbClr val="0070C0"/>
                </a:solidFill>
              </a:rPr>
              <a:t>#Columns ID and color from data frame</a:t>
            </a:r>
            <a:endParaRPr sz="2400">
              <a:solidFill>
                <a:srgbClr val="0070C0"/>
              </a:solidFill>
            </a:endParaRPr>
          </a:p>
          <a:p>
            <a:pPr indent="-274320" lvl="0" marL="274320" rtl="0" algn="l">
              <a:spcBef>
                <a:spcPts val="442"/>
              </a:spcBef>
              <a:spcAft>
                <a:spcPts val="1400"/>
              </a:spcAft>
              <a:buSzPct val="123500"/>
              <a:buChar char="●"/>
            </a:pPr>
            <a:r>
              <a:rPr lang="en-US"/>
              <a:t>&gt;myframe$ID       </a:t>
            </a:r>
            <a:r>
              <a:rPr lang="en-US">
                <a:solidFill>
                  <a:srgbClr val="0070C0"/>
                </a:solidFill>
              </a:rPr>
              <a:t># Variable ID in the data frame</a:t>
            </a:r>
            <a:endParaRPr>
              <a:solidFill>
                <a:srgbClr val="0070C0"/>
              </a:solidFill>
            </a:endParaRPr>
          </a:p>
        </p:txBody>
      </p:sp>
      <p:sp>
        <p:nvSpPr>
          <p:cNvPr id="276" name="Google Shape;276;p30"/>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468075" y="704088"/>
            <a:ext cx="8425339"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History of R</a:t>
            </a:r>
            <a:endParaRPr sz="4000">
              <a:solidFill>
                <a:srgbClr val="C00000"/>
              </a:solidFill>
              <a:latin typeface="Times New Roman"/>
              <a:ea typeface="Times New Roman"/>
              <a:cs typeface="Times New Roman"/>
              <a:sym typeface="Times New Roman"/>
            </a:endParaRPr>
          </a:p>
        </p:txBody>
      </p:sp>
      <p:sp>
        <p:nvSpPr>
          <p:cNvPr id="84" name="Google Shape;84;p4"/>
          <p:cNvSpPr txBox="1"/>
          <p:nvPr>
            <p:ph idx="1" type="body"/>
          </p:nvPr>
        </p:nvSpPr>
        <p:spPr>
          <a:xfrm>
            <a:off x="468075" y="1935480"/>
            <a:ext cx="8425339" cy="4389120"/>
          </a:xfrm>
          <a:prstGeom prst="rect">
            <a:avLst/>
          </a:prstGeom>
          <a:noFill/>
          <a:ln>
            <a:noFill/>
          </a:ln>
        </p:spPr>
        <p:txBody>
          <a:bodyPr anchorCtr="0" anchor="t" bIns="45700" lIns="91425" spcFirstLastPara="1" rIns="91425" wrap="square" tIns="45700">
            <a:normAutofit/>
          </a:bodyPr>
          <a:lstStyle/>
          <a:p>
            <a:pPr indent="-129540" lvl="0" marL="274320" rtl="0" algn="l">
              <a:spcBef>
                <a:spcPts val="0"/>
              </a:spcBef>
              <a:spcAft>
                <a:spcPts val="0"/>
              </a:spcAft>
              <a:buSzPts val="2280"/>
              <a:buNone/>
            </a:pPr>
            <a:r>
              <a:t/>
            </a:r>
            <a:endParaRPr sz="2400">
              <a:latin typeface="Times New Roman"/>
              <a:ea typeface="Times New Roman"/>
              <a:cs typeface="Times New Roman"/>
              <a:sym typeface="Times New Roman"/>
            </a:endParaRPr>
          </a:p>
          <a:p>
            <a:pPr indent="-274320" lvl="0" marL="274320" rtl="0" algn="just">
              <a:spcBef>
                <a:spcPts val="480"/>
              </a:spcBef>
              <a:spcAft>
                <a:spcPts val="0"/>
              </a:spcAft>
              <a:buSzPts val="2280"/>
              <a:buChar char="●"/>
            </a:pPr>
            <a:r>
              <a:rPr lang="en-US" sz="2400">
                <a:latin typeface="Times New Roman"/>
                <a:ea typeface="Times New Roman"/>
                <a:cs typeface="Times New Roman"/>
                <a:sym typeface="Times New Roman"/>
              </a:rPr>
              <a:t>Modelled after S &amp; S-plus, developed at AT&amp;T labs in late 1980s.</a:t>
            </a:r>
            <a:endParaRPr/>
          </a:p>
          <a:p>
            <a:pPr indent="-93980" lvl="7" marL="2194560" rtl="0" algn="just">
              <a:spcBef>
                <a:spcPts val="280"/>
              </a:spcBef>
              <a:spcAft>
                <a:spcPts val="0"/>
              </a:spcAft>
              <a:buSzPts val="1400"/>
              <a:buFont typeface="Constantia"/>
              <a:buNone/>
            </a:pPr>
            <a:r>
              <a:t/>
            </a:r>
            <a:endParaRPr sz="1400">
              <a:latin typeface="Times New Roman"/>
              <a:ea typeface="Times New Roman"/>
              <a:cs typeface="Times New Roman"/>
              <a:sym typeface="Times New Roman"/>
            </a:endParaRPr>
          </a:p>
          <a:p>
            <a:pPr indent="-274320" lvl="0" marL="274320" rtl="0" algn="just">
              <a:spcBef>
                <a:spcPts val="480"/>
              </a:spcBef>
              <a:spcAft>
                <a:spcPts val="0"/>
              </a:spcAft>
              <a:buSzPts val="2280"/>
              <a:buChar char="●"/>
            </a:pPr>
            <a:r>
              <a:rPr lang="en-US" sz="2400">
                <a:latin typeface="Times New Roman"/>
                <a:ea typeface="Times New Roman"/>
                <a:cs typeface="Times New Roman"/>
                <a:sym typeface="Times New Roman"/>
              </a:rPr>
              <a:t>R project was started by Robert Gentleman and Ross Ihaka Department of Statistics, University of Auckland (1995).</a:t>
            </a:r>
            <a:endParaRPr sz="2400">
              <a:latin typeface="Times New Roman"/>
              <a:ea typeface="Times New Roman"/>
              <a:cs typeface="Times New Roman"/>
              <a:sym typeface="Times New Roman"/>
            </a:endParaRPr>
          </a:p>
          <a:p>
            <a:pPr indent="-93980" lvl="7" marL="2194560" rtl="0" algn="just">
              <a:spcBef>
                <a:spcPts val="280"/>
              </a:spcBef>
              <a:spcAft>
                <a:spcPts val="0"/>
              </a:spcAft>
              <a:buSzPts val="1400"/>
              <a:buFont typeface="Constantia"/>
              <a:buNone/>
            </a:pPr>
            <a:r>
              <a:t/>
            </a:r>
            <a:endParaRPr sz="1400">
              <a:latin typeface="Times New Roman"/>
              <a:ea typeface="Times New Roman"/>
              <a:cs typeface="Times New Roman"/>
              <a:sym typeface="Times New Roman"/>
            </a:endParaRPr>
          </a:p>
          <a:p>
            <a:pPr indent="-274320" lvl="0" marL="274320" rtl="0" algn="just">
              <a:spcBef>
                <a:spcPts val="480"/>
              </a:spcBef>
              <a:spcAft>
                <a:spcPts val="0"/>
              </a:spcAft>
              <a:buSzPts val="2280"/>
              <a:buChar char="●"/>
            </a:pPr>
            <a:r>
              <a:rPr lang="en-US" sz="2400">
                <a:latin typeface="Times New Roman"/>
                <a:ea typeface="Times New Roman"/>
                <a:cs typeface="Times New Roman"/>
                <a:sym typeface="Times New Roman"/>
              </a:rPr>
              <a:t>Currently maintained by R core development team – an international team of volunteer developers (since 1997).</a:t>
            </a:r>
            <a:endParaRPr sz="2400">
              <a:latin typeface="Times New Roman"/>
              <a:ea typeface="Times New Roman"/>
              <a:cs typeface="Times New Roman"/>
              <a:sym typeface="Times New Roman"/>
            </a:endParaRPr>
          </a:p>
          <a:p>
            <a:pPr indent="0" lvl="0" marL="0" rtl="0" algn="l">
              <a:spcBef>
                <a:spcPts val="520"/>
              </a:spcBef>
              <a:spcAft>
                <a:spcPts val="1400"/>
              </a:spcAft>
              <a:buSzPts val="2470"/>
              <a:buNone/>
            </a:pPr>
            <a:r>
              <a:t/>
            </a:r>
            <a:endParaRPr/>
          </a:p>
        </p:txBody>
      </p:sp>
      <p:sp>
        <p:nvSpPr>
          <p:cNvPr id="85" name="Google Shape;85;p4"/>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Factors in R</a:t>
            </a:r>
            <a:endParaRPr sz="4000">
              <a:solidFill>
                <a:srgbClr val="C00000"/>
              </a:solidFill>
            </a:endParaRPr>
          </a:p>
        </p:txBody>
      </p:sp>
      <p:sp>
        <p:nvSpPr>
          <p:cNvPr id="282" name="Google Shape;282;p31"/>
          <p:cNvSpPr txBox="1"/>
          <p:nvPr>
            <p:ph idx="1" type="body"/>
          </p:nvPr>
        </p:nvSpPr>
        <p:spPr>
          <a:xfrm>
            <a:off x="688621" y="1653257"/>
            <a:ext cx="8116711" cy="4724965"/>
          </a:xfrm>
          <a:prstGeom prst="rect">
            <a:avLst/>
          </a:prstGeom>
          <a:noFill/>
          <a:ln>
            <a:noFill/>
          </a:ln>
        </p:spPr>
        <p:txBody>
          <a:bodyPr anchorCtr="0" anchor="t" bIns="45700" lIns="91425" spcFirstLastPara="1" rIns="91425" wrap="square" tIns="45700">
            <a:normAutofit fontScale="85000" lnSpcReduction="20000"/>
          </a:bodyPr>
          <a:lstStyle/>
          <a:p>
            <a:pPr indent="-286083" lvl="0" marL="274320" rtl="0" algn="l">
              <a:spcBef>
                <a:spcPts val="0"/>
              </a:spcBef>
              <a:spcAft>
                <a:spcPts val="0"/>
              </a:spcAft>
              <a:buSzPct val="123500"/>
              <a:buChar char="●"/>
            </a:pPr>
            <a:r>
              <a:rPr lang="en-US"/>
              <a:t>In R we can make a variable is nominal by making it a factor. </a:t>
            </a:r>
            <a:endParaRPr/>
          </a:p>
          <a:p>
            <a:pPr indent="-146494" lvl="1" marL="640080" rtl="0" algn="l">
              <a:spcBef>
                <a:spcPts val="372"/>
              </a:spcBef>
              <a:spcAft>
                <a:spcPts val="0"/>
              </a:spcAft>
              <a:buSzPct val="127500"/>
              <a:buNone/>
            </a:pPr>
            <a:r>
              <a:t/>
            </a:r>
            <a:endParaRPr/>
          </a:p>
          <a:p>
            <a:pPr indent="-286083" lvl="0" marL="274320" rtl="0" algn="l">
              <a:spcBef>
                <a:spcPts val="403"/>
              </a:spcBef>
              <a:spcAft>
                <a:spcPts val="0"/>
              </a:spcAft>
              <a:buSzPct val="123500"/>
              <a:buChar char="●"/>
            </a:pPr>
            <a:r>
              <a:rPr lang="en-US"/>
              <a:t>The factor stores the nominal values as a vector of integers in the range [ 1... k] (where k is the number of unique values in the nominal variable). </a:t>
            </a:r>
            <a:endParaRPr/>
          </a:p>
          <a:p>
            <a:pPr indent="-146494" lvl="1" marL="640080" rtl="0" algn="l">
              <a:spcBef>
                <a:spcPts val="372"/>
              </a:spcBef>
              <a:spcAft>
                <a:spcPts val="0"/>
              </a:spcAft>
              <a:buSzPct val="127500"/>
              <a:buNone/>
            </a:pPr>
            <a:r>
              <a:t/>
            </a:r>
            <a:endParaRPr/>
          </a:p>
          <a:p>
            <a:pPr indent="-286083" lvl="0" marL="274320" rtl="0" algn="l">
              <a:spcBef>
                <a:spcPts val="403"/>
              </a:spcBef>
              <a:spcAft>
                <a:spcPts val="0"/>
              </a:spcAft>
              <a:buSzPct val="123500"/>
              <a:buChar char="●"/>
            </a:pPr>
            <a:r>
              <a:rPr lang="en-US"/>
              <a:t>An internal vector of character strings (the original values) mapped to these integers.</a:t>
            </a:r>
            <a:endParaRPr/>
          </a:p>
          <a:p>
            <a:pPr indent="-146494" lvl="1" marL="640080" rtl="0" algn="l">
              <a:spcBef>
                <a:spcPts val="372"/>
              </a:spcBef>
              <a:spcAft>
                <a:spcPts val="0"/>
              </a:spcAft>
              <a:buSzPct val="127500"/>
              <a:buNone/>
            </a:pPr>
            <a:r>
              <a:t/>
            </a:r>
            <a:endParaRPr/>
          </a:p>
          <a:p>
            <a:pPr indent="-286083" lvl="0" marL="274320" rtl="0" algn="l">
              <a:spcBef>
                <a:spcPts val="403"/>
              </a:spcBef>
              <a:spcAft>
                <a:spcPts val="0"/>
              </a:spcAft>
              <a:buSzPct val="123500"/>
              <a:buChar char="●"/>
            </a:pPr>
            <a:r>
              <a:rPr lang="en-US">
                <a:solidFill>
                  <a:srgbClr val="0070C0"/>
                </a:solidFill>
              </a:rPr>
              <a:t># Example: variable gender with 20 "male" entries and </a:t>
            </a:r>
            <a:br>
              <a:rPr lang="en-US">
                <a:solidFill>
                  <a:srgbClr val="0070C0"/>
                </a:solidFill>
              </a:rPr>
            </a:br>
            <a:r>
              <a:rPr lang="en-US">
                <a:solidFill>
                  <a:srgbClr val="0070C0"/>
                </a:solidFill>
              </a:rPr>
              <a:t># 30 "female" entries </a:t>
            </a:r>
            <a:br>
              <a:rPr lang="en-US">
                <a:solidFill>
                  <a:srgbClr val="0070C0"/>
                </a:solidFill>
              </a:rPr>
            </a:br>
            <a:r>
              <a:rPr lang="en-US"/>
              <a:t>&gt;gender &lt;- c(rep("male",20), rep("female", 30)) </a:t>
            </a:r>
            <a:br>
              <a:rPr lang="en-US"/>
            </a:br>
            <a:r>
              <a:rPr lang="en-US"/>
              <a:t>&gt;gender &lt;- factor(gender) </a:t>
            </a:r>
            <a:br>
              <a:rPr lang="en-US"/>
            </a:br>
            <a:r>
              <a:rPr lang="en-US">
                <a:solidFill>
                  <a:srgbClr val="0070C0"/>
                </a:solidFill>
              </a:rPr>
              <a:t># Stores gender as 20 1’s and 30 2’s  </a:t>
            </a:r>
            <a:endParaRPr/>
          </a:p>
          <a:p>
            <a:pPr indent="-286083" lvl="0" marL="274320" rtl="0" algn="l">
              <a:spcBef>
                <a:spcPts val="403"/>
              </a:spcBef>
              <a:spcAft>
                <a:spcPts val="1400"/>
              </a:spcAft>
              <a:buSzPct val="123500"/>
              <a:buChar char="●"/>
            </a:pPr>
            <a:r>
              <a:rPr lang="en-US">
                <a:solidFill>
                  <a:srgbClr val="0070C0"/>
                </a:solidFill>
              </a:rPr>
              <a:t># 1=male, 2=female internally (alphabetically)</a:t>
            </a:r>
            <a:br>
              <a:rPr lang="en-US">
                <a:solidFill>
                  <a:srgbClr val="0070C0"/>
                </a:solidFill>
              </a:rPr>
            </a:br>
            <a:r>
              <a:rPr lang="en-US">
                <a:solidFill>
                  <a:srgbClr val="0070C0"/>
                </a:solidFill>
              </a:rPr>
              <a:t># R now treats gender as a nominal variable </a:t>
            </a:r>
            <a:br>
              <a:rPr lang="en-US">
                <a:solidFill>
                  <a:srgbClr val="0070C0"/>
                </a:solidFill>
              </a:rPr>
            </a:br>
            <a:r>
              <a:rPr lang="en-US"/>
              <a:t>&gt;summary(gender)</a:t>
            </a:r>
            <a:endParaRPr/>
          </a:p>
        </p:txBody>
      </p:sp>
      <p:sp>
        <p:nvSpPr>
          <p:cNvPr id="283" name="Google Shape;283;p31"/>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468075" y="704088"/>
            <a:ext cx="8425339" cy="50382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Functions in R</a:t>
            </a:r>
            <a:endParaRPr sz="4000">
              <a:solidFill>
                <a:srgbClr val="C00000"/>
              </a:solidFill>
            </a:endParaRPr>
          </a:p>
        </p:txBody>
      </p:sp>
      <p:sp>
        <p:nvSpPr>
          <p:cNvPr id="289" name="Google Shape;289;p32"/>
          <p:cNvSpPr txBox="1"/>
          <p:nvPr>
            <p:ph idx="1" type="body"/>
          </p:nvPr>
        </p:nvSpPr>
        <p:spPr>
          <a:xfrm>
            <a:off x="688621" y="1653257"/>
            <a:ext cx="8116711" cy="4724965"/>
          </a:xfrm>
          <a:prstGeom prst="rect">
            <a:avLst/>
          </a:prstGeom>
          <a:noFill/>
          <a:ln>
            <a:noFill/>
          </a:ln>
        </p:spPr>
        <p:txBody>
          <a:bodyPr anchorCtr="0" anchor="t" bIns="45700" lIns="91425" spcFirstLastPara="1" rIns="91425" wrap="square" tIns="45700">
            <a:normAutofit lnSpcReduction="10000"/>
          </a:bodyPr>
          <a:lstStyle/>
          <a:p>
            <a:pPr indent="-117475" lvl="0" marL="274320" rtl="0" algn="l">
              <a:spcBef>
                <a:spcPts val="0"/>
              </a:spcBef>
              <a:spcAft>
                <a:spcPts val="0"/>
              </a:spcAft>
              <a:buSzPts val="2470"/>
              <a:buNone/>
            </a:pPr>
            <a:r>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&gt;g = function(x,y) (x+2*y)/3</a:t>
            </a:r>
            <a:endParaRPr/>
          </a:p>
          <a:p>
            <a:pPr indent="-274320" lvl="0" marL="274320" rtl="0" algn="l">
              <a:spcBef>
                <a:spcPts val="520"/>
              </a:spcBef>
              <a:spcAft>
                <a:spcPts val="0"/>
              </a:spcAft>
              <a:buSzPts val="2470"/>
              <a:buChar char="●"/>
            </a:pPr>
            <a:r>
              <a:rPr lang="en-US"/>
              <a:t>&gt;g(1,2)</a:t>
            </a:r>
            <a:endParaRPr/>
          </a:p>
          <a:p>
            <a:pPr indent="-274320" lvl="0" marL="274320" rtl="0" algn="l">
              <a:spcBef>
                <a:spcPts val="520"/>
              </a:spcBef>
              <a:spcAft>
                <a:spcPts val="0"/>
              </a:spcAft>
              <a:buSzPts val="2470"/>
              <a:buChar char="●"/>
            </a:pPr>
            <a:r>
              <a:rPr lang="en-US"/>
              <a:t>&gt;g(2,1)</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1400"/>
              </a:spcAft>
              <a:buSzPts val="2470"/>
              <a:buNone/>
            </a:pPr>
            <a:r>
              <a:t/>
            </a:r>
            <a:endParaRPr/>
          </a:p>
        </p:txBody>
      </p:sp>
      <p:pic>
        <p:nvPicPr>
          <p:cNvPr descr="http://www.iiap.res.in/astrostat/tuts/image/fun.png" id="290" name="Google Shape;290;p32"/>
          <p:cNvPicPr preferRelativeResize="0"/>
          <p:nvPr/>
        </p:nvPicPr>
        <p:blipFill rotWithShape="1">
          <a:blip r:embed="rId3">
            <a:alphaModFix/>
          </a:blip>
          <a:srcRect b="0" l="0" r="0" t="0"/>
          <a:stretch/>
        </p:blipFill>
        <p:spPr>
          <a:xfrm>
            <a:off x="2775567" y="2277886"/>
            <a:ext cx="3381375" cy="1466850"/>
          </a:xfrm>
          <a:prstGeom prst="rect">
            <a:avLst/>
          </a:prstGeom>
          <a:noFill/>
          <a:ln>
            <a:noFill/>
          </a:ln>
        </p:spPr>
      </p:pic>
      <p:sp>
        <p:nvSpPr>
          <p:cNvPr id="291" name="Google Shape;291;p32"/>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282f214d07_0_123"/>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Useful </a:t>
            </a:r>
            <a:r>
              <a:rPr lang="en-US" sz="4000">
                <a:solidFill>
                  <a:srgbClr val="C00000"/>
                </a:solidFill>
                <a:latin typeface="Times New Roman"/>
                <a:ea typeface="Times New Roman"/>
                <a:cs typeface="Times New Roman"/>
                <a:sym typeface="Times New Roman"/>
              </a:rPr>
              <a:t>Functions in R</a:t>
            </a:r>
            <a:endParaRPr b="1" sz="4400">
              <a:solidFill>
                <a:schemeClr val="dk2"/>
              </a:solidFill>
              <a:latin typeface="Tahoma"/>
              <a:ea typeface="Tahoma"/>
              <a:cs typeface="Tahoma"/>
              <a:sym typeface="Tahoma"/>
            </a:endParaRPr>
          </a:p>
        </p:txBody>
      </p:sp>
      <p:sp>
        <p:nvSpPr>
          <p:cNvPr id="298" name="Google Shape;298;g1282f214d07_0_123"/>
          <p:cNvSpPr txBox="1"/>
          <p:nvPr>
            <p:ph idx="1" type="body"/>
          </p:nvPr>
        </p:nvSpPr>
        <p:spPr>
          <a:xfrm>
            <a:off x="546075" y="2057400"/>
            <a:ext cx="8659500" cy="4169700"/>
          </a:xfrm>
          <a:prstGeom prst="rect">
            <a:avLst/>
          </a:prstGeom>
          <a:noFill/>
          <a:ln>
            <a:noFill/>
          </a:ln>
        </p:spPr>
        <p:txBody>
          <a:bodyPr anchorCtr="0" anchor="t" bIns="45700" lIns="91425" spcFirstLastPara="1" rIns="91425" wrap="square" tIns="45700">
            <a:noAutofit/>
          </a:bodyPr>
          <a:lstStyle/>
          <a:p>
            <a:pPr indent="-304800" lvl="2" marL="1219200" rtl="0" algn="l">
              <a:lnSpc>
                <a:spcPct val="100000"/>
              </a:lnSpc>
              <a:spcBef>
                <a:spcPts val="0"/>
              </a:spcBef>
              <a:spcAft>
                <a:spcPts val="0"/>
              </a:spcAft>
              <a:buSzPts val="1000"/>
              <a:buNone/>
            </a:pPr>
            <a:r>
              <a:rPr i="0" lang="en-US" sz="2000" u="none">
                <a:solidFill>
                  <a:schemeClr val="dk1"/>
                </a:solidFill>
                <a:latin typeface="Times New Roman"/>
                <a:ea typeface="Times New Roman"/>
                <a:cs typeface="Times New Roman"/>
                <a:sym typeface="Times New Roman"/>
              </a:rPr>
              <a:t>length(object) # number of elements or components</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str(object)    # structure of an object </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class(object)  # class or type of an object</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names(object)  # names</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c(object,object,...)  # combine objects into a vector</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cbind(object, object, ...) </a:t>
            </a:r>
            <a:r>
              <a:rPr i="0" lang="en-US" sz="1800" u="none">
                <a:solidFill>
                  <a:schemeClr val="dk1"/>
                </a:solidFill>
                <a:latin typeface="Times New Roman"/>
                <a:ea typeface="Times New Roman"/>
                <a:cs typeface="Times New Roman"/>
                <a:sym typeface="Times New Roman"/>
              </a:rPr>
              <a:t># combine objects as columns </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rbind(object, object, ...) # combine objects as rows </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ls()       # list current objects</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rm(object) # delete an object</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newobject &lt;- edit(object) # edit copy and save a newobject </a:t>
            </a:r>
            <a:endParaRPr>
              <a:latin typeface="Times New Roman"/>
              <a:ea typeface="Times New Roman"/>
              <a:cs typeface="Times New Roman"/>
              <a:sym typeface="Times New Roman"/>
            </a:endParaRPr>
          </a:p>
          <a:p>
            <a:pPr indent="-304800" lvl="2" marL="1219200" rtl="0" algn="l">
              <a:lnSpc>
                <a:spcPct val="100000"/>
              </a:lnSpc>
              <a:spcBef>
                <a:spcPts val="400"/>
              </a:spcBef>
              <a:spcAft>
                <a:spcPts val="0"/>
              </a:spcAft>
              <a:buSzPts val="1000"/>
              <a:buNone/>
            </a:pPr>
            <a:r>
              <a:rPr i="0" lang="en-US" sz="2000" u="none">
                <a:solidFill>
                  <a:schemeClr val="dk1"/>
                </a:solidFill>
                <a:latin typeface="Times New Roman"/>
                <a:ea typeface="Times New Roman"/>
                <a:cs typeface="Times New Roman"/>
                <a:sym typeface="Times New Roman"/>
              </a:rPr>
              <a:t>fix(object)               # edit in place </a:t>
            </a:r>
            <a:endParaRPr>
              <a:latin typeface="Times New Roman"/>
              <a:ea typeface="Times New Roman"/>
              <a:cs typeface="Times New Roman"/>
              <a:sym typeface="Times New Roman"/>
            </a:endParaRPr>
          </a:p>
        </p:txBody>
      </p:sp>
      <p:sp>
        <p:nvSpPr>
          <p:cNvPr id="299" name="Google Shape;299;g1282f214d07_0_123"/>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282f214d07_0_186"/>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000" u="none">
                <a:solidFill>
                  <a:srgbClr val="C00000"/>
                </a:solidFill>
                <a:latin typeface="Times New Roman"/>
                <a:ea typeface="Times New Roman"/>
                <a:cs typeface="Times New Roman"/>
                <a:sym typeface="Times New Roman"/>
              </a:rPr>
              <a:t>Importing Data</a:t>
            </a:r>
            <a:endParaRPr sz="4000">
              <a:solidFill>
                <a:srgbClr val="C00000"/>
              </a:solidFill>
              <a:latin typeface="Times New Roman"/>
              <a:ea typeface="Times New Roman"/>
              <a:cs typeface="Times New Roman"/>
              <a:sym typeface="Times New Roman"/>
            </a:endParaRPr>
          </a:p>
        </p:txBody>
      </p:sp>
      <p:sp>
        <p:nvSpPr>
          <p:cNvPr id="306" name="Google Shape;306;g1282f214d07_0_186"/>
          <p:cNvSpPr txBox="1"/>
          <p:nvPr>
            <p:ph idx="1" type="body"/>
          </p:nvPr>
        </p:nvSpPr>
        <p:spPr>
          <a:xfrm>
            <a:off x="546086" y="2057400"/>
            <a:ext cx="8659500" cy="4326600"/>
          </a:xfrm>
          <a:prstGeom prst="rect">
            <a:avLst/>
          </a:prstGeom>
          <a:noFill/>
          <a:ln>
            <a:noFill/>
          </a:ln>
        </p:spPr>
        <p:txBody>
          <a:bodyPr anchorCtr="0" anchor="ctr" bIns="45700" lIns="91425" spcFirstLastPara="1" rIns="91425" wrap="square" tIns="45700">
            <a:noAutofit/>
          </a:bodyPr>
          <a:lstStyle/>
          <a:p>
            <a:pPr indent="-304800" lvl="2" marL="1219200" rtl="0" algn="l">
              <a:lnSpc>
                <a:spcPct val="100000"/>
              </a:lnSpc>
              <a:spcBef>
                <a:spcPts val="0"/>
              </a:spcBef>
              <a:spcAft>
                <a:spcPts val="0"/>
              </a:spcAft>
              <a:buSzPts val="1200"/>
              <a:buNone/>
            </a:pPr>
            <a:r>
              <a:rPr i="0" lang="en-US" sz="2400" u="none">
                <a:solidFill>
                  <a:schemeClr val="dk1"/>
                </a:solidFill>
                <a:latin typeface="Times New Roman"/>
                <a:ea typeface="Times New Roman"/>
                <a:cs typeface="Times New Roman"/>
                <a:sym typeface="Times New Roman"/>
              </a:rPr>
              <a:t>Importing data into </a:t>
            </a:r>
            <a:r>
              <a:rPr b="1" i="0" lang="en-US" sz="2400" u="none">
                <a:solidFill>
                  <a:schemeClr val="dk1"/>
                </a:solidFill>
                <a:latin typeface="Times New Roman"/>
                <a:ea typeface="Times New Roman"/>
                <a:cs typeface="Times New Roman"/>
                <a:sym typeface="Times New Roman"/>
              </a:rPr>
              <a:t>R</a:t>
            </a:r>
            <a:r>
              <a:rPr i="0" lang="en-US" sz="2400" u="none">
                <a:solidFill>
                  <a:schemeClr val="dk1"/>
                </a:solidFill>
                <a:latin typeface="Times New Roman"/>
                <a:ea typeface="Times New Roman"/>
                <a:cs typeface="Times New Roman"/>
                <a:sym typeface="Times New Roman"/>
              </a:rPr>
              <a:t> is fairly simple. </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For Stata and Systat, use the </a:t>
            </a:r>
            <a:r>
              <a:rPr b="1" i="0" lang="en-US" sz="2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foreign</a:t>
            </a:r>
            <a:r>
              <a:rPr b="1" i="0" lang="en-US" sz="2400" u="none">
                <a:solidFill>
                  <a:schemeClr val="dk1"/>
                </a:solidFill>
                <a:latin typeface="Times New Roman"/>
                <a:ea typeface="Times New Roman"/>
                <a:cs typeface="Times New Roman"/>
                <a:sym typeface="Times New Roman"/>
              </a:rPr>
              <a:t> </a:t>
            </a:r>
            <a:r>
              <a:rPr i="0" lang="en-US" sz="2400" u="none">
                <a:solidFill>
                  <a:schemeClr val="dk1"/>
                </a:solidFill>
                <a:latin typeface="Times New Roman"/>
                <a:ea typeface="Times New Roman"/>
                <a:cs typeface="Times New Roman"/>
                <a:sym typeface="Times New Roman"/>
              </a:rPr>
              <a:t>package.</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For SPSS and SAS I would recommend the </a:t>
            </a:r>
            <a:r>
              <a:rPr b="1" i="0" lang="en-US" sz="24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Hmisc</a:t>
            </a:r>
            <a:r>
              <a:rPr i="0" lang="en-US" sz="2400" u="none">
                <a:solidFill>
                  <a:schemeClr val="dk1"/>
                </a:solidFill>
                <a:latin typeface="Times New Roman"/>
                <a:ea typeface="Times New Roman"/>
                <a:cs typeface="Times New Roman"/>
                <a:sym typeface="Times New Roman"/>
              </a:rPr>
              <a:t> package for ease and functionality. </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See the </a:t>
            </a:r>
            <a:r>
              <a:rPr b="1" i="0" lang="en-US" sz="2400" u="none">
                <a:solidFill>
                  <a:schemeClr val="dk1"/>
                </a:solidFill>
                <a:latin typeface="Times New Roman"/>
                <a:ea typeface="Times New Roman"/>
                <a:cs typeface="Times New Roman"/>
                <a:sym typeface="Times New Roman"/>
              </a:rPr>
              <a:t>Quick-R </a:t>
            </a:r>
            <a:r>
              <a:rPr i="0" lang="en-US" sz="2400" u="none">
                <a:solidFill>
                  <a:schemeClr val="dk1"/>
                </a:solidFill>
                <a:latin typeface="Times New Roman"/>
                <a:ea typeface="Times New Roman"/>
                <a:cs typeface="Times New Roman"/>
                <a:sym typeface="Times New Roman"/>
              </a:rPr>
              <a:t>section on </a:t>
            </a:r>
            <a:r>
              <a:rPr b="1" i="0" lang="en-US" sz="24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packages</a:t>
            </a:r>
            <a:r>
              <a:rPr i="0" lang="en-US" sz="2400" u="none">
                <a:solidFill>
                  <a:schemeClr val="dk1"/>
                </a:solidFill>
                <a:latin typeface="Times New Roman"/>
                <a:ea typeface="Times New Roman"/>
                <a:cs typeface="Times New Roman"/>
                <a:sym typeface="Times New Roman"/>
              </a:rPr>
              <a:t>, for information on obtaining and installing the these packages. </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Example of importing data are provided below. </a:t>
            </a:r>
            <a:endParaRPr sz="2400">
              <a:latin typeface="Times New Roman"/>
              <a:ea typeface="Times New Roman"/>
              <a:cs typeface="Times New Roman"/>
              <a:sym typeface="Times New Roman"/>
            </a:endParaRPr>
          </a:p>
        </p:txBody>
      </p:sp>
      <p:sp>
        <p:nvSpPr>
          <p:cNvPr id="307" name="Google Shape;307;g1282f214d07_0_186"/>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282f214d07_0_193"/>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100" u="none">
                <a:solidFill>
                  <a:srgbClr val="C00000"/>
                </a:solidFill>
                <a:latin typeface="Times New Roman"/>
                <a:ea typeface="Times New Roman"/>
                <a:cs typeface="Times New Roman"/>
                <a:sym typeface="Times New Roman"/>
              </a:rPr>
              <a:t>From A Comma Delimited Text File</a:t>
            </a:r>
            <a:endParaRPr sz="4100">
              <a:solidFill>
                <a:srgbClr val="C00000"/>
              </a:solidFill>
              <a:latin typeface="Times New Roman"/>
              <a:ea typeface="Times New Roman"/>
              <a:cs typeface="Times New Roman"/>
              <a:sym typeface="Times New Roman"/>
            </a:endParaRPr>
          </a:p>
        </p:txBody>
      </p:sp>
      <p:sp>
        <p:nvSpPr>
          <p:cNvPr id="314" name="Google Shape;314;g1282f214d07_0_193"/>
          <p:cNvSpPr txBox="1"/>
          <p:nvPr>
            <p:ph idx="1" type="body"/>
          </p:nvPr>
        </p:nvSpPr>
        <p:spPr>
          <a:xfrm>
            <a:off x="546075" y="2057400"/>
            <a:ext cx="8659500" cy="4199400"/>
          </a:xfrm>
          <a:prstGeom prst="rect">
            <a:avLst/>
          </a:prstGeom>
          <a:noFill/>
          <a:ln>
            <a:noFill/>
          </a:ln>
        </p:spPr>
        <p:txBody>
          <a:bodyPr anchorCtr="0" anchor="t" bIns="45700" lIns="91425" spcFirstLastPara="1" rIns="91425" wrap="square" tIns="45700">
            <a:noAutofit/>
          </a:bodyPr>
          <a:lstStyle/>
          <a:p>
            <a:pPr indent="-304800" lvl="2" marL="1219200" rtl="0" algn="l">
              <a:lnSpc>
                <a:spcPct val="100000"/>
              </a:lnSpc>
              <a:spcBef>
                <a:spcPts val="0"/>
              </a:spcBef>
              <a:spcAft>
                <a:spcPts val="0"/>
              </a:spcAft>
              <a:buSzPts val="1200"/>
              <a:buNone/>
            </a:pPr>
            <a:r>
              <a:rPr i="0" lang="en-US" sz="2400" u="none">
                <a:solidFill>
                  <a:schemeClr val="dk1"/>
                </a:solidFill>
                <a:latin typeface="Times New Roman"/>
                <a:ea typeface="Times New Roman"/>
                <a:cs typeface="Times New Roman"/>
                <a:sym typeface="Times New Roman"/>
              </a:rPr>
              <a:t># first row contains variable names, comma is separator </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assign the variable </a:t>
            </a:r>
            <a:r>
              <a:rPr i="1" lang="en-US" sz="2400" u="none">
                <a:solidFill>
                  <a:schemeClr val="dk1"/>
                </a:solidFill>
                <a:latin typeface="Times New Roman"/>
                <a:ea typeface="Times New Roman"/>
                <a:cs typeface="Times New Roman"/>
                <a:sym typeface="Times New Roman"/>
              </a:rPr>
              <a:t>id</a:t>
            </a:r>
            <a:r>
              <a:rPr i="0" lang="en-US" sz="2400" u="none">
                <a:solidFill>
                  <a:schemeClr val="dk1"/>
                </a:solidFill>
                <a:latin typeface="Times New Roman"/>
                <a:ea typeface="Times New Roman"/>
                <a:cs typeface="Times New Roman"/>
                <a:sym typeface="Times New Roman"/>
              </a:rPr>
              <a:t> to row names</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note the / instead of \ on mswindows systems </a:t>
            </a:r>
            <a:br>
              <a:rPr i="0" lang="en-US" sz="2400" u="none">
                <a:solidFill>
                  <a:schemeClr val="dk1"/>
                </a:solidFill>
                <a:latin typeface="Times New Roman"/>
                <a:ea typeface="Times New Roman"/>
                <a:cs typeface="Times New Roman"/>
                <a:sym typeface="Times New Roman"/>
              </a:rPr>
            </a:b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mydata &lt;- read.table("c:/mydata.csv", header=TRUE, sep=",", row.names="id")</a:t>
            </a:r>
            <a:endParaRPr>
              <a:latin typeface="Times New Roman"/>
              <a:ea typeface="Times New Roman"/>
              <a:cs typeface="Times New Roman"/>
              <a:sym typeface="Times New Roman"/>
            </a:endParaRPr>
          </a:p>
        </p:txBody>
      </p:sp>
      <p:sp>
        <p:nvSpPr>
          <p:cNvPr id="315" name="Google Shape;315;g1282f214d07_0_193"/>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282f214d07_0_200"/>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000" u="none">
                <a:solidFill>
                  <a:srgbClr val="C00000"/>
                </a:solidFill>
                <a:latin typeface="Times New Roman"/>
                <a:ea typeface="Times New Roman"/>
                <a:cs typeface="Times New Roman"/>
                <a:sym typeface="Times New Roman"/>
              </a:rPr>
              <a:t>From Excel</a:t>
            </a:r>
            <a:endParaRPr sz="4000">
              <a:solidFill>
                <a:srgbClr val="C00000"/>
              </a:solidFill>
              <a:latin typeface="Times New Roman"/>
              <a:ea typeface="Times New Roman"/>
              <a:cs typeface="Times New Roman"/>
              <a:sym typeface="Times New Roman"/>
            </a:endParaRPr>
          </a:p>
        </p:txBody>
      </p:sp>
      <p:sp>
        <p:nvSpPr>
          <p:cNvPr id="322" name="Google Shape;322;g1282f214d07_0_200"/>
          <p:cNvSpPr txBox="1"/>
          <p:nvPr>
            <p:ph idx="1" type="body"/>
          </p:nvPr>
        </p:nvSpPr>
        <p:spPr>
          <a:xfrm>
            <a:off x="234037" y="2057400"/>
            <a:ext cx="8659500" cy="4643400"/>
          </a:xfrm>
          <a:prstGeom prst="rect">
            <a:avLst/>
          </a:prstGeom>
          <a:noFill/>
          <a:ln>
            <a:noFill/>
          </a:ln>
        </p:spPr>
        <p:txBody>
          <a:bodyPr anchorCtr="0" anchor="t" bIns="45700" lIns="91425" spcFirstLastPara="1" rIns="91425" wrap="square" tIns="45700">
            <a:noAutofit/>
          </a:bodyPr>
          <a:lstStyle/>
          <a:p>
            <a:pPr indent="-304800" lvl="2" marL="1219200" rtl="0" algn="l">
              <a:lnSpc>
                <a:spcPct val="100000"/>
              </a:lnSpc>
              <a:spcBef>
                <a:spcPts val="0"/>
              </a:spcBef>
              <a:spcAft>
                <a:spcPts val="0"/>
              </a:spcAft>
              <a:buSzPts val="1200"/>
              <a:buNone/>
            </a:pPr>
            <a:r>
              <a:rPr i="0" lang="en-US" sz="2400" u="none">
                <a:solidFill>
                  <a:schemeClr val="dk1"/>
                </a:solidFill>
                <a:latin typeface="Times New Roman"/>
                <a:ea typeface="Times New Roman"/>
                <a:cs typeface="Times New Roman"/>
                <a:sym typeface="Times New Roman"/>
              </a:rPr>
              <a:t>The best way to read an Excel file is to export it to a comma delimited file and import it using the method above.</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On windows systems you can use the </a:t>
            </a:r>
            <a:r>
              <a:rPr b="1" i="0" lang="en-US" sz="2400" u="none">
                <a:solidFill>
                  <a:schemeClr val="dk1"/>
                </a:solidFill>
                <a:latin typeface="Times New Roman"/>
                <a:ea typeface="Times New Roman"/>
                <a:cs typeface="Times New Roman"/>
                <a:sym typeface="Times New Roman"/>
              </a:rPr>
              <a:t>RODBC</a:t>
            </a:r>
            <a:r>
              <a:rPr i="0" lang="en-US" sz="2400" u="none">
                <a:solidFill>
                  <a:schemeClr val="dk1"/>
                </a:solidFill>
                <a:latin typeface="Times New Roman"/>
                <a:ea typeface="Times New Roman"/>
                <a:cs typeface="Times New Roman"/>
                <a:sym typeface="Times New Roman"/>
              </a:rPr>
              <a:t> package to access Excel files. The first row should contain variable/column names. </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first row contains variable names</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we will read in workSheet </a:t>
            </a:r>
            <a:r>
              <a:rPr i="1" lang="en-US" sz="2400" u="none">
                <a:solidFill>
                  <a:schemeClr val="dk1"/>
                </a:solidFill>
                <a:latin typeface="Times New Roman"/>
                <a:ea typeface="Times New Roman"/>
                <a:cs typeface="Times New Roman"/>
                <a:sym typeface="Times New Roman"/>
              </a:rPr>
              <a:t>mysheet</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library(RODBC)</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channel &lt;- odbcConnectExcel("c:/myexel.xls")</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mydata &lt;- sqlFetch(channel, "mysheet")</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odbcClose(channel) </a:t>
            </a:r>
            <a:endParaRPr sz="2400">
              <a:latin typeface="Times New Roman"/>
              <a:ea typeface="Times New Roman"/>
              <a:cs typeface="Times New Roman"/>
              <a:sym typeface="Times New Roman"/>
            </a:endParaRPr>
          </a:p>
        </p:txBody>
      </p:sp>
      <p:sp>
        <p:nvSpPr>
          <p:cNvPr id="323" name="Google Shape;323;g1282f214d07_0_200"/>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282f214d07_0_207"/>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000" u="none">
                <a:solidFill>
                  <a:srgbClr val="C00000"/>
                </a:solidFill>
                <a:latin typeface="Times New Roman"/>
                <a:ea typeface="Times New Roman"/>
                <a:cs typeface="Times New Roman"/>
                <a:sym typeface="Times New Roman"/>
              </a:rPr>
              <a:t>From SAS</a:t>
            </a:r>
            <a:endParaRPr sz="4000">
              <a:solidFill>
                <a:srgbClr val="C00000"/>
              </a:solidFill>
              <a:latin typeface="Times New Roman"/>
              <a:ea typeface="Times New Roman"/>
              <a:cs typeface="Times New Roman"/>
              <a:sym typeface="Times New Roman"/>
            </a:endParaRPr>
          </a:p>
        </p:txBody>
      </p:sp>
      <p:sp>
        <p:nvSpPr>
          <p:cNvPr id="330" name="Google Shape;330;g1282f214d07_0_207"/>
          <p:cNvSpPr txBox="1"/>
          <p:nvPr>
            <p:ph idx="1" type="body"/>
          </p:nvPr>
        </p:nvSpPr>
        <p:spPr>
          <a:xfrm>
            <a:off x="702100" y="2133600"/>
            <a:ext cx="8191200" cy="4043100"/>
          </a:xfrm>
          <a:prstGeom prst="rect">
            <a:avLst/>
          </a:prstGeom>
          <a:noFill/>
          <a:ln>
            <a:noFill/>
          </a:ln>
        </p:spPr>
        <p:txBody>
          <a:bodyPr anchorCtr="0" anchor="t" bIns="45700" lIns="91425" spcFirstLastPara="1" rIns="91425" wrap="square" tIns="45700">
            <a:noAutofit/>
          </a:bodyPr>
          <a:lstStyle/>
          <a:p>
            <a:pPr indent="-304800" lvl="2" marL="1219200" rtl="0" algn="l">
              <a:lnSpc>
                <a:spcPct val="100000"/>
              </a:lnSpc>
              <a:spcBef>
                <a:spcPts val="0"/>
              </a:spcBef>
              <a:spcAft>
                <a:spcPts val="0"/>
              </a:spcAft>
              <a:buClr>
                <a:schemeClr val="folHlink"/>
              </a:buClr>
              <a:buSzPts val="1200"/>
              <a:buFont typeface="Times New Roman"/>
              <a:buChar char="■"/>
            </a:pPr>
            <a:r>
              <a:rPr i="0" lang="en-US" sz="2400" u="none">
                <a:solidFill>
                  <a:schemeClr val="dk1"/>
                </a:solidFill>
                <a:latin typeface="Times New Roman"/>
                <a:ea typeface="Times New Roman"/>
                <a:cs typeface="Times New Roman"/>
                <a:sym typeface="Times New Roman"/>
              </a:rPr>
              <a:t># save SAS dataset in trasport format</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libname out xport 'c:/mydata.xpt';</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data out.mydata;</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set sasuser.mydata;</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run;</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Clr>
                <a:schemeClr val="folHlink"/>
              </a:buClr>
              <a:buSzPts val="1200"/>
              <a:buFont typeface="Times New Roman"/>
              <a:buChar char="■"/>
            </a:pPr>
            <a:r>
              <a:rPr i="0" lang="en-US" sz="2400" u="none">
                <a:solidFill>
                  <a:schemeClr val="dk1"/>
                </a:solidFill>
                <a:latin typeface="Times New Roman"/>
                <a:ea typeface="Times New Roman"/>
                <a:cs typeface="Times New Roman"/>
                <a:sym typeface="Times New Roman"/>
              </a:rPr>
              <a:t>library(foreign)</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#bsl=read.xport(“mydata.xpt")</a:t>
            </a:r>
            <a:endParaRPr>
              <a:latin typeface="Times New Roman"/>
              <a:ea typeface="Times New Roman"/>
              <a:cs typeface="Times New Roman"/>
              <a:sym typeface="Times New Roman"/>
            </a:endParaRPr>
          </a:p>
        </p:txBody>
      </p:sp>
      <p:sp>
        <p:nvSpPr>
          <p:cNvPr id="331" name="Google Shape;331;g1282f214d07_0_207"/>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282f214d07_0_214"/>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Keyboard Input </a:t>
            </a:r>
            <a:endParaRPr>
              <a:solidFill>
                <a:srgbClr val="C00000"/>
              </a:solidFill>
              <a:latin typeface="Times New Roman"/>
              <a:ea typeface="Times New Roman"/>
              <a:cs typeface="Times New Roman"/>
              <a:sym typeface="Times New Roman"/>
            </a:endParaRPr>
          </a:p>
        </p:txBody>
      </p:sp>
      <p:sp>
        <p:nvSpPr>
          <p:cNvPr id="338" name="Google Shape;338;g1282f214d07_0_214"/>
          <p:cNvSpPr txBox="1"/>
          <p:nvPr>
            <p:ph idx="1" type="body"/>
          </p:nvPr>
        </p:nvSpPr>
        <p:spPr>
          <a:xfrm>
            <a:off x="702100" y="2133600"/>
            <a:ext cx="8659500" cy="4003500"/>
          </a:xfrm>
          <a:prstGeom prst="rect">
            <a:avLst/>
          </a:prstGeom>
          <a:noFill/>
          <a:ln>
            <a:noFill/>
          </a:ln>
        </p:spPr>
        <p:txBody>
          <a:bodyPr anchorCtr="0" anchor="t" bIns="45700" lIns="91425" spcFirstLastPara="1" rIns="91425" wrap="square" tIns="45700">
            <a:noAutofit/>
          </a:bodyPr>
          <a:lstStyle/>
          <a:p>
            <a:pPr indent="-304800" lvl="2" marL="1219200" rtl="0" algn="l">
              <a:lnSpc>
                <a:spcPct val="100000"/>
              </a:lnSpc>
              <a:spcBef>
                <a:spcPts val="0"/>
              </a:spcBef>
              <a:spcAft>
                <a:spcPts val="0"/>
              </a:spcAft>
              <a:buSzPts val="1200"/>
              <a:buNone/>
            </a:pPr>
            <a:r>
              <a:rPr i="0" lang="en-US" sz="2400" u="none">
                <a:solidFill>
                  <a:schemeClr val="dk1"/>
                </a:solidFill>
                <a:latin typeface="Times New Roman"/>
                <a:ea typeface="Times New Roman"/>
                <a:cs typeface="Times New Roman"/>
                <a:sym typeface="Times New Roman"/>
              </a:rPr>
              <a:t>Usually you will obtain a dataframe by </a:t>
            </a:r>
            <a:r>
              <a:rPr i="0" lang="en-US" sz="2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importing</a:t>
            </a:r>
            <a:r>
              <a:rPr i="0" lang="en-US" sz="2400" u="none">
                <a:solidFill>
                  <a:schemeClr val="dk1"/>
                </a:solidFill>
                <a:latin typeface="Times New Roman"/>
                <a:ea typeface="Times New Roman"/>
                <a:cs typeface="Times New Roman"/>
                <a:sym typeface="Times New Roman"/>
              </a:rPr>
              <a:t> it from </a:t>
            </a:r>
            <a:r>
              <a:rPr b="1" i="0" lang="en-US" sz="2400" u="none">
                <a:solidFill>
                  <a:schemeClr val="dk1"/>
                </a:solidFill>
                <a:latin typeface="Times New Roman"/>
                <a:ea typeface="Times New Roman"/>
                <a:cs typeface="Times New Roman"/>
                <a:sym typeface="Times New Roman"/>
              </a:rPr>
              <a:t>SAS</a:t>
            </a:r>
            <a:r>
              <a:rPr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SPSS</a:t>
            </a:r>
            <a:r>
              <a:rPr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Excel</a:t>
            </a:r>
            <a:r>
              <a:rPr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Stata</a:t>
            </a:r>
            <a:r>
              <a:rPr i="0" lang="en-US" sz="2400" u="none">
                <a:solidFill>
                  <a:schemeClr val="dk1"/>
                </a:solidFill>
                <a:latin typeface="Times New Roman"/>
                <a:ea typeface="Times New Roman"/>
                <a:cs typeface="Times New Roman"/>
                <a:sym typeface="Times New Roman"/>
              </a:rPr>
              <a:t>, a database, or an ASCII file. To create it interactively, you can do something like the following. </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create a dataframe from scratch </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age &lt;- c(25, 30, 56)</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gender &lt;- c("male", "female", "male")</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weight &lt;- c(160, 110, 220) </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mydata &lt;- data.frame(age,gender,weight) </a:t>
            </a:r>
            <a:endParaRPr>
              <a:latin typeface="Times New Roman"/>
              <a:ea typeface="Times New Roman"/>
              <a:cs typeface="Times New Roman"/>
              <a:sym typeface="Times New Roman"/>
            </a:endParaRPr>
          </a:p>
        </p:txBody>
      </p:sp>
      <p:sp>
        <p:nvSpPr>
          <p:cNvPr id="339" name="Google Shape;339;g1282f214d07_0_214"/>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282f214d07_0_221"/>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Keyboard Input </a:t>
            </a:r>
            <a:endParaRPr>
              <a:solidFill>
                <a:srgbClr val="C00000"/>
              </a:solidFill>
              <a:latin typeface="Times New Roman"/>
              <a:ea typeface="Times New Roman"/>
              <a:cs typeface="Times New Roman"/>
              <a:sym typeface="Times New Roman"/>
            </a:endParaRPr>
          </a:p>
        </p:txBody>
      </p:sp>
      <p:sp>
        <p:nvSpPr>
          <p:cNvPr id="346" name="Google Shape;346;g1282f214d07_0_221"/>
          <p:cNvSpPr txBox="1"/>
          <p:nvPr>
            <p:ph idx="1" type="body"/>
          </p:nvPr>
        </p:nvSpPr>
        <p:spPr>
          <a:xfrm>
            <a:off x="702100" y="2133600"/>
            <a:ext cx="8659500" cy="4110000"/>
          </a:xfrm>
          <a:prstGeom prst="rect">
            <a:avLst/>
          </a:prstGeom>
          <a:noFill/>
          <a:ln>
            <a:noFill/>
          </a:ln>
        </p:spPr>
        <p:txBody>
          <a:bodyPr anchorCtr="0" anchor="t" bIns="45700" lIns="91425" spcFirstLastPara="1" rIns="91425" wrap="square" tIns="45700">
            <a:noAutofit/>
          </a:bodyPr>
          <a:lstStyle/>
          <a:p>
            <a:pPr indent="-304800" lvl="2" marL="1219200" rtl="0" algn="l">
              <a:lnSpc>
                <a:spcPct val="100000"/>
              </a:lnSpc>
              <a:spcBef>
                <a:spcPts val="0"/>
              </a:spcBef>
              <a:spcAft>
                <a:spcPts val="0"/>
              </a:spcAft>
              <a:buSzPts val="1200"/>
              <a:buNone/>
            </a:pPr>
            <a:r>
              <a:rPr i="0" lang="en-US" sz="2400" u="none">
                <a:solidFill>
                  <a:schemeClr val="dk1"/>
                </a:solidFill>
                <a:latin typeface="Times New Roman"/>
                <a:ea typeface="Times New Roman"/>
                <a:cs typeface="Times New Roman"/>
                <a:sym typeface="Times New Roman"/>
              </a:rPr>
              <a:t>You can also use </a:t>
            </a:r>
            <a:r>
              <a:rPr b="1" i="0" lang="en-US" sz="2400" u="none">
                <a:solidFill>
                  <a:schemeClr val="dk1"/>
                </a:solidFill>
                <a:latin typeface="Times New Roman"/>
                <a:ea typeface="Times New Roman"/>
                <a:cs typeface="Times New Roman"/>
                <a:sym typeface="Times New Roman"/>
              </a:rPr>
              <a:t>R</a:t>
            </a:r>
            <a:r>
              <a:rPr i="0" lang="en-US" sz="2400" u="none">
                <a:solidFill>
                  <a:schemeClr val="dk1"/>
                </a:solidFill>
                <a:latin typeface="Times New Roman"/>
                <a:ea typeface="Times New Roman"/>
                <a:cs typeface="Times New Roman"/>
                <a:sym typeface="Times New Roman"/>
              </a:rPr>
              <a:t>'s built in spreadsheet to enter the data interactively, as in the following example. </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enter data using editor </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mydata &lt;- data.frame(age=numeric(0), gender=character(0), weight=numeric(0))</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mydata &lt;- edit(mydata)</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 note that without the assignment in the line above, </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 the edits are not saved! </a:t>
            </a:r>
            <a:br>
              <a:rPr i="0" lang="en-US" sz="2400" u="none">
                <a:solidFill>
                  <a:schemeClr val="dk1"/>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347" name="Google Shape;347;g1282f214d07_0_221"/>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282f214d07_0_228"/>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Exporting Data </a:t>
            </a:r>
            <a:endParaRPr>
              <a:solidFill>
                <a:srgbClr val="C00000"/>
              </a:solidFill>
              <a:latin typeface="Times New Roman"/>
              <a:ea typeface="Times New Roman"/>
              <a:cs typeface="Times New Roman"/>
              <a:sym typeface="Times New Roman"/>
            </a:endParaRPr>
          </a:p>
        </p:txBody>
      </p:sp>
      <p:sp>
        <p:nvSpPr>
          <p:cNvPr id="354" name="Google Shape;354;g1282f214d07_0_228"/>
          <p:cNvSpPr txBox="1"/>
          <p:nvPr>
            <p:ph idx="1" type="body"/>
          </p:nvPr>
        </p:nvSpPr>
        <p:spPr>
          <a:xfrm>
            <a:off x="702111" y="2133600"/>
            <a:ext cx="8659500" cy="4339200"/>
          </a:xfrm>
          <a:prstGeom prst="rect">
            <a:avLst/>
          </a:prstGeom>
          <a:noFill/>
          <a:ln>
            <a:noFill/>
          </a:ln>
        </p:spPr>
        <p:txBody>
          <a:bodyPr anchorCtr="0" anchor="t" bIns="45700" lIns="91425" spcFirstLastPara="1" rIns="91425" wrap="square" tIns="45700">
            <a:noAutofit/>
          </a:bodyPr>
          <a:lstStyle/>
          <a:p>
            <a:pPr indent="-304800" lvl="2" marL="1219200" rtl="0" algn="l">
              <a:lnSpc>
                <a:spcPct val="100000"/>
              </a:lnSpc>
              <a:spcBef>
                <a:spcPts val="0"/>
              </a:spcBef>
              <a:spcAft>
                <a:spcPts val="0"/>
              </a:spcAft>
              <a:buSzPts val="1200"/>
              <a:buNone/>
            </a:pPr>
            <a:r>
              <a:rPr i="0" lang="en-US" sz="2400" u="none">
                <a:solidFill>
                  <a:schemeClr val="dk1"/>
                </a:solidFill>
                <a:latin typeface="Times New Roman"/>
                <a:ea typeface="Times New Roman"/>
                <a:cs typeface="Times New Roman"/>
                <a:sym typeface="Times New Roman"/>
              </a:rPr>
              <a:t>There are numerous methods for exporting </a:t>
            </a:r>
            <a:r>
              <a:rPr b="1" i="0" lang="en-US" sz="2400" u="none">
                <a:solidFill>
                  <a:schemeClr val="dk1"/>
                </a:solidFill>
                <a:latin typeface="Times New Roman"/>
                <a:ea typeface="Times New Roman"/>
                <a:cs typeface="Times New Roman"/>
                <a:sym typeface="Times New Roman"/>
              </a:rPr>
              <a:t>R</a:t>
            </a:r>
            <a:r>
              <a:rPr i="0" lang="en-US" sz="2400" u="none">
                <a:solidFill>
                  <a:schemeClr val="dk1"/>
                </a:solidFill>
                <a:latin typeface="Times New Roman"/>
                <a:ea typeface="Times New Roman"/>
                <a:cs typeface="Times New Roman"/>
                <a:sym typeface="Times New Roman"/>
              </a:rPr>
              <a:t> objects into other formats . For SPSS, SAS and Stata. you will need to load the </a:t>
            </a:r>
            <a:r>
              <a:rPr b="1" i="0" lang="en-US" sz="2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foreign</a:t>
            </a:r>
            <a:r>
              <a:rPr i="0" lang="en-US" sz="2400" u="none">
                <a:solidFill>
                  <a:schemeClr val="dk1"/>
                </a:solidFill>
                <a:latin typeface="Times New Roman"/>
                <a:ea typeface="Times New Roman"/>
                <a:cs typeface="Times New Roman"/>
                <a:sym typeface="Times New Roman"/>
              </a:rPr>
              <a:t> packages. For Excel, you will need the </a:t>
            </a:r>
            <a:r>
              <a:rPr b="1" i="0" lang="en-US" sz="24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xlsReadWrite</a:t>
            </a:r>
            <a:r>
              <a:rPr i="0" lang="en-US" sz="2400" u="none">
                <a:solidFill>
                  <a:schemeClr val="dk1"/>
                </a:solidFill>
                <a:latin typeface="Times New Roman"/>
                <a:ea typeface="Times New Roman"/>
                <a:cs typeface="Times New Roman"/>
                <a:sym typeface="Times New Roman"/>
              </a:rPr>
              <a:t> package. </a:t>
            </a:r>
            <a:endParaRPr b="1" i="0" sz="2400" u="none">
              <a:solidFill>
                <a:schemeClr val="dk1"/>
              </a:solidFill>
              <a:latin typeface="Times New Roman"/>
              <a:ea typeface="Times New Roman"/>
              <a:cs typeface="Times New Roman"/>
              <a:sym typeface="Times New Roman"/>
            </a:endParaRPr>
          </a:p>
          <a:p>
            <a:pPr indent="-251458" lvl="0" marL="342900" rtl="0" algn="l">
              <a:lnSpc>
                <a:spcPct val="115000"/>
              </a:lnSpc>
              <a:spcBef>
                <a:spcPts val="480"/>
              </a:spcBef>
              <a:spcAft>
                <a:spcPts val="0"/>
              </a:spcAft>
              <a:buSzPts val="1440"/>
              <a:buNone/>
            </a:pPr>
            <a:r>
              <a:t/>
            </a:r>
            <a:endParaRPr b="1" i="0" sz="2400" u="none">
              <a:solidFill>
                <a:schemeClr val="dk1"/>
              </a:solidFill>
              <a:latin typeface="Times New Roman"/>
              <a:ea typeface="Times New Roman"/>
              <a:cs typeface="Times New Roman"/>
              <a:sym typeface="Times New Roman"/>
            </a:endParaRPr>
          </a:p>
        </p:txBody>
      </p:sp>
      <p:sp>
        <p:nvSpPr>
          <p:cNvPr id="355" name="Google Shape;355;g1282f214d07_0_228"/>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468075" y="704088"/>
            <a:ext cx="8425339" cy="786045"/>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 </a:t>
            </a:r>
            <a:r>
              <a:rPr lang="en-US" sz="4000">
                <a:solidFill>
                  <a:srgbClr val="C00000"/>
                </a:solidFill>
                <a:latin typeface="Times New Roman"/>
                <a:ea typeface="Times New Roman"/>
                <a:cs typeface="Times New Roman"/>
                <a:sym typeface="Times New Roman"/>
              </a:rPr>
              <a:t>R resources</a:t>
            </a:r>
            <a:endParaRPr/>
          </a:p>
        </p:txBody>
      </p:sp>
      <p:sp>
        <p:nvSpPr>
          <p:cNvPr id="91" name="Google Shape;91;p5"/>
          <p:cNvSpPr txBox="1"/>
          <p:nvPr>
            <p:ph idx="1" type="body"/>
          </p:nvPr>
        </p:nvSpPr>
        <p:spPr>
          <a:xfrm>
            <a:off x="565944" y="1844825"/>
            <a:ext cx="8229600" cy="3600400"/>
          </a:xfrm>
          <a:prstGeom prst="rect">
            <a:avLst/>
          </a:prstGeom>
          <a:noFill/>
          <a:ln>
            <a:noFill/>
          </a:ln>
        </p:spPr>
        <p:txBody>
          <a:bodyPr anchorCtr="0" anchor="t" bIns="45700" lIns="91425" spcFirstLastPara="1" rIns="91425" wrap="square" tIns="45700">
            <a:normAutofit/>
          </a:bodyPr>
          <a:lstStyle/>
          <a:p>
            <a:pPr indent="-129540" lvl="0" marL="274320" rtl="0" algn="just">
              <a:spcBef>
                <a:spcPts val="0"/>
              </a:spcBef>
              <a:spcAft>
                <a:spcPts val="0"/>
              </a:spcAft>
              <a:buSzPts val="2280"/>
              <a:buNone/>
            </a:pPr>
            <a:r>
              <a:t/>
            </a:r>
            <a:endParaRPr sz="2400">
              <a:latin typeface="Times New Roman"/>
              <a:ea typeface="Times New Roman"/>
              <a:cs typeface="Times New Roman"/>
              <a:sym typeface="Times New Roman"/>
            </a:endParaRPr>
          </a:p>
          <a:p>
            <a:pPr indent="-274320" lvl="0" marL="274320" rtl="0" algn="just">
              <a:spcBef>
                <a:spcPts val="480"/>
              </a:spcBef>
              <a:spcAft>
                <a:spcPts val="0"/>
              </a:spcAft>
              <a:buSzPts val="2280"/>
              <a:buChar char="●"/>
            </a:pPr>
            <a:r>
              <a:rPr lang="en-US" sz="2400">
                <a:latin typeface="Times New Roman"/>
                <a:ea typeface="Times New Roman"/>
                <a:cs typeface="Times New Roman"/>
                <a:sym typeface="Times New Roman"/>
              </a:rPr>
              <a:t>http://www.r-project.org/</a:t>
            </a:r>
            <a:endParaRPr sz="2400">
              <a:latin typeface="Times New Roman"/>
              <a:ea typeface="Times New Roman"/>
              <a:cs typeface="Times New Roman"/>
              <a:sym typeface="Times New Roman"/>
            </a:endParaRPr>
          </a:p>
          <a:p>
            <a:pPr indent="0" lvl="0" marL="0" rtl="0" algn="just">
              <a:spcBef>
                <a:spcPts val="480"/>
              </a:spcBef>
              <a:spcAft>
                <a:spcPts val="0"/>
              </a:spcAft>
              <a:buSzPts val="2280"/>
              <a:buNone/>
            </a:pPr>
            <a:r>
              <a:t/>
            </a:r>
            <a:endParaRPr sz="2400">
              <a:latin typeface="Times New Roman"/>
              <a:ea typeface="Times New Roman"/>
              <a:cs typeface="Times New Roman"/>
              <a:sym typeface="Times New Roman"/>
            </a:endParaRPr>
          </a:p>
          <a:p>
            <a:pPr indent="-274320" lvl="0" marL="274320" rtl="0" algn="just">
              <a:spcBef>
                <a:spcPts val="480"/>
              </a:spcBef>
              <a:spcAft>
                <a:spcPts val="0"/>
              </a:spcAft>
              <a:buSzPts val="2280"/>
              <a:buChar char="●"/>
            </a:pPr>
            <a:r>
              <a:rPr lang="en-US" sz="2400" u="sng">
                <a:solidFill>
                  <a:schemeClr val="hlink"/>
                </a:solidFill>
                <a:latin typeface="Times New Roman"/>
                <a:ea typeface="Times New Roman"/>
                <a:cs typeface="Times New Roman"/>
                <a:sym typeface="Times New Roman"/>
                <a:hlinkClick r:id="rId3"/>
              </a:rPr>
              <a:t>http://cran.r-project.org/doc/contrib/Verzani-SimpleR.pdf</a:t>
            </a:r>
            <a:endParaRPr sz="2400">
              <a:latin typeface="Times New Roman"/>
              <a:ea typeface="Times New Roman"/>
              <a:cs typeface="Times New Roman"/>
              <a:sym typeface="Times New Roman"/>
            </a:endParaRPr>
          </a:p>
          <a:p>
            <a:pPr indent="0" lvl="0" marL="0" rtl="0" algn="just">
              <a:spcBef>
                <a:spcPts val="480"/>
              </a:spcBef>
              <a:spcAft>
                <a:spcPts val="0"/>
              </a:spcAft>
              <a:buSzPts val="2280"/>
              <a:buNone/>
            </a:pPr>
            <a:r>
              <a:t/>
            </a:r>
            <a:endParaRPr sz="2400">
              <a:latin typeface="Times New Roman"/>
              <a:ea typeface="Times New Roman"/>
              <a:cs typeface="Times New Roman"/>
              <a:sym typeface="Times New Roman"/>
            </a:endParaRPr>
          </a:p>
          <a:p>
            <a:pPr indent="0" lvl="0" marL="0" rtl="0" algn="just">
              <a:spcBef>
                <a:spcPts val="520"/>
              </a:spcBef>
              <a:spcAft>
                <a:spcPts val="1400"/>
              </a:spcAft>
              <a:buSzPts val="2470"/>
              <a:buNone/>
            </a:pPr>
            <a:r>
              <a:t/>
            </a:r>
            <a:endParaRPr/>
          </a:p>
        </p:txBody>
      </p:sp>
      <p:sp>
        <p:nvSpPr>
          <p:cNvPr id="92" name="Google Shape;92;p5"/>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282f214d07_0_235"/>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Exporting Data </a:t>
            </a:r>
            <a:endParaRPr>
              <a:solidFill>
                <a:srgbClr val="C00000"/>
              </a:solidFill>
              <a:latin typeface="Times New Roman"/>
              <a:ea typeface="Times New Roman"/>
              <a:cs typeface="Times New Roman"/>
              <a:sym typeface="Times New Roman"/>
            </a:endParaRPr>
          </a:p>
        </p:txBody>
      </p:sp>
      <p:sp>
        <p:nvSpPr>
          <p:cNvPr id="362" name="Google Shape;362;g1282f214d07_0_235"/>
          <p:cNvSpPr txBox="1"/>
          <p:nvPr>
            <p:ph idx="1" type="body"/>
          </p:nvPr>
        </p:nvSpPr>
        <p:spPr>
          <a:xfrm>
            <a:off x="702100" y="1981200"/>
            <a:ext cx="8457900" cy="4262400"/>
          </a:xfrm>
          <a:prstGeom prst="rect">
            <a:avLst/>
          </a:prstGeom>
          <a:noFill/>
          <a:ln>
            <a:noFill/>
          </a:ln>
        </p:spPr>
        <p:txBody>
          <a:bodyPr anchorCtr="0" anchor="ctr" bIns="45700" lIns="91425" spcFirstLastPara="1" rIns="91425" wrap="square" tIns="45700">
            <a:noAutofit/>
          </a:bodyPr>
          <a:lstStyle/>
          <a:p>
            <a:pPr indent="-304800" lvl="2" marL="1219200" rtl="0" algn="l">
              <a:lnSpc>
                <a:spcPct val="100000"/>
              </a:lnSpc>
              <a:spcBef>
                <a:spcPts val="0"/>
              </a:spcBef>
              <a:spcAft>
                <a:spcPts val="0"/>
              </a:spcAft>
              <a:buSzPts val="1200"/>
              <a:buNone/>
            </a:pPr>
            <a:r>
              <a:rPr b="1" i="0" lang="en-US" sz="2400" u="none">
                <a:solidFill>
                  <a:schemeClr val="dk1"/>
                </a:solidFill>
                <a:latin typeface="Times New Roman"/>
                <a:ea typeface="Times New Roman"/>
                <a:cs typeface="Times New Roman"/>
                <a:sym typeface="Times New Roman"/>
              </a:rPr>
              <a:t>To A Tab Delimited Text File</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write.table(mydata, "c:/mydata.txt", sep="\t") </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b="1" i="0" lang="en-US" sz="2400" u="none">
                <a:solidFill>
                  <a:schemeClr val="dk1"/>
                </a:solidFill>
                <a:latin typeface="Times New Roman"/>
                <a:ea typeface="Times New Roman"/>
                <a:cs typeface="Times New Roman"/>
                <a:sym typeface="Times New Roman"/>
              </a:rPr>
              <a:t>To an Excel Spreadsheet </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library(xlsReadWrite)</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write.xls(mydata, "c:/mydata.xls") </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b="1" i="0" lang="en-US" sz="2400" u="none">
                <a:solidFill>
                  <a:schemeClr val="dk1"/>
                </a:solidFill>
                <a:latin typeface="Times New Roman"/>
                <a:ea typeface="Times New Roman"/>
                <a:cs typeface="Times New Roman"/>
                <a:sym typeface="Times New Roman"/>
              </a:rPr>
              <a:t>To SAS</a:t>
            </a:r>
            <a:endParaRPr sz="24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library(foreign)</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write.foreign(mydata, "c:/mydata.txt", "c:/mydata.sas",   package="SAS") </a:t>
            </a:r>
            <a:endParaRPr sz="2400">
              <a:latin typeface="Times New Roman"/>
              <a:ea typeface="Times New Roman"/>
              <a:cs typeface="Times New Roman"/>
              <a:sym typeface="Times New Roman"/>
            </a:endParaRPr>
          </a:p>
        </p:txBody>
      </p:sp>
      <p:sp>
        <p:nvSpPr>
          <p:cNvPr id="363" name="Google Shape;363;g1282f214d07_0_235"/>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282f214d07_0_242"/>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Viewing Data </a:t>
            </a:r>
            <a:endParaRPr>
              <a:solidFill>
                <a:srgbClr val="C00000"/>
              </a:solidFill>
              <a:latin typeface="Times New Roman"/>
              <a:ea typeface="Times New Roman"/>
              <a:cs typeface="Times New Roman"/>
              <a:sym typeface="Times New Roman"/>
            </a:endParaRPr>
          </a:p>
        </p:txBody>
      </p:sp>
      <p:sp>
        <p:nvSpPr>
          <p:cNvPr id="370" name="Google Shape;370;g1282f214d07_0_242"/>
          <p:cNvSpPr txBox="1"/>
          <p:nvPr>
            <p:ph idx="1" type="body"/>
          </p:nvPr>
        </p:nvSpPr>
        <p:spPr>
          <a:xfrm>
            <a:off x="390050" y="1981200"/>
            <a:ext cx="8659500" cy="4373100"/>
          </a:xfrm>
          <a:prstGeom prst="rect">
            <a:avLst/>
          </a:prstGeom>
          <a:noFill/>
          <a:ln>
            <a:noFill/>
          </a:ln>
        </p:spPr>
        <p:txBody>
          <a:bodyPr anchorCtr="0" anchor="ctr" bIns="45700" lIns="91425" spcFirstLastPara="1" rIns="91425" wrap="square" tIns="45700">
            <a:noAutofit/>
          </a:bodyPr>
          <a:lstStyle/>
          <a:p>
            <a:pPr indent="-304800" lvl="2" marL="1219200" rtl="0" algn="l">
              <a:lnSpc>
                <a:spcPct val="100000"/>
              </a:lnSpc>
              <a:spcBef>
                <a:spcPts val="0"/>
              </a:spcBef>
              <a:spcAft>
                <a:spcPts val="0"/>
              </a:spcAft>
              <a:buSzPts val="1200"/>
              <a:buNone/>
            </a:pPr>
            <a:r>
              <a:rPr b="1" i="0" lang="en-US" sz="2200" u="none">
                <a:solidFill>
                  <a:schemeClr val="dk1"/>
                </a:solidFill>
                <a:latin typeface="Times New Roman"/>
                <a:ea typeface="Times New Roman"/>
                <a:cs typeface="Times New Roman"/>
                <a:sym typeface="Times New Roman"/>
              </a:rPr>
              <a:t>There are a number of functions for listing the contents of an object or dataset. </a:t>
            </a:r>
            <a:endParaRPr sz="22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200" u="none">
                <a:solidFill>
                  <a:schemeClr val="dk1"/>
                </a:solidFill>
                <a:latin typeface="Times New Roman"/>
                <a:ea typeface="Times New Roman"/>
                <a:cs typeface="Times New Roman"/>
                <a:sym typeface="Times New Roman"/>
              </a:rPr>
              <a:t># list objects in the working environment</a:t>
            </a:r>
            <a:br>
              <a:rPr i="0" lang="en-US" sz="2200" u="none">
                <a:solidFill>
                  <a:schemeClr val="dk1"/>
                </a:solidFill>
                <a:latin typeface="Times New Roman"/>
                <a:ea typeface="Times New Roman"/>
                <a:cs typeface="Times New Roman"/>
                <a:sym typeface="Times New Roman"/>
              </a:rPr>
            </a:br>
            <a:r>
              <a:rPr i="0" lang="en-US" sz="2200" u="none">
                <a:solidFill>
                  <a:schemeClr val="dk1"/>
                </a:solidFill>
                <a:latin typeface="Times New Roman"/>
                <a:ea typeface="Times New Roman"/>
                <a:cs typeface="Times New Roman"/>
                <a:sym typeface="Times New Roman"/>
              </a:rPr>
              <a:t>ls() </a:t>
            </a:r>
            <a:endParaRPr sz="22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200" u="none">
                <a:solidFill>
                  <a:schemeClr val="dk1"/>
                </a:solidFill>
                <a:latin typeface="Times New Roman"/>
                <a:ea typeface="Times New Roman"/>
                <a:cs typeface="Times New Roman"/>
                <a:sym typeface="Times New Roman"/>
              </a:rPr>
              <a:t># list the variables in mydata</a:t>
            </a:r>
            <a:br>
              <a:rPr i="0" lang="en-US" sz="2200" u="none">
                <a:solidFill>
                  <a:schemeClr val="dk1"/>
                </a:solidFill>
                <a:latin typeface="Times New Roman"/>
                <a:ea typeface="Times New Roman"/>
                <a:cs typeface="Times New Roman"/>
                <a:sym typeface="Times New Roman"/>
              </a:rPr>
            </a:br>
            <a:r>
              <a:rPr i="0" lang="en-US" sz="2200" u="none">
                <a:solidFill>
                  <a:schemeClr val="dk1"/>
                </a:solidFill>
                <a:latin typeface="Times New Roman"/>
                <a:ea typeface="Times New Roman"/>
                <a:cs typeface="Times New Roman"/>
                <a:sym typeface="Times New Roman"/>
              </a:rPr>
              <a:t>names(mydata)</a:t>
            </a:r>
            <a:endParaRPr sz="22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200" u="none">
                <a:solidFill>
                  <a:schemeClr val="dk1"/>
                </a:solidFill>
                <a:latin typeface="Times New Roman"/>
                <a:ea typeface="Times New Roman"/>
                <a:cs typeface="Times New Roman"/>
                <a:sym typeface="Times New Roman"/>
              </a:rPr>
              <a:t># list the structure of mydata</a:t>
            </a:r>
            <a:br>
              <a:rPr i="0" lang="en-US" sz="2200" u="none">
                <a:solidFill>
                  <a:schemeClr val="dk1"/>
                </a:solidFill>
                <a:latin typeface="Times New Roman"/>
                <a:ea typeface="Times New Roman"/>
                <a:cs typeface="Times New Roman"/>
                <a:sym typeface="Times New Roman"/>
              </a:rPr>
            </a:br>
            <a:r>
              <a:rPr i="0" lang="en-US" sz="2200" u="none">
                <a:solidFill>
                  <a:schemeClr val="dk1"/>
                </a:solidFill>
                <a:latin typeface="Times New Roman"/>
                <a:ea typeface="Times New Roman"/>
                <a:cs typeface="Times New Roman"/>
                <a:sym typeface="Times New Roman"/>
              </a:rPr>
              <a:t>str(mydata) </a:t>
            </a:r>
            <a:endParaRPr sz="22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200" u="none">
                <a:solidFill>
                  <a:schemeClr val="dk1"/>
                </a:solidFill>
                <a:latin typeface="Times New Roman"/>
                <a:ea typeface="Times New Roman"/>
                <a:cs typeface="Times New Roman"/>
                <a:sym typeface="Times New Roman"/>
              </a:rPr>
              <a:t># list levels of factor v1 in mydata</a:t>
            </a:r>
            <a:br>
              <a:rPr i="0" lang="en-US" sz="2200" u="none">
                <a:solidFill>
                  <a:schemeClr val="dk1"/>
                </a:solidFill>
                <a:latin typeface="Times New Roman"/>
                <a:ea typeface="Times New Roman"/>
                <a:cs typeface="Times New Roman"/>
                <a:sym typeface="Times New Roman"/>
              </a:rPr>
            </a:br>
            <a:r>
              <a:rPr i="0" lang="en-US" sz="2200" u="none">
                <a:solidFill>
                  <a:schemeClr val="dk1"/>
                </a:solidFill>
                <a:latin typeface="Times New Roman"/>
                <a:ea typeface="Times New Roman"/>
                <a:cs typeface="Times New Roman"/>
                <a:sym typeface="Times New Roman"/>
              </a:rPr>
              <a:t>levels(mydata$v1)</a:t>
            </a:r>
            <a:endParaRPr sz="2200">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200" u="none">
                <a:solidFill>
                  <a:schemeClr val="dk1"/>
                </a:solidFill>
                <a:latin typeface="Times New Roman"/>
                <a:ea typeface="Times New Roman"/>
                <a:cs typeface="Times New Roman"/>
                <a:sym typeface="Times New Roman"/>
              </a:rPr>
              <a:t># dimensions of an object</a:t>
            </a:r>
            <a:br>
              <a:rPr i="0" lang="en-US" sz="2200" u="none">
                <a:solidFill>
                  <a:schemeClr val="dk1"/>
                </a:solidFill>
                <a:latin typeface="Times New Roman"/>
                <a:ea typeface="Times New Roman"/>
                <a:cs typeface="Times New Roman"/>
                <a:sym typeface="Times New Roman"/>
              </a:rPr>
            </a:br>
            <a:r>
              <a:rPr i="0" lang="en-US" sz="2200" u="none">
                <a:solidFill>
                  <a:schemeClr val="dk1"/>
                </a:solidFill>
                <a:latin typeface="Times New Roman"/>
                <a:ea typeface="Times New Roman"/>
                <a:cs typeface="Times New Roman"/>
                <a:sym typeface="Times New Roman"/>
              </a:rPr>
              <a:t>dim(object) </a:t>
            </a:r>
            <a:endParaRPr sz="2200">
              <a:latin typeface="Times New Roman"/>
              <a:ea typeface="Times New Roman"/>
              <a:cs typeface="Times New Roman"/>
              <a:sym typeface="Times New Roman"/>
            </a:endParaRPr>
          </a:p>
        </p:txBody>
      </p:sp>
      <p:sp>
        <p:nvSpPr>
          <p:cNvPr id="371" name="Google Shape;371;g1282f214d07_0_242"/>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282f214d07_0_249"/>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Viewing Data </a:t>
            </a:r>
            <a:endParaRPr>
              <a:solidFill>
                <a:srgbClr val="C00000"/>
              </a:solidFill>
              <a:latin typeface="Times New Roman"/>
              <a:ea typeface="Times New Roman"/>
              <a:cs typeface="Times New Roman"/>
              <a:sym typeface="Times New Roman"/>
            </a:endParaRPr>
          </a:p>
        </p:txBody>
      </p:sp>
      <p:sp>
        <p:nvSpPr>
          <p:cNvPr id="378" name="Google Shape;378;g1282f214d07_0_249"/>
          <p:cNvSpPr txBox="1"/>
          <p:nvPr>
            <p:ph idx="1" type="body"/>
          </p:nvPr>
        </p:nvSpPr>
        <p:spPr>
          <a:xfrm>
            <a:off x="702100" y="1905000"/>
            <a:ext cx="8288700" cy="4338600"/>
          </a:xfrm>
          <a:prstGeom prst="rect">
            <a:avLst/>
          </a:prstGeom>
          <a:noFill/>
          <a:ln>
            <a:noFill/>
          </a:ln>
        </p:spPr>
        <p:txBody>
          <a:bodyPr anchorCtr="0" anchor="ctr" bIns="45700" lIns="91425" spcFirstLastPara="1" rIns="91425" wrap="square" tIns="45700">
            <a:noAutofit/>
          </a:bodyPr>
          <a:lstStyle/>
          <a:p>
            <a:pPr indent="-304800" lvl="2" marL="1219200" rtl="0" algn="l">
              <a:lnSpc>
                <a:spcPct val="100000"/>
              </a:lnSpc>
              <a:spcBef>
                <a:spcPts val="0"/>
              </a:spcBef>
              <a:spcAft>
                <a:spcPts val="0"/>
              </a:spcAft>
              <a:buSzPts val="1200"/>
              <a:buNone/>
            </a:pPr>
            <a:r>
              <a:rPr b="1" i="0" lang="en-US" sz="2400" u="none">
                <a:solidFill>
                  <a:schemeClr val="dk1"/>
                </a:solidFill>
                <a:latin typeface="Times New Roman"/>
                <a:ea typeface="Times New Roman"/>
                <a:cs typeface="Times New Roman"/>
                <a:sym typeface="Times New Roman"/>
              </a:rPr>
              <a:t>There are a number of functions for listing the contents of an object or dataset. </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class of an object (numeric, matrix, dataframe, etc)</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class(object)</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print mydata </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mydata</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print first 10 rows of mydata</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head(mydata, n=10)</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print last 5 rows of mydata</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tail(mydata, n=5) </a:t>
            </a:r>
            <a:endParaRPr>
              <a:latin typeface="Times New Roman"/>
              <a:ea typeface="Times New Roman"/>
              <a:cs typeface="Times New Roman"/>
              <a:sym typeface="Times New Roman"/>
            </a:endParaRPr>
          </a:p>
        </p:txBody>
      </p:sp>
      <p:sp>
        <p:nvSpPr>
          <p:cNvPr id="379" name="Google Shape;379;g1282f214d07_0_249"/>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282f214d07_0_256"/>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Variable Labels</a:t>
            </a:r>
            <a:endParaRPr>
              <a:solidFill>
                <a:srgbClr val="C00000"/>
              </a:solidFill>
              <a:latin typeface="Times New Roman"/>
              <a:ea typeface="Times New Roman"/>
              <a:cs typeface="Times New Roman"/>
              <a:sym typeface="Times New Roman"/>
            </a:endParaRPr>
          </a:p>
        </p:txBody>
      </p:sp>
      <p:sp>
        <p:nvSpPr>
          <p:cNvPr id="386" name="Google Shape;386;g1282f214d07_0_256"/>
          <p:cNvSpPr txBox="1"/>
          <p:nvPr>
            <p:ph idx="1" type="body"/>
          </p:nvPr>
        </p:nvSpPr>
        <p:spPr>
          <a:xfrm>
            <a:off x="702100" y="1905000"/>
            <a:ext cx="7978500" cy="4197600"/>
          </a:xfrm>
          <a:prstGeom prst="rect">
            <a:avLst/>
          </a:prstGeom>
          <a:noFill/>
          <a:ln>
            <a:noFill/>
          </a:ln>
        </p:spPr>
        <p:txBody>
          <a:bodyPr anchorCtr="0" anchor="ctr" bIns="45700" lIns="91425" spcFirstLastPara="1" rIns="91425" wrap="square" tIns="45700">
            <a:noAutofit/>
          </a:bodyPr>
          <a:lstStyle/>
          <a:p>
            <a:pPr indent="-304800" lvl="2" marL="1219200" rtl="0" algn="l">
              <a:lnSpc>
                <a:spcPct val="100000"/>
              </a:lnSpc>
              <a:spcBef>
                <a:spcPts val="0"/>
              </a:spcBef>
              <a:spcAft>
                <a:spcPts val="0"/>
              </a:spcAft>
              <a:buSzPts val="1200"/>
              <a:buNone/>
            </a:pPr>
            <a:r>
              <a:rPr b="1" i="0" lang="en-US" sz="2400" u="none">
                <a:solidFill>
                  <a:schemeClr val="dk1"/>
                </a:solidFill>
                <a:latin typeface="Times New Roman"/>
                <a:ea typeface="Times New Roman"/>
                <a:cs typeface="Times New Roman"/>
                <a:sym typeface="Times New Roman"/>
              </a:rPr>
              <a:t>R</a:t>
            </a:r>
            <a:r>
              <a:rPr i="0" lang="en-US" sz="2400" u="none">
                <a:solidFill>
                  <a:schemeClr val="dk1"/>
                </a:solidFill>
                <a:latin typeface="Times New Roman"/>
                <a:ea typeface="Times New Roman"/>
                <a:cs typeface="Times New Roman"/>
                <a:sym typeface="Times New Roman"/>
              </a:rPr>
              <a:t>'s ability to handle variable labels is somewhat unsatisfying. </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If you use the </a:t>
            </a:r>
            <a:r>
              <a:rPr b="1" i="0" lang="en-US" sz="2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Hmisc</a:t>
            </a:r>
            <a:r>
              <a:rPr i="0" lang="en-US" sz="2400" u="none">
                <a:solidFill>
                  <a:schemeClr val="dk1"/>
                </a:solidFill>
                <a:latin typeface="Times New Roman"/>
                <a:ea typeface="Times New Roman"/>
                <a:cs typeface="Times New Roman"/>
                <a:sym typeface="Times New Roman"/>
              </a:rPr>
              <a:t> package, you can take advantage of some labeling features. </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library(Hmisc)</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label(mydata$myvar) &lt;- "Variable label for variable </a:t>
            </a:r>
            <a:r>
              <a:rPr i="1" lang="en-US" sz="2400" u="none">
                <a:solidFill>
                  <a:schemeClr val="dk1"/>
                </a:solidFill>
                <a:latin typeface="Times New Roman"/>
                <a:ea typeface="Times New Roman"/>
                <a:cs typeface="Times New Roman"/>
                <a:sym typeface="Times New Roman"/>
              </a:rPr>
              <a:t>myvar</a:t>
            </a:r>
            <a:r>
              <a:rPr i="0" lang="en-US" sz="2400" u="none">
                <a:solidFill>
                  <a:schemeClr val="dk1"/>
                </a:solidFill>
                <a:latin typeface="Times New Roman"/>
                <a:ea typeface="Times New Roman"/>
                <a:cs typeface="Times New Roman"/>
                <a:sym typeface="Times New Roman"/>
              </a:rPr>
              <a:t>" </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describe(mydata)</a:t>
            </a:r>
            <a:endParaRPr>
              <a:latin typeface="Times New Roman"/>
              <a:ea typeface="Times New Roman"/>
              <a:cs typeface="Times New Roman"/>
              <a:sym typeface="Times New Roman"/>
            </a:endParaRPr>
          </a:p>
        </p:txBody>
      </p:sp>
      <p:sp>
        <p:nvSpPr>
          <p:cNvPr id="387" name="Google Shape;387;g1282f214d07_0_256"/>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282f214d07_0_263"/>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Variable Labels</a:t>
            </a:r>
            <a:endParaRPr>
              <a:solidFill>
                <a:srgbClr val="C00000"/>
              </a:solidFill>
              <a:latin typeface="Times New Roman"/>
              <a:ea typeface="Times New Roman"/>
              <a:cs typeface="Times New Roman"/>
              <a:sym typeface="Times New Roman"/>
            </a:endParaRPr>
          </a:p>
        </p:txBody>
      </p:sp>
      <p:sp>
        <p:nvSpPr>
          <p:cNvPr id="394" name="Google Shape;394;g1282f214d07_0_263"/>
          <p:cNvSpPr txBox="1"/>
          <p:nvPr>
            <p:ph idx="1" type="body"/>
          </p:nvPr>
        </p:nvSpPr>
        <p:spPr>
          <a:xfrm>
            <a:off x="702101" y="1905000"/>
            <a:ext cx="8214900" cy="3575400"/>
          </a:xfrm>
          <a:prstGeom prst="rect">
            <a:avLst/>
          </a:prstGeom>
          <a:noFill/>
          <a:ln>
            <a:noFill/>
          </a:ln>
        </p:spPr>
        <p:txBody>
          <a:bodyPr anchorCtr="0" anchor="ctr" bIns="45700" lIns="91425" spcFirstLastPara="1" rIns="91425" wrap="square" tIns="45700">
            <a:noAutofit/>
          </a:bodyPr>
          <a:lstStyle/>
          <a:p>
            <a:pPr indent="-304800" lvl="2" marL="1219200" rtl="0" algn="l">
              <a:lnSpc>
                <a:spcPct val="100000"/>
              </a:lnSpc>
              <a:spcBef>
                <a:spcPts val="0"/>
              </a:spcBef>
              <a:spcAft>
                <a:spcPts val="0"/>
              </a:spcAft>
              <a:buSzPts val="1200"/>
              <a:buNone/>
            </a:pPr>
            <a:r>
              <a:rPr i="0" lang="en-US" sz="2400" u="none">
                <a:solidFill>
                  <a:schemeClr val="dk1"/>
                </a:solidFill>
                <a:latin typeface="Times New Roman"/>
                <a:ea typeface="Times New Roman"/>
                <a:cs typeface="Times New Roman"/>
                <a:sym typeface="Times New Roman"/>
              </a:rPr>
              <a:t>Unfortunately the label is only in effect for functions provided by the </a:t>
            </a:r>
            <a:r>
              <a:rPr b="1" i="0" lang="en-US" sz="2400" u="none">
                <a:solidFill>
                  <a:schemeClr val="dk1"/>
                </a:solidFill>
                <a:latin typeface="Times New Roman"/>
                <a:ea typeface="Times New Roman"/>
                <a:cs typeface="Times New Roman"/>
                <a:sym typeface="Times New Roman"/>
              </a:rPr>
              <a:t>Hmisc</a:t>
            </a:r>
            <a:r>
              <a:rPr i="0" lang="en-US" sz="2400" u="none">
                <a:solidFill>
                  <a:schemeClr val="dk1"/>
                </a:solidFill>
                <a:latin typeface="Times New Roman"/>
                <a:ea typeface="Times New Roman"/>
                <a:cs typeface="Times New Roman"/>
                <a:sym typeface="Times New Roman"/>
              </a:rPr>
              <a:t> package, such as </a:t>
            </a:r>
            <a:r>
              <a:rPr b="1" i="0" lang="en-US" sz="2400" u="none">
                <a:solidFill>
                  <a:schemeClr val="dk1"/>
                </a:solidFill>
                <a:latin typeface="Times New Roman"/>
                <a:ea typeface="Times New Roman"/>
                <a:cs typeface="Times New Roman"/>
                <a:sym typeface="Times New Roman"/>
              </a:rPr>
              <a:t>describe()</a:t>
            </a:r>
            <a:r>
              <a:rPr i="0" lang="en-US" sz="2400" u="none">
                <a:solidFill>
                  <a:schemeClr val="dk1"/>
                </a:solidFill>
                <a:latin typeface="Times New Roman"/>
                <a:ea typeface="Times New Roman"/>
                <a:cs typeface="Times New Roman"/>
                <a:sym typeface="Times New Roman"/>
              </a:rPr>
              <a:t>. Your other option is to use the variable label as the variable name and then refer to the variable by position index.</a:t>
            </a:r>
            <a:endParaRPr>
              <a:latin typeface="Times New Roman"/>
              <a:ea typeface="Times New Roman"/>
              <a:cs typeface="Times New Roman"/>
              <a:sym typeface="Times New Roman"/>
            </a:endParaRPr>
          </a:p>
          <a:p>
            <a:pPr indent="-304800" lvl="2" marL="12192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names(mydata)[3] &lt;- "This is the label for variable 3"</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mydata[3] # list the variable </a:t>
            </a:r>
            <a:endParaRPr>
              <a:latin typeface="Times New Roman"/>
              <a:ea typeface="Times New Roman"/>
              <a:cs typeface="Times New Roman"/>
              <a:sym typeface="Times New Roman"/>
            </a:endParaRPr>
          </a:p>
        </p:txBody>
      </p:sp>
      <p:sp>
        <p:nvSpPr>
          <p:cNvPr id="395" name="Google Shape;395;g1282f214d07_0_263"/>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282f214d07_0_270"/>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Value Labels </a:t>
            </a:r>
            <a:endParaRPr>
              <a:solidFill>
                <a:srgbClr val="C00000"/>
              </a:solidFill>
              <a:latin typeface="Times New Roman"/>
              <a:ea typeface="Times New Roman"/>
              <a:cs typeface="Times New Roman"/>
              <a:sym typeface="Times New Roman"/>
            </a:endParaRPr>
          </a:p>
        </p:txBody>
      </p:sp>
      <p:sp>
        <p:nvSpPr>
          <p:cNvPr id="402" name="Google Shape;402;g1282f214d07_0_270"/>
          <p:cNvSpPr txBox="1"/>
          <p:nvPr>
            <p:ph idx="1" type="body"/>
          </p:nvPr>
        </p:nvSpPr>
        <p:spPr>
          <a:xfrm>
            <a:off x="385125" y="2057400"/>
            <a:ext cx="8773200" cy="4191900"/>
          </a:xfrm>
          <a:prstGeom prst="rect">
            <a:avLst/>
          </a:prstGeom>
          <a:noFill/>
          <a:ln>
            <a:noFill/>
          </a:ln>
        </p:spPr>
        <p:txBody>
          <a:bodyPr anchorCtr="0" anchor="t" bIns="45700" lIns="91425" spcFirstLastPara="1" rIns="91425" wrap="square" tIns="45700">
            <a:noAutofit/>
          </a:bodyPr>
          <a:lstStyle/>
          <a:p>
            <a:pPr indent="-457200" lvl="2" marL="1371600" rtl="0" algn="l">
              <a:lnSpc>
                <a:spcPct val="100000"/>
              </a:lnSpc>
              <a:spcBef>
                <a:spcPts val="0"/>
              </a:spcBef>
              <a:spcAft>
                <a:spcPts val="0"/>
              </a:spcAft>
              <a:buSzPts val="1200"/>
              <a:buNone/>
            </a:pPr>
            <a:r>
              <a:rPr i="0" lang="en-US" sz="2100" u="none">
                <a:solidFill>
                  <a:schemeClr val="dk1"/>
                </a:solidFill>
                <a:latin typeface="Times New Roman"/>
                <a:ea typeface="Times New Roman"/>
                <a:cs typeface="Times New Roman"/>
                <a:sym typeface="Times New Roman"/>
              </a:rPr>
              <a:t>To understand value labels in </a:t>
            </a:r>
            <a:r>
              <a:rPr b="1" i="0" lang="en-US" sz="2100" u="none">
                <a:solidFill>
                  <a:schemeClr val="dk1"/>
                </a:solidFill>
                <a:latin typeface="Times New Roman"/>
                <a:ea typeface="Times New Roman"/>
                <a:cs typeface="Times New Roman"/>
                <a:sym typeface="Times New Roman"/>
              </a:rPr>
              <a:t>R</a:t>
            </a:r>
            <a:r>
              <a:rPr i="0" lang="en-US" sz="2100" u="none">
                <a:solidFill>
                  <a:schemeClr val="dk1"/>
                </a:solidFill>
                <a:latin typeface="Times New Roman"/>
                <a:ea typeface="Times New Roman"/>
                <a:cs typeface="Times New Roman"/>
                <a:sym typeface="Times New Roman"/>
              </a:rPr>
              <a:t>, you need to understand the data structure </a:t>
            </a:r>
            <a:r>
              <a:rPr i="0" lang="en-US" sz="21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factor</a:t>
            </a:r>
            <a:r>
              <a:rPr i="0" lang="en-US" sz="2100" u="none">
                <a:solidFill>
                  <a:schemeClr val="dk1"/>
                </a:solidFill>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100" u="none">
                <a:solidFill>
                  <a:schemeClr val="dk1"/>
                </a:solidFill>
                <a:latin typeface="Times New Roman"/>
                <a:ea typeface="Times New Roman"/>
                <a:cs typeface="Times New Roman"/>
                <a:sym typeface="Times New Roman"/>
              </a:rPr>
              <a:t>You can use the factor function to create your own value lables. </a:t>
            </a:r>
            <a:endParaRPr sz="21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100" u="none">
                <a:solidFill>
                  <a:schemeClr val="dk1"/>
                </a:solidFill>
                <a:latin typeface="Times New Roman"/>
                <a:ea typeface="Times New Roman"/>
                <a:cs typeface="Times New Roman"/>
                <a:sym typeface="Times New Roman"/>
              </a:rPr>
              <a:t># variable v1 is coded 1, 2 or 3</a:t>
            </a:r>
            <a:endParaRPr sz="21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100" u="none">
                <a:solidFill>
                  <a:schemeClr val="dk1"/>
                </a:solidFill>
                <a:latin typeface="Times New Roman"/>
                <a:ea typeface="Times New Roman"/>
                <a:cs typeface="Times New Roman"/>
                <a:sym typeface="Times New Roman"/>
              </a:rPr>
              <a:t># we want to attach value labels 1=red, 2=blue,3=green</a:t>
            </a:r>
            <a:br>
              <a:rPr i="0" lang="en-US" sz="2100" u="none">
                <a:solidFill>
                  <a:schemeClr val="dk1"/>
                </a:solidFill>
                <a:latin typeface="Times New Roman"/>
                <a:ea typeface="Times New Roman"/>
                <a:cs typeface="Times New Roman"/>
                <a:sym typeface="Times New Roman"/>
              </a:rPr>
            </a:br>
            <a:r>
              <a:rPr i="0" lang="en-US" sz="2100" u="none">
                <a:solidFill>
                  <a:schemeClr val="dk1"/>
                </a:solidFill>
                <a:latin typeface="Times New Roman"/>
                <a:ea typeface="Times New Roman"/>
                <a:cs typeface="Times New Roman"/>
                <a:sym typeface="Times New Roman"/>
              </a:rPr>
              <a:t>mydata$v1 &lt;- factor(mydata$v1,</a:t>
            </a:r>
            <a:br>
              <a:rPr i="0" lang="en-US" sz="2100" u="none">
                <a:solidFill>
                  <a:schemeClr val="dk1"/>
                </a:solidFill>
                <a:latin typeface="Times New Roman"/>
                <a:ea typeface="Times New Roman"/>
                <a:cs typeface="Times New Roman"/>
                <a:sym typeface="Times New Roman"/>
              </a:rPr>
            </a:br>
            <a:r>
              <a:rPr i="0" lang="en-US" sz="2100" u="none">
                <a:solidFill>
                  <a:schemeClr val="dk1"/>
                </a:solidFill>
                <a:latin typeface="Times New Roman"/>
                <a:ea typeface="Times New Roman"/>
                <a:cs typeface="Times New Roman"/>
                <a:sym typeface="Times New Roman"/>
              </a:rPr>
              <a:t>levels = c(1,2,3),</a:t>
            </a:r>
            <a:br>
              <a:rPr i="0" lang="en-US" sz="2100" u="none">
                <a:solidFill>
                  <a:schemeClr val="dk1"/>
                </a:solidFill>
                <a:latin typeface="Times New Roman"/>
                <a:ea typeface="Times New Roman"/>
                <a:cs typeface="Times New Roman"/>
                <a:sym typeface="Times New Roman"/>
              </a:rPr>
            </a:br>
            <a:r>
              <a:rPr i="0" lang="en-US" sz="2100" u="none">
                <a:solidFill>
                  <a:schemeClr val="dk1"/>
                </a:solidFill>
                <a:latin typeface="Times New Roman"/>
                <a:ea typeface="Times New Roman"/>
                <a:cs typeface="Times New Roman"/>
                <a:sym typeface="Times New Roman"/>
              </a:rPr>
              <a:t>labels = c("red", "blue", "green")) </a:t>
            </a:r>
            <a:endParaRPr sz="21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100" u="none">
                <a:solidFill>
                  <a:schemeClr val="dk1"/>
                </a:solidFill>
                <a:latin typeface="Times New Roman"/>
                <a:ea typeface="Times New Roman"/>
                <a:cs typeface="Times New Roman"/>
                <a:sym typeface="Times New Roman"/>
              </a:rPr>
              <a:t># variable y is coded 1, 3 or 5 </a:t>
            </a:r>
            <a:endParaRPr sz="21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100" u="none">
                <a:solidFill>
                  <a:schemeClr val="dk1"/>
                </a:solidFill>
                <a:latin typeface="Times New Roman"/>
                <a:ea typeface="Times New Roman"/>
                <a:cs typeface="Times New Roman"/>
                <a:sym typeface="Times New Roman"/>
              </a:rPr>
              <a:t># we want to attach value labels 1=Low, 3=Medium, 5=High</a:t>
            </a:r>
            <a:br>
              <a:rPr i="0" lang="en-US" sz="2100" u="none">
                <a:solidFill>
                  <a:schemeClr val="dk1"/>
                </a:solidFill>
                <a:latin typeface="Times New Roman"/>
                <a:ea typeface="Times New Roman"/>
                <a:cs typeface="Times New Roman"/>
                <a:sym typeface="Times New Roman"/>
              </a:rPr>
            </a:br>
            <a:br>
              <a:rPr i="0" lang="en-US" sz="2100" u="none">
                <a:solidFill>
                  <a:schemeClr val="dk1"/>
                </a:solidFill>
                <a:latin typeface="Times New Roman"/>
                <a:ea typeface="Times New Roman"/>
                <a:cs typeface="Times New Roman"/>
                <a:sym typeface="Times New Roman"/>
              </a:rPr>
            </a:br>
            <a:endParaRPr sz="2100">
              <a:latin typeface="Times New Roman"/>
              <a:ea typeface="Times New Roman"/>
              <a:cs typeface="Times New Roman"/>
              <a:sym typeface="Times New Roman"/>
            </a:endParaRPr>
          </a:p>
        </p:txBody>
      </p:sp>
      <p:sp>
        <p:nvSpPr>
          <p:cNvPr id="403" name="Google Shape;403;g1282f214d07_0_270"/>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282f214d07_0_277"/>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Value Labels </a:t>
            </a:r>
            <a:endParaRPr>
              <a:solidFill>
                <a:srgbClr val="C00000"/>
              </a:solidFill>
              <a:latin typeface="Times New Roman"/>
              <a:ea typeface="Times New Roman"/>
              <a:cs typeface="Times New Roman"/>
              <a:sym typeface="Times New Roman"/>
            </a:endParaRPr>
          </a:p>
        </p:txBody>
      </p:sp>
      <p:sp>
        <p:nvSpPr>
          <p:cNvPr id="410" name="Google Shape;410;g1282f214d07_0_277"/>
          <p:cNvSpPr txBox="1"/>
          <p:nvPr>
            <p:ph idx="1" type="body"/>
          </p:nvPr>
        </p:nvSpPr>
        <p:spPr>
          <a:xfrm>
            <a:off x="702100" y="1905000"/>
            <a:ext cx="8659500" cy="3723600"/>
          </a:xfrm>
          <a:prstGeom prst="rect">
            <a:avLst/>
          </a:prstGeom>
          <a:noFill/>
          <a:ln>
            <a:noFill/>
          </a:ln>
        </p:spPr>
        <p:txBody>
          <a:bodyPr anchorCtr="0" anchor="ctr" bIns="45700" lIns="91425" spcFirstLastPara="1" rIns="91425" wrap="square" tIns="45700">
            <a:noAutofit/>
          </a:bodyPr>
          <a:lstStyle/>
          <a:p>
            <a:pPr indent="-457200" lvl="2" marL="1371600" rtl="0" algn="l">
              <a:lnSpc>
                <a:spcPct val="100000"/>
              </a:lnSpc>
              <a:spcBef>
                <a:spcPts val="0"/>
              </a:spcBef>
              <a:spcAft>
                <a:spcPts val="0"/>
              </a:spcAft>
              <a:buSzPts val="1200"/>
              <a:buNone/>
            </a:pPr>
            <a:r>
              <a:rPr i="0" lang="en-US" sz="2100" u="none">
                <a:solidFill>
                  <a:schemeClr val="dk1"/>
                </a:solidFill>
                <a:latin typeface="Times New Roman"/>
                <a:ea typeface="Times New Roman"/>
                <a:cs typeface="Times New Roman"/>
                <a:sym typeface="Times New Roman"/>
              </a:rPr>
              <a:t>mydata$v1 &lt;- ordered(mydata$y,</a:t>
            </a:r>
            <a:br>
              <a:rPr i="0" lang="en-US" sz="2100" u="none">
                <a:solidFill>
                  <a:schemeClr val="dk1"/>
                </a:solidFill>
                <a:latin typeface="Times New Roman"/>
                <a:ea typeface="Times New Roman"/>
                <a:cs typeface="Times New Roman"/>
                <a:sym typeface="Times New Roman"/>
              </a:rPr>
            </a:br>
            <a:r>
              <a:rPr i="0" lang="en-US" sz="2100" u="none">
                <a:solidFill>
                  <a:schemeClr val="dk1"/>
                </a:solidFill>
                <a:latin typeface="Times New Roman"/>
                <a:ea typeface="Times New Roman"/>
                <a:cs typeface="Times New Roman"/>
                <a:sym typeface="Times New Roman"/>
              </a:rPr>
              <a:t>levels = c(1,3, 5),</a:t>
            </a:r>
            <a:br>
              <a:rPr i="0" lang="en-US" sz="2100" u="none">
                <a:solidFill>
                  <a:schemeClr val="dk1"/>
                </a:solidFill>
                <a:latin typeface="Times New Roman"/>
                <a:ea typeface="Times New Roman"/>
                <a:cs typeface="Times New Roman"/>
                <a:sym typeface="Times New Roman"/>
              </a:rPr>
            </a:br>
            <a:r>
              <a:rPr i="0" lang="en-US" sz="2100" u="none">
                <a:solidFill>
                  <a:schemeClr val="dk1"/>
                </a:solidFill>
                <a:latin typeface="Times New Roman"/>
                <a:ea typeface="Times New Roman"/>
                <a:cs typeface="Times New Roman"/>
                <a:sym typeface="Times New Roman"/>
              </a:rPr>
              <a:t>labels = c("Low", "Medium", "High")) </a:t>
            </a:r>
            <a:endParaRPr sz="21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100" u="none">
                <a:solidFill>
                  <a:schemeClr val="dk1"/>
                </a:solidFill>
                <a:latin typeface="Times New Roman"/>
                <a:ea typeface="Times New Roman"/>
                <a:cs typeface="Times New Roman"/>
                <a:sym typeface="Times New Roman"/>
              </a:rPr>
              <a:t>Use the </a:t>
            </a:r>
            <a:r>
              <a:rPr b="1" i="0" lang="en-US" sz="2100" u="none">
                <a:solidFill>
                  <a:schemeClr val="dk1"/>
                </a:solidFill>
                <a:latin typeface="Times New Roman"/>
                <a:ea typeface="Times New Roman"/>
                <a:cs typeface="Times New Roman"/>
                <a:sym typeface="Times New Roman"/>
              </a:rPr>
              <a:t>factor()</a:t>
            </a:r>
            <a:r>
              <a:rPr i="0" lang="en-US" sz="2100" u="none">
                <a:solidFill>
                  <a:schemeClr val="dk1"/>
                </a:solidFill>
                <a:latin typeface="Times New Roman"/>
                <a:ea typeface="Times New Roman"/>
                <a:cs typeface="Times New Roman"/>
                <a:sym typeface="Times New Roman"/>
              </a:rPr>
              <a:t> function for </a:t>
            </a:r>
            <a:r>
              <a:rPr b="1" i="0" lang="en-US" sz="2100" u="none">
                <a:solidFill>
                  <a:schemeClr val="dk1"/>
                </a:solidFill>
                <a:latin typeface="Times New Roman"/>
                <a:ea typeface="Times New Roman"/>
                <a:cs typeface="Times New Roman"/>
                <a:sym typeface="Times New Roman"/>
              </a:rPr>
              <a:t>nominal data</a:t>
            </a:r>
            <a:r>
              <a:rPr i="0" lang="en-US" sz="2100" u="none">
                <a:solidFill>
                  <a:schemeClr val="dk1"/>
                </a:solidFill>
                <a:latin typeface="Times New Roman"/>
                <a:ea typeface="Times New Roman"/>
                <a:cs typeface="Times New Roman"/>
                <a:sym typeface="Times New Roman"/>
              </a:rPr>
              <a:t> and the </a:t>
            </a:r>
            <a:r>
              <a:rPr b="1" i="0" lang="en-US" sz="2100" u="none">
                <a:solidFill>
                  <a:schemeClr val="dk1"/>
                </a:solidFill>
                <a:latin typeface="Times New Roman"/>
                <a:ea typeface="Times New Roman"/>
                <a:cs typeface="Times New Roman"/>
                <a:sym typeface="Times New Roman"/>
              </a:rPr>
              <a:t>ordered()</a:t>
            </a:r>
            <a:r>
              <a:rPr i="0" lang="en-US" sz="2100" u="none">
                <a:solidFill>
                  <a:schemeClr val="dk1"/>
                </a:solidFill>
                <a:latin typeface="Times New Roman"/>
                <a:ea typeface="Times New Roman"/>
                <a:cs typeface="Times New Roman"/>
                <a:sym typeface="Times New Roman"/>
              </a:rPr>
              <a:t> function for </a:t>
            </a:r>
            <a:r>
              <a:rPr b="1" i="0" lang="en-US" sz="2100" u="none">
                <a:solidFill>
                  <a:schemeClr val="dk1"/>
                </a:solidFill>
                <a:latin typeface="Times New Roman"/>
                <a:ea typeface="Times New Roman"/>
                <a:cs typeface="Times New Roman"/>
                <a:sym typeface="Times New Roman"/>
              </a:rPr>
              <a:t>ordinal data</a:t>
            </a:r>
            <a:r>
              <a:rPr i="0" lang="en-US" sz="2100" u="none">
                <a:solidFill>
                  <a:schemeClr val="dk1"/>
                </a:solidFill>
                <a:latin typeface="Times New Roman"/>
                <a:ea typeface="Times New Roman"/>
                <a:cs typeface="Times New Roman"/>
                <a:sym typeface="Times New Roman"/>
              </a:rPr>
              <a:t>. </a:t>
            </a:r>
            <a:r>
              <a:rPr b="1" i="0" lang="en-US" sz="2100" u="none">
                <a:solidFill>
                  <a:schemeClr val="dk1"/>
                </a:solidFill>
                <a:latin typeface="Times New Roman"/>
                <a:ea typeface="Times New Roman"/>
                <a:cs typeface="Times New Roman"/>
                <a:sym typeface="Times New Roman"/>
              </a:rPr>
              <a:t>R</a:t>
            </a:r>
            <a:r>
              <a:rPr i="0" lang="en-US" sz="2100" u="none">
                <a:solidFill>
                  <a:schemeClr val="dk1"/>
                </a:solidFill>
                <a:latin typeface="Times New Roman"/>
                <a:ea typeface="Times New Roman"/>
                <a:cs typeface="Times New Roman"/>
                <a:sym typeface="Times New Roman"/>
              </a:rPr>
              <a:t> statistical and graphic functions will then treat the data appropriately.</a:t>
            </a:r>
            <a:endParaRPr sz="21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100" u="none">
                <a:solidFill>
                  <a:schemeClr val="dk1"/>
                </a:solidFill>
                <a:latin typeface="Times New Roman"/>
                <a:ea typeface="Times New Roman"/>
                <a:cs typeface="Times New Roman"/>
                <a:sym typeface="Times New Roman"/>
              </a:rPr>
              <a:t>Note: factor and ordered are used the same way, with the same arguments. The former creates factors and the later creates ordered factors. </a:t>
            </a:r>
            <a:endParaRPr sz="2100">
              <a:latin typeface="Times New Roman"/>
              <a:ea typeface="Times New Roman"/>
              <a:cs typeface="Times New Roman"/>
              <a:sym typeface="Times New Roman"/>
            </a:endParaRPr>
          </a:p>
        </p:txBody>
      </p:sp>
      <p:sp>
        <p:nvSpPr>
          <p:cNvPr id="411" name="Google Shape;411;g1282f214d07_0_277"/>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282f214d07_0_284"/>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Missing Data </a:t>
            </a:r>
            <a:endParaRPr>
              <a:solidFill>
                <a:srgbClr val="C00000"/>
              </a:solidFill>
              <a:latin typeface="Times New Roman"/>
              <a:ea typeface="Times New Roman"/>
              <a:cs typeface="Times New Roman"/>
              <a:sym typeface="Times New Roman"/>
            </a:endParaRPr>
          </a:p>
        </p:txBody>
      </p:sp>
      <p:sp>
        <p:nvSpPr>
          <p:cNvPr id="418" name="Google Shape;418;g1282f214d07_0_284"/>
          <p:cNvSpPr txBox="1"/>
          <p:nvPr>
            <p:ph idx="1" type="body"/>
          </p:nvPr>
        </p:nvSpPr>
        <p:spPr>
          <a:xfrm>
            <a:off x="702100" y="1905000"/>
            <a:ext cx="8659500" cy="3901500"/>
          </a:xfrm>
          <a:prstGeom prst="rect">
            <a:avLst/>
          </a:prstGeom>
          <a:noFill/>
          <a:ln>
            <a:noFill/>
          </a:ln>
        </p:spPr>
        <p:txBody>
          <a:bodyPr anchorCtr="0" anchor="ctr" bIns="45700" lIns="91425" spcFirstLastPara="1" rIns="91425" wrap="square" tIns="45700">
            <a:noAutofit/>
          </a:bodyPr>
          <a:lstStyle/>
          <a:p>
            <a:pPr indent="-457200" lvl="2" marL="1371600" rtl="0" algn="l">
              <a:lnSpc>
                <a:spcPct val="100000"/>
              </a:lnSpc>
              <a:spcBef>
                <a:spcPts val="0"/>
              </a:spcBef>
              <a:spcAft>
                <a:spcPts val="0"/>
              </a:spcAft>
              <a:buSzPts val="1200"/>
              <a:buNone/>
            </a:pPr>
            <a:r>
              <a:rPr i="0" lang="en-US" sz="2300" u="none">
                <a:solidFill>
                  <a:schemeClr val="dk1"/>
                </a:solidFill>
                <a:latin typeface="Times New Roman"/>
                <a:ea typeface="Times New Roman"/>
                <a:cs typeface="Times New Roman"/>
                <a:sym typeface="Times New Roman"/>
              </a:rPr>
              <a:t>In </a:t>
            </a:r>
            <a:r>
              <a:rPr b="1" i="0" lang="en-US" sz="2300" u="none">
                <a:solidFill>
                  <a:schemeClr val="dk1"/>
                </a:solidFill>
                <a:latin typeface="Times New Roman"/>
                <a:ea typeface="Times New Roman"/>
                <a:cs typeface="Times New Roman"/>
                <a:sym typeface="Times New Roman"/>
              </a:rPr>
              <a:t>R</a:t>
            </a:r>
            <a:r>
              <a:rPr i="0" lang="en-US" sz="2300" u="none">
                <a:solidFill>
                  <a:schemeClr val="dk1"/>
                </a:solidFill>
                <a:latin typeface="Times New Roman"/>
                <a:ea typeface="Times New Roman"/>
                <a:cs typeface="Times New Roman"/>
                <a:sym typeface="Times New Roman"/>
              </a:rPr>
              <a:t>, missing values are represented by the symbol </a:t>
            </a:r>
            <a:r>
              <a:rPr b="1" i="0" lang="en-US" sz="2300" u="none">
                <a:solidFill>
                  <a:schemeClr val="dk1"/>
                </a:solidFill>
                <a:latin typeface="Times New Roman"/>
                <a:ea typeface="Times New Roman"/>
                <a:cs typeface="Times New Roman"/>
                <a:sym typeface="Times New Roman"/>
              </a:rPr>
              <a:t>NA</a:t>
            </a:r>
            <a:r>
              <a:rPr i="0" lang="en-US" sz="2300" u="none">
                <a:solidFill>
                  <a:schemeClr val="dk1"/>
                </a:solidFill>
                <a:latin typeface="Times New Roman"/>
                <a:ea typeface="Times New Roman"/>
                <a:cs typeface="Times New Roman"/>
                <a:sym typeface="Times New Roman"/>
              </a:rPr>
              <a:t> (not available) . Impossible values (e.g., dividing by zero) are represented by the symbol </a:t>
            </a:r>
            <a:r>
              <a:rPr b="1" i="0" lang="en-US" sz="2300" u="none">
                <a:solidFill>
                  <a:schemeClr val="dk1"/>
                </a:solidFill>
                <a:latin typeface="Times New Roman"/>
                <a:ea typeface="Times New Roman"/>
                <a:cs typeface="Times New Roman"/>
                <a:sym typeface="Times New Roman"/>
              </a:rPr>
              <a:t>NaN</a:t>
            </a:r>
            <a:r>
              <a:rPr i="0" lang="en-US" sz="2300" u="none">
                <a:solidFill>
                  <a:schemeClr val="dk1"/>
                </a:solidFill>
                <a:latin typeface="Times New Roman"/>
                <a:ea typeface="Times New Roman"/>
                <a:cs typeface="Times New Roman"/>
                <a:sym typeface="Times New Roman"/>
              </a:rPr>
              <a:t> (not a number). Unlike SAS, </a:t>
            </a:r>
            <a:r>
              <a:rPr b="1" i="0" lang="en-US" sz="2300" u="none">
                <a:solidFill>
                  <a:schemeClr val="dk1"/>
                </a:solidFill>
                <a:latin typeface="Times New Roman"/>
                <a:ea typeface="Times New Roman"/>
                <a:cs typeface="Times New Roman"/>
                <a:sym typeface="Times New Roman"/>
              </a:rPr>
              <a:t>R</a:t>
            </a:r>
            <a:r>
              <a:rPr i="0" lang="en-US" sz="2300" u="none">
                <a:solidFill>
                  <a:schemeClr val="dk1"/>
                </a:solidFill>
                <a:latin typeface="Times New Roman"/>
                <a:ea typeface="Times New Roman"/>
                <a:cs typeface="Times New Roman"/>
                <a:sym typeface="Times New Roman"/>
              </a:rPr>
              <a:t> uses the same symbol for character and numeric data. </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b="1" i="0" lang="en-US" sz="2300" u="none">
                <a:solidFill>
                  <a:schemeClr val="dk1"/>
                </a:solidFill>
                <a:latin typeface="Times New Roman"/>
                <a:ea typeface="Times New Roman"/>
                <a:cs typeface="Times New Roman"/>
                <a:sym typeface="Times New Roman"/>
              </a:rPr>
              <a:t>Testing for Missing Values</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is.na(x) # returns TRUE of x is missing</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y &lt;- c(1,2,3,NA)</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is.na(y) # returns a vector (F F F T) </a:t>
            </a:r>
            <a:endParaRPr sz="2300">
              <a:latin typeface="Times New Roman"/>
              <a:ea typeface="Times New Roman"/>
              <a:cs typeface="Times New Roman"/>
              <a:sym typeface="Times New Roman"/>
            </a:endParaRPr>
          </a:p>
        </p:txBody>
      </p:sp>
      <p:sp>
        <p:nvSpPr>
          <p:cNvPr id="419" name="Google Shape;419;g1282f214d07_0_284"/>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282f214d07_0_291"/>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Missing Data </a:t>
            </a:r>
            <a:endParaRPr>
              <a:solidFill>
                <a:srgbClr val="C00000"/>
              </a:solidFill>
              <a:latin typeface="Times New Roman"/>
              <a:ea typeface="Times New Roman"/>
              <a:cs typeface="Times New Roman"/>
              <a:sym typeface="Times New Roman"/>
            </a:endParaRPr>
          </a:p>
        </p:txBody>
      </p:sp>
      <p:sp>
        <p:nvSpPr>
          <p:cNvPr id="426" name="Google Shape;426;g1282f214d07_0_291"/>
          <p:cNvSpPr txBox="1"/>
          <p:nvPr>
            <p:ph idx="1" type="body"/>
          </p:nvPr>
        </p:nvSpPr>
        <p:spPr>
          <a:xfrm>
            <a:off x="702111" y="1905000"/>
            <a:ext cx="8659500" cy="4449300"/>
          </a:xfrm>
          <a:prstGeom prst="rect">
            <a:avLst/>
          </a:prstGeom>
          <a:noFill/>
          <a:ln>
            <a:noFill/>
          </a:ln>
        </p:spPr>
        <p:txBody>
          <a:bodyPr anchorCtr="0" anchor="ctr" bIns="45700" lIns="91425" spcFirstLastPara="1" rIns="91425" wrap="square" tIns="45700">
            <a:noAutofit/>
          </a:bodyPr>
          <a:lstStyle/>
          <a:p>
            <a:pPr indent="-457200" lvl="2" marL="1371600" rtl="0" algn="l">
              <a:lnSpc>
                <a:spcPct val="100000"/>
              </a:lnSpc>
              <a:spcBef>
                <a:spcPts val="0"/>
              </a:spcBef>
              <a:spcAft>
                <a:spcPts val="0"/>
              </a:spcAft>
              <a:buSzPts val="1200"/>
              <a:buNone/>
            </a:pPr>
            <a:r>
              <a:rPr b="1" i="0" lang="en-US" sz="2300" u="none">
                <a:solidFill>
                  <a:schemeClr val="dk1"/>
                </a:solidFill>
                <a:latin typeface="Times New Roman"/>
                <a:ea typeface="Times New Roman"/>
                <a:cs typeface="Times New Roman"/>
                <a:sym typeface="Times New Roman"/>
              </a:rPr>
              <a:t>Recoding Values to Missing</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 recode 99 to missing for variable v1</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 select rows where v1 is 99 and recode column v1 </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mydata[mydata$v1==99,"v1"] &lt;- NA </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b="1" i="0" lang="en-US" sz="2300" u="none">
                <a:solidFill>
                  <a:schemeClr val="dk1"/>
                </a:solidFill>
                <a:latin typeface="Times New Roman"/>
                <a:ea typeface="Times New Roman"/>
                <a:cs typeface="Times New Roman"/>
                <a:sym typeface="Times New Roman"/>
              </a:rPr>
              <a:t>Excluding Missing Values from Analyses</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Arithmetic functions on missing values yield missing values. </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x &lt;- c(1,2,NA,3)</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mean(x)          # returns NA</a:t>
            </a:r>
            <a:endParaRPr sz="23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300" u="none">
                <a:solidFill>
                  <a:schemeClr val="dk1"/>
                </a:solidFill>
                <a:latin typeface="Times New Roman"/>
                <a:ea typeface="Times New Roman"/>
                <a:cs typeface="Times New Roman"/>
                <a:sym typeface="Times New Roman"/>
              </a:rPr>
              <a:t>mean(x, na.rm=TRUE) # returns 2 </a:t>
            </a:r>
            <a:endParaRPr sz="2300">
              <a:latin typeface="Times New Roman"/>
              <a:ea typeface="Times New Roman"/>
              <a:cs typeface="Times New Roman"/>
              <a:sym typeface="Times New Roman"/>
            </a:endParaRPr>
          </a:p>
        </p:txBody>
      </p:sp>
      <p:sp>
        <p:nvSpPr>
          <p:cNvPr id="427" name="Google Shape;427;g1282f214d07_0_291"/>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282f214d07_0_298"/>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Missing Data </a:t>
            </a:r>
            <a:endParaRPr>
              <a:solidFill>
                <a:srgbClr val="C00000"/>
              </a:solidFill>
              <a:latin typeface="Times New Roman"/>
              <a:ea typeface="Times New Roman"/>
              <a:cs typeface="Times New Roman"/>
              <a:sym typeface="Times New Roman"/>
            </a:endParaRPr>
          </a:p>
        </p:txBody>
      </p:sp>
      <p:sp>
        <p:nvSpPr>
          <p:cNvPr id="434" name="Google Shape;434;g1282f214d07_0_298"/>
          <p:cNvSpPr txBox="1"/>
          <p:nvPr>
            <p:ph idx="1" type="body"/>
          </p:nvPr>
        </p:nvSpPr>
        <p:spPr>
          <a:xfrm>
            <a:off x="702111" y="1905000"/>
            <a:ext cx="8659500" cy="4338600"/>
          </a:xfrm>
          <a:prstGeom prst="rect">
            <a:avLst/>
          </a:prstGeom>
          <a:noFill/>
          <a:ln>
            <a:noFill/>
          </a:ln>
        </p:spPr>
        <p:txBody>
          <a:bodyPr anchorCtr="0" anchor="ctr" bIns="45700" lIns="91425" spcFirstLastPara="1" rIns="91425" wrap="square" tIns="45700">
            <a:noAutofit/>
          </a:bodyPr>
          <a:lstStyle/>
          <a:p>
            <a:pPr indent="-457200" lvl="2" marL="1371600" rtl="0" algn="l">
              <a:lnSpc>
                <a:spcPct val="100000"/>
              </a:lnSpc>
              <a:spcBef>
                <a:spcPts val="0"/>
              </a:spcBef>
              <a:spcAft>
                <a:spcPts val="0"/>
              </a:spcAft>
              <a:buSzPts val="1200"/>
              <a:buNone/>
            </a:pPr>
            <a:r>
              <a:rPr i="0" lang="en-US" sz="2400" u="none">
                <a:solidFill>
                  <a:schemeClr val="dk1"/>
                </a:solidFill>
                <a:latin typeface="Times New Roman"/>
                <a:ea typeface="Times New Roman"/>
                <a:cs typeface="Times New Roman"/>
                <a:sym typeface="Times New Roman"/>
              </a:rPr>
              <a:t>The function </a:t>
            </a:r>
            <a:r>
              <a:rPr b="1" i="0" lang="en-US" sz="2400" u="none">
                <a:solidFill>
                  <a:schemeClr val="dk1"/>
                </a:solidFill>
                <a:latin typeface="Times New Roman"/>
                <a:ea typeface="Times New Roman"/>
                <a:cs typeface="Times New Roman"/>
                <a:sym typeface="Times New Roman"/>
              </a:rPr>
              <a:t>complete.cases()</a:t>
            </a:r>
            <a:r>
              <a:rPr i="0" lang="en-US" sz="2400" u="none">
                <a:solidFill>
                  <a:schemeClr val="dk1"/>
                </a:solidFill>
                <a:latin typeface="Times New Roman"/>
                <a:ea typeface="Times New Roman"/>
                <a:cs typeface="Times New Roman"/>
                <a:sym typeface="Times New Roman"/>
              </a:rPr>
              <a:t> returns a logical vector indicating which cases are complete. </a:t>
            </a:r>
            <a:endParaRPr sz="24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list rows of data that have missing values </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mydata[!complete.cases(mydata),]</a:t>
            </a:r>
            <a:endParaRPr sz="24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The function </a:t>
            </a:r>
            <a:r>
              <a:rPr b="1" i="0" lang="en-US" sz="2400" u="none">
                <a:solidFill>
                  <a:schemeClr val="dk1"/>
                </a:solidFill>
                <a:latin typeface="Times New Roman"/>
                <a:ea typeface="Times New Roman"/>
                <a:cs typeface="Times New Roman"/>
                <a:sym typeface="Times New Roman"/>
              </a:rPr>
              <a:t>na.omit()</a:t>
            </a:r>
            <a:r>
              <a:rPr i="0" lang="en-US" sz="2400" u="none">
                <a:solidFill>
                  <a:schemeClr val="dk1"/>
                </a:solidFill>
                <a:latin typeface="Times New Roman"/>
                <a:ea typeface="Times New Roman"/>
                <a:cs typeface="Times New Roman"/>
                <a:sym typeface="Times New Roman"/>
              </a:rPr>
              <a:t> returns the object with listwise deletion of missing values. </a:t>
            </a:r>
            <a:endParaRPr sz="24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 create new dataset without missing data </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newdata &lt;- na.omit(mydata) </a:t>
            </a:r>
            <a:endParaRPr sz="2400">
              <a:latin typeface="Times New Roman"/>
              <a:ea typeface="Times New Roman"/>
              <a:cs typeface="Times New Roman"/>
              <a:sym typeface="Times New Roman"/>
            </a:endParaRPr>
          </a:p>
        </p:txBody>
      </p:sp>
      <p:sp>
        <p:nvSpPr>
          <p:cNvPr id="435" name="Google Shape;435;g1282f214d07_0_298"/>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565944" y="704088"/>
            <a:ext cx="8229600" cy="92471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Download R and RStudio</a:t>
            </a:r>
            <a:endParaRPr sz="4000">
              <a:solidFill>
                <a:srgbClr val="C00000"/>
              </a:solidFill>
              <a:latin typeface="Times New Roman"/>
              <a:ea typeface="Times New Roman"/>
              <a:cs typeface="Times New Roman"/>
              <a:sym typeface="Times New Roman"/>
            </a:endParaRPr>
          </a:p>
        </p:txBody>
      </p:sp>
      <p:sp>
        <p:nvSpPr>
          <p:cNvPr id="98" name="Google Shape;98;p6"/>
          <p:cNvSpPr txBox="1"/>
          <p:nvPr>
            <p:ph idx="1" type="body"/>
          </p:nvPr>
        </p:nvSpPr>
        <p:spPr>
          <a:xfrm>
            <a:off x="565944" y="2420888"/>
            <a:ext cx="8229600" cy="3096344"/>
          </a:xfrm>
          <a:prstGeom prst="rect">
            <a:avLst/>
          </a:prstGeom>
          <a:noFill/>
          <a:ln>
            <a:noFill/>
          </a:ln>
        </p:spPr>
        <p:txBody>
          <a:bodyPr anchorCtr="0" anchor="t" bIns="45700" lIns="91425" spcFirstLastPara="1" rIns="91425" wrap="square" tIns="45700">
            <a:normAutofit lnSpcReduction="20000"/>
          </a:bodyPr>
          <a:lstStyle/>
          <a:p>
            <a:pPr indent="-274320" lvl="0" marL="274320" rtl="0" algn="l">
              <a:spcBef>
                <a:spcPts val="0"/>
              </a:spcBef>
              <a:spcAft>
                <a:spcPts val="0"/>
              </a:spcAft>
              <a:buSzPts val="2660"/>
              <a:buChar char="●"/>
            </a:pPr>
            <a:r>
              <a:rPr lang="en-US" sz="2800">
                <a:latin typeface="Times New Roman"/>
                <a:ea typeface="Times New Roman"/>
                <a:cs typeface="Times New Roman"/>
                <a:sym typeface="Times New Roman"/>
              </a:rPr>
              <a:t>Download R :</a:t>
            </a:r>
            <a:endParaRPr/>
          </a:p>
          <a:p>
            <a:pPr indent="0" lvl="0" marL="0" rtl="0" algn="l">
              <a:spcBef>
                <a:spcPts val="560"/>
              </a:spcBef>
              <a:spcAft>
                <a:spcPts val="0"/>
              </a:spcAft>
              <a:buSzPts val="2660"/>
              <a:buNone/>
            </a:pPr>
            <a:r>
              <a:rPr lang="en-US" sz="2800">
                <a:latin typeface="Times New Roman"/>
                <a:ea typeface="Times New Roman"/>
                <a:cs typeface="Times New Roman"/>
                <a:sym typeface="Times New Roman"/>
              </a:rPr>
              <a:t>	 </a:t>
            </a:r>
            <a:r>
              <a:rPr lang="en-US" sz="2800" u="sng">
                <a:solidFill>
                  <a:schemeClr val="hlink"/>
                </a:solidFill>
                <a:latin typeface="Times New Roman"/>
                <a:ea typeface="Times New Roman"/>
                <a:cs typeface="Times New Roman"/>
                <a:sym typeface="Times New Roman"/>
                <a:hlinkClick r:id="rId3"/>
              </a:rPr>
              <a:t>http://cran.r-project.org/bin/</a:t>
            </a:r>
            <a:endParaRPr sz="2800">
              <a:latin typeface="Times New Roman"/>
              <a:ea typeface="Times New Roman"/>
              <a:cs typeface="Times New Roman"/>
              <a:sym typeface="Times New Roman"/>
            </a:endParaRPr>
          </a:p>
          <a:p>
            <a:pPr indent="0" lvl="0" marL="0" rtl="0" algn="l">
              <a:spcBef>
                <a:spcPts val="560"/>
              </a:spcBef>
              <a:spcAft>
                <a:spcPts val="0"/>
              </a:spcAft>
              <a:buSzPts val="2660"/>
              <a:buNone/>
            </a:pPr>
            <a:r>
              <a:t/>
            </a:r>
            <a:endParaRPr sz="2800">
              <a:latin typeface="Times New Roman"/>
              <a:ea typeface="Times New Roman"/>
              <a:cs typeface="Times New Roman"/>
              <a:sym typeface="Times New Roman"/>
            </a:endParaRPr>
          </a:p>
          <a:p>
            <a:pPr indent="-274320" lvl="0" marL="274320" rtl="0" algn="l">
              <a:spcBef>
                <a:spcPts val="560"/>
              </a:spcBef>
              <a:spcAft>
                <a:spcPts val="0"/>
              </a:spcAft>
              <a:buSzPts val="2660"/>
              <a:buChar char="●"/>
            </a:pPr>
            <a:r>
              <a:rPr lang="en-US" sz="2800">
                <a:latin typeface="Times New Roman"/>
                <a:ea typeface="Times New Roman"/>
                <a:cs typeface="Times New Roman"/>
                <a:sym typeface="Times New Roman"/>
              </a:rPr>
              <a:t>Download RStudio :</a:t>
            </a:r>
            <a:endParaRPr/>
          </a:p>
          <a:p>
            <a:pPr indent="0" lvl="0" marL="0" rtl="0" algn="l">
              <a:spcBef>
                <a:spcPts val="560"/>
              </a:spcBef>
              <a:spcAft>
                <a:spcPts val="0"/>
              </a:spcAft>
              <a:buSzPts val="2660"/>
              <a:buNone/>
            </a:pPr>
            <a:r>
              <a:rPr lang="en-US" sz="2800">
                <a:latin typeface="Times New Roman"/>
                <a:ea typeface="Times New Roman"/>
                <a:cs typeface="Times New Roman"/>
                <a:sym typeface="Times New Roman"/>
              </a:rPr>
              <a:t>	</a:t>
            </a:r>
            <a:r>
              <a:rPr lang="en-US" sz="2800" u="sng">
                <a:solidFill>
                  <a:schemeClr val="hlink"/>
                </a:solidFill>
                <a:latin typeface="Times New Roman"/>
                <a:ea typeface="Times New Roman"/>
                <a:cs typeface="Times New Roman"/>
                <a:sym typeface="Times New Roman"/>
                <a:hlinkClick r:id="rId4"/>
              </a:rPr>
              <a:t>http://www.rstudio.com/ide/download/desktop</a:t>
            </a:r>
            <a:endParaRPr/>
          </a:p>
          <a:p>
            <a:pPr indent="0" lvl="0" marL="0" rtl="0" algn="l">
              <a:spcBef>
                <a:spcPts val="560"/>
              </a:spcBef>
              <a:spcAft>
                <a:spcPts val="1400"/>
              </a:spcAft>
              <a:buSzPts val="2660"/>
              <a:buNone/>
            </a:pPr>
            <a:r>
              <a:t/>
            </a:r>
            <a:endParaRPr sz="2800">
              <a:latin typeface="Times New Roman"/>
              <a:ea typeface="Times New Roman"/>
              <a:cs typeface="Times New Roman"/>
              <a:sym typeface="Times New Roman"/>
            </a:endParaRPr>
          </a:p>
        </p:txBody>
      </p:sp>
      <p:sp>
        <p:nvSpPr>
          <p:cNvPr id="99" name="Google Shape;99;p6"/>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282f214d07_0_305"/>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800" u="none">
                <a:solidFill>
                  <a:srgbClr val="C00000"/>
                </a:solidFill>
                <a:latin typeface="Times New Roman"/>
                <a:ea typeface="Times New Roman"/>
                <a:cs typeface="Times New Roman"/>
                <a:sym typeface="Times New Roman"/>
              </a:rPr>
              <a:t>Missing Data </a:t>
            </a:r>
            <a:endParaRPr sz="4800">
              <a:solidFill>
                <a:srgbClr val="C00000"/>
              </a:solidFill>
              <a:latin typeface="Times New Roman"/>
              <a:ea typeface="Times New Roman"/>
              <a:cs typeface="Times New Roman"/>
              <a:sym typeface="Times New Roman"/>
            </a:endParaRPr>
          </a:p>
        </p:txBody>
      </p:sp>
      <p:sp>
        <p:nvSpPr>
          <p:cNvPr id="442" name="Google Shape;442;g1282f214d07_0_305"/>
          <p:cNvSpPr txBox="1"/>
          <p:nvPr>
            <p:ph idx="1" type="body"/>
          </p:nvPr>
        </p:nvSpPr>
        <p:spPr>
          <a:xfrm>
            <a:off x="702111" y="1905000"/>
            <a:ext cx="8659500" cy="4338600"/>
          </a:xfrm>
          <a:prstGeom prst="rect">
            <a:avLst/>
          </a:prstGeom>
          <a:noFill/>
          <a:ln>
            <a:noFill/>
          </a:ln>
        </p:spPr>
        <p:txBody>
          <a:bodyPr anchorCtr="0" anchor="ctr" bIns="45700" lIns="91425" spcFirstLastPara="1" rIns="91425" wrap="square" tIns="45700">
            <a:noAutofit/>
          </a:bodyPr>
          <a:lstStyle/>
          <a:p>
            <a:pPr indent="-457200" lvl="2" marL="1371600" rtl="0" algn="l">
              <a:lnSpc>
                <a:spcPct val="100000"/>
              </a:lnSpc>
              <a:spcBef>
                <a:spcPts val="0"/>
              </a:spcBef>
              <a:spcAft>
                <a:spcPts val="0"/>
              </a:spcAft>
              <a:buSzPts val="1200"/>
              <a:buNone/>
            </a:pPr>
            <a:r>
              <a:rPr b="1" i="0" lang="en-US" sz="2400" u="none">
                <a:solidFill>
                  <a:schemeClr val="dk1"/>
                </a:solidFill>
                <a:latin typeface="Times New Roman"/>
                <a:ea typeface="Times New Roman"/>
                <a:cs typeface="Times New Roman"/>
                <a:sym typeface="Times New Roman"/>
              </a:rPr>
              <a:t>Advanced Handling of Missing Data </a:t>
            </a:r>
            <a:endParaRPr>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Most modeling functions in </a:t>
            </a:r>
            <a:r>
              <a:rPr b="1" i="0" lang="en-US" sz="2400" u="none">
                <a:solidFill>
                  <a:schemeClr val="dk1"/>
                </a:solidFill>
                <a:latin typeface="Times New Roman"/>
                <a:ea typeface="Times New Roman"/>
                <a:cs typeface="Times New Roman"/>
                <a:sym typeface="Times New Roman"/>
              </a:rPr>
              <a:t>R</a:t>
            </a:r>
            <a:r>
              <a:rPr i="0" lang="en-US" sz="2400" u="none">
                <a:solidFill>
                  <a:schemeClr val="dk1"/>
                </a:solidFill>
                <a:latin typeface="Times New Roman"/>
                <a:ea typeface="Times New Roman"/>
                <a:cs typeface="Times New Roman"/>
                <a:sym typeface="Times New Roman"/>
              </a:rPr>
              <a:t> offer options for dealing with missing values. You can go beyond pairwise of listwise deletion of missing values through methods such as multiple imputation. Good implementations that can be accessed through </a:t>
            </a:r>
            <a:r>
              <a:rPr b="1" i="0" lang="en-US" sz="2400" u="none">
                <a:solidFill>
                  <a:schemeClr val="dk1"/>
                </a:solidFill>
                <a:latin typeface="Times New Roman"/>
                <a:ea typeface="Times New Roman"/>
                <a:cs typeface="Times New Roman"/>
                <a:sym typeface="Times New Roman"/>
              </a:rPr>
              <a:t>R</a:t>
            </a:r>
            <a:r>
              <a:rPr i="0" lang="en-US" sz="2400" u="none">
                <a:solidFill>
                  <a:schemeClr val="dk1"/>
                </a:solidFill>
                <a:latin typeface="Times New Roman"/>
                <a:ea typeface="Times New Roman"/>
                <a:cs typeface="Times New Roman"/>
                <a:sym typeface="Times New Roman"/>
              </a:rPr>
              <a:t> include </a:t>
            </a:r>
            <a:r>
              <a:rPr b="1" i="0" lang="en-US" sz="2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Amelia II</a:t>
            </a:r>
            <a:r>
              <a:rPr i="0" lang="en-US" sz="2400" u="none">
                <a:solidFill>
                  <a:schemeClr val="dk1"/>
                </a:solidFill>
                <a:latin typeface="Times New Roman"/>
                <a:ea typeface="Times New Roman"/>
                <a:cs typeface="Times New Roman"/>
                <a:sym typeface="Times New Roman"/>
              </a:rPr>
              <a:t>, </a:t>
            </a:r>
            <a:r>
              <a:rPr b="1" i="0" lang="en-US" sz="24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Mice</a:t>
            </a:r>
            <a:r>
              <a:rPr i="0" lang="en-US" sz="2400" u="none">
                <a:solidFill>
                  <a:schemeClr val="dk1"/>
                </a:solidFill>
                <a:latin typeface="Times New Roman"/>
                <a:ea typeface="Times New Roman"/>
                <a:cs typeface="Times New Roman"/>
                <a:sym typeface="Times New Roman"/>
              </a:rPr>
              <a:t>, and </a:t>
            </a:r>
            <a:r>
              <a:rPr b="1" i="0" lang="en-US" sz="24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mitools</a:t>
            </a:r>
            <a:r>
              <a:rPr i="0" lang="en-US" sz="2400" u="none">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443" name="Google Shape;443;g1282f214d07_0_305"/>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1282f214d07_0_312"/>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400" u="none">
                <a:solidFill>
                  <a:srgbClr val="C00000"/>
                </a:solidFill>
                <a:latin typeface="Times New Roman"/>
                <a:ea typeface="Times New Roman"/>
                <a:cs typeface="Times New Roman"/>
                <a:sym typeface="Times New Roman"/>
              </a:rPr>
              <a:t>Date Values</a:t>
            </a:r>
            <a:endParaRPr>
              <a:solidFill>
                <a:srgbClr val="C00000"/>
              </a:solidFill>
              <a:latin typeface="Times New Roman"/>
              <a:ea typeface="Times New Roman"/>
              <a:cs typeface="Times New Roman"/>
              <a:sym typeface="Times New Roman"/>
            </a:endParaRPr>
          </a:p>
        </p:txBody>
      </p:sp>
      <p:sp>
        <p:nvSpPr>
          <p:cNvPr id="450" name="Google Shape;450;g1282f214d07_0_312"/>
          <p:cNvSpPr txBox="1"/>
          <p:nvPr>
            <p:ph idx="1" type="body"/>
          </p:nvPr>
        </p:nvSpPr>
        <p:spPr>
          <a:xfrm>
            <a:off x="702111" y="1905000"/>
            <a:ext cx="8659500" cy="4419900"/>
          </a:xfrm>
          <a:prstGeom prst="rect">
            <a:avLst/>
          </a:prstGeom>
          <a:noFill/>
          <a:ln>
            <a:noFill/>
          </a:ln>
        </p:spPr>
        <p:txBody>
          <a:bodyPr anchorCtr="0" anchor="ctr" bIns="45700" lIns="91425" spcFirstLastPara="1" rIns="91425" wrap="square" tIns="45700">
            <a:noAutofit/>
          </a:bodyPr>
          <a:lstStyle/>
          <a:p>
            <a:pPr indent="-457200" lvl="2" marL="1371600" rtl="0" algn="l">
              <a:lnSpc>
                <a:spcPct val="100000"/>
              </a:lnSpc>
              <a:spcBef>
                <a:spcPts val="0"/>
              </a:spcBef>
              <a:spcAft>
                <a:spcPts val="0"/>
              </a:spcAft>
              <a:buSzPts val="1200"/>
              <a:buNone/>
            </a:pPr>
            <a:r>
              <a:rPr b="1" i="0" lang="en-US" sz="2200" u="none">
                <a:solidFill>
                  <a:schemeClr val="dk1"/>
                </a:solidFill>
                <a:latin typeface="Times New Roman"/>
                <a:ea typeface="Times New Roman"/>
                <a:cs typeface="Times New Roman"/>
                <a:sym typeface="Times New Roman"/>
              </a:rPr>
              <a:t>Dates are represented as the number of days since 1970-01-01, with negative values for earlier dates. </a:t>
            </a:r>
            <a:endParaRPr sz="22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200" u="none">
                <a:solidFill>
                  <a:schemeClr val="dk1"/>
                </a:solidFill>
                <a:latin typeface="Times New Roman"/>
                <a:ea typeface="Times New Roman"/>
                <a:cs typeface="Times New Roman"/>
                <a:sym typeface="Times New Roman"/>
              </a:rPr>
              <a:t># use as.Date( ) to convert strings to dates </a:t>
            </a:r>
            <a:endParaRPr sz="22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200" u="none">
                <a:solidFill>
                  <a:schemeClr val="dk1"/>
                </a:solidFill>
                <a:latin typeface="Times New Roman"/>
                <a:ea typeface="Times New Roman"/>
                <a:cs typeface="Times New Roman"/>
                <a:sym typeface="Times New Roman"/>
              </a:rPr>
              <a:t>mydates &lt;- as.Date(c("2007-06-22", "2004-02-13"))</a:t>
            </a:r>
            <a:endParaRPr sz="22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200" u="none">
                <a:solidFill>
                  <a:schemeClr val="dk1"/>
                </a:solidFill>
                <a:latin typeface="Times New Roman"/>
                <a:ea typeface="Times New Roman"/>
                <a:cs typeface="Times New Roman"/>
                <a:sym typeface="Times New Roman"/>
              </a:rPr>
              <a:t># number of days between 6/22/07 and 2/13/04 </a:t>
            </a:r>
            <a:br>
              <a:rPr i="0" lang="en-US" sz="2200" u="none">
                <a:solidFill>
                  <a:schemeClr val="dk1"/>
                </a:solidFill>
                <a:latin typeface="Times New Roman"/>
                <a:ea typeface="Times New Roman"/>
                <a:cs typeface="Times New Roman"/>
                <a:sym typeface="Times New Roman"/>
              </a:rPr>
            </a:br>
            <a:r>
              <a:rPr i="0" lang="en-US" sz="2200" u="none">
                <a:solidFill>
                  <a:schemeClr val="dk1"/>
                </a:solidFill>
                <a:latin typeface="Times New Roman"/>
                <a:ea typeface="Times New Roman"/>
                <a:cs typeface="Times New Roman"/>
                <a:sym typeface="Times New Roman"/>
              </a:rPr>
              <a:t>days &lt;- mydates[1] - mydates[2]</a:t>
            </a:r>
            <a:endParaRPr sz="22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b="1" i="0" lang="en-US" sz="2200" u="none">
                <a:solidFill>
                  <a:schemeClr val="dk1"/>
                </a:solidFill>
                <a:latin typeface="Times New Roman"/>
                <a:ea typeface="Times New Roman"/>
                <a:cs typeface="Times New Roman"/>
                <a:sym typeface="Times New Roman"/>
              </a:rPr>
              <a:t>Sys.Date( ) returns today's date. </a:t>
            </a:r>
            <a:endParaRPr sz="2200">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b="1" i="0" lang="en-US" sz="2200" u="none">
                <a:solidFill>
                  <a:schemeClr val="dk1"/>
                </a:solidFill>
                <a:latin typeface="Times New Roman"/>
                <a:ea typeface="Times New Roman"/>
                <a:cs typeface="Times New Roman"/>
                <a:sym typeface="Times New Roman"/>
              </a:rPr>
              <a:t>Date() returns the current date and time. </a:t>
            </a:r>
            <a:endParaRPr sz="2200">
              <a:latin typeface="Times New Roman"/>
              <a:ea typeface="Times New Roman"/>
              <a:cs typeface="Times New Roman"/>
              <a:sym typeface="Times New Roman"/>
            </a:endParaRPr>
          </a:p>
        </p:txBody>
      </p:sp>
      <p:sp>
        <p:nvSpPr>
          <p:cNvPr id="451" name="Google Shape;451;g1282f214d07_0_312"/>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282f214d07_0_319"/>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000" u="none">
                <a:solidFill>
                  <a:srgbClr val="C00000"/>
                </a:solidFill>
                <a:latin typeface="Times New Roman"/>
                <a:ea typeface="Times New Roman"/>
                <a:cs typeface="Times New Roman"/>
                <a:sym typeface="Times New Roman"/>
              </a:rPr>
              <a:t>Date Values</a:t>
            </a:r>
            <a:endParaRPr sz="4000">
              <a:solidFill>
                <a:srgbClr val="C00000"/>
              </a:solidFill>
              <a:latin typeface="Times New Roman"/>
              <a:ea typeface="Times New Roman"/>
              <a:cs typeface="Times New Roman"/>
              <a:sym typeface="Times New Roman"/>
            </a:endParaRPr>
          </a:p>
        </p:txBody>
      </p:sp>
      <p:sp>
        <p:nvSpPr>
          <p:cNvPr id="458" name="Google Shape;458;g1282f214d07_0_319"/>
          <p:cNvSpPr txBox="1"/>
          <p:nvPr>
            <p:ph idx="1" type="body"/>
          </p:nvPr>
        </p:nvSpPr>
        <p:spPr>
          <a:xfrm>
            <a:off x="702100" y="1905000"/>
            <a:ext cx="8659500" cy="3960600"/>
          </a:xfrm>
          <a:prstGeom prst="rect">
            <a:avLst/>
          </a:prstGeom>
          <a:noFill/>
          <a:ln>
            <a:noFill/>
          </a:ln>
        </p:spPr>
        <p:txBody>
          <a:bodyPr anchorCtr="0" anchor="t" bIns="45700" lIns="91425" spcFirstLastPara="1" rIns="91425" wrap="square" tIns="45700">
            <a:noAutofit/>
          </a:bodyPr>
          <a:lstStyle/>
          <a:p>
            <a:pPr indent="-457200" lvl="2" marL="1371600" rtl="0" algn="l">
              <a:lnSpc>
                <a:spcPct val="100000"/>
              </a:lnSpc>
              <a:spcBef>
                <a:spcPts val="0"/>
              </a:spcBef>
              <a:spcAft>
                <a:spcPts val="0"/>
              </a:spcAft>
              <a:buSzPts val="1200"/>
              <a:buNone/>
            </a:pPr>
            <a:r>
              <a:rPr b="1" i="0" lang="en-US" sz="1800" u="none">
                <a:solidFill>
                  <a:schemeClr val="dk1"/>
                </a:solidFill>
                <a:latin typeface="Times New Roman"/>
                <a:ea typeface="Times New Roman"/>
                <a:cs typeface="Times New Roman"/>
                <a:sym typeface="Times New Roman"/>
              </a:rPr>
              <a:t>The following symbols can be used with the format( ) function to print dates. </a:t>
            </a:r>
            <a:endParaRPr sz="1800">
              <a:latin typeface="Times New Roman"/>
              <a:ea typeface="Times New Roman"/>
              <a:cs typeface="Times New Roman"/>
              <a:sym typeface="Times New Roman"/>
            </a:endParaRPr>
          </a:p>
          <a:p>
            <a:pPr indent="-251458" lvl="0" marL="342900" rtl="0" algn="l">
              <a:lnSpc>
                <a:spcPct val="115000"/>
              </a:lnSpc>
              <a:spcBef>
                <a:spcPts val="480"/>
              </a:spcBef>
              <a:spcAft>
                <a:spcPts val="0"/>
              </a:spcAft>
              <a:buSzPts val="1440"/>
              <a:buNone/>
            </a:pPr>
            <a:r>
              <a:t/>
            </a:r>
            <a:endParaRPr b="1" i="0" u="none">
              <a:solidFill>
                <a:schemeClr val="dk1"/>
              </a:solidFill>
              <a:latin typeface="Times New Roman"/>
              <a:ea typeface="Times New Roman"/>
              <a:cs typeface="Times New Roman"/>
              <a:sym typeface="Times New Roman"/>
            </a:endParaRPr>
          </a:p>
        </p:txBody>
      </p:sp>
      <p:sp>
        <p:nvSpPr>
          <p:cNvPr id="459" name="Google Shape;459;g1282f214d07_0_319"/>
          <p:cNvSpPr txBox="1"/>
          <p:nvPr/>
        </p:nvSpPr>
        <p:spPr>
          <a:xfrm>
            <a:off x="468074" y="2332037"/>
            <a:ext cx="84252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graphicFrame>
        <p:nvGraphicFramePr>
          <p:cNvPr id="460" name="Google Shape;460;g1282f214d07_0_319"/>
          <p:cNvGraphicFramePr/>
          <p:nvPr/>
        </p:nvGraphicFramePr>
        <p:xfrm>
          <a:off x="1482234" y="2895600"/>
          <a:ext cx="3000000" cy="3000000"/>
        </p:xfrm>
        <a:graphic>
          <a:graphicData uri="http://schemas.openxmlformats.org/drawingml/2006/table">
            <a:tbl>
              <a:tblPr>
                <a:noFill/>
                <a:tableStyleId>{4AD06B78-F015-4993-8673-C82F88B40F7F}</a:tableStyleId>
              </a:tblPr>
              <a:tblGrid>
                <a:gridCol w="1639875"/>
                <a:gridCol w="3073350"/>
                <a:gridCol w="2151850"/>
              </a:tblGrid>
              <a:tr h="3429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Symbol</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Meaning</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Example</a:t>
                      </a:r>
                      <a:endParaRPr sz="1400" u="none" cap="none" strike="noStrike"/>
                    </a:p>
                  </a:txBody>
                  <a:tcPr marT="45725" marB="45725" marR="91450" marL="91450">
                    <a:solidFill>
                      <a:srgbClr val="F2F2F2"/>
                    </a:solidFill>
                  </a:tcPr>
                </a:tc>
              </a:tr>
              <a:tr h="3429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%d</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day as a number (0-31) </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01-31</a:t>
                      </a:r>
                      <a:endParaRPr sz="1400" u="none" cap="none" strike="noStrike"/>
                    </a:p>
                  </a:txBody>
                  <a:tcPr marT="45725" marB="45725" marR="91450" marL="91450">
                    <a:solidFill>
                      <a:srgbClr val="F2F2F2"/>
                    </a:solidFill>
                  </a:tcPr>
                </a:tc>
              </a:tr>
              <a:tr h="5715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%a</a:t>
                      </a:r>
                      <a:br>
                        <a:rPr b="1" i="0" lang="en-US" sz="1200" u="none" cap="none" strike="noStrike">
                          <a:solidFill>
                            <a:schemeClr val="dk1"/>
                          </a:solidFill>
                          <a:latin typeface="Times New Roman"/>
                          <a:ea typeface="Times New Roman"/>
                          <a:cs typeface="Times New Roman"/>
                          <a:sym typeface="Times New Roman"/>
                        </a:rPr>
                      </a:br>
                      <a:r>
                        <a:rPr b="1" i="0" lang="en-US" sz="1200" u="none" cap="none" strike="noStrike">
                          <a:solidFill>
                            <a:schemeClr val="dk1"/>
                          </a:solidFill>
                          <a:latin typeface="Times New Roman"/>
                          <a:ea typeface="Times New Roman"/>
                          <a:cs typeface="Times New Roman"/>
                          <a:sym typeface="Times New Roman"/>
                        </a:rPr>
                        <a:t>%A</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abbreviated weekday </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unabbreviated weekday </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Mon</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Monday</a:t>
                      </a:r>
                      <a:endParaRPr sz="1400" u="none" cap="none" strike="noStrike"/>
                    </a:p>
                  </a:txBody>
                  <a:tcPr marT="45725" marB="45725" marR="91450" marL="91450">
                    <a:solidFill>
                      <a:srgbClr val="F2F2F2"/>
                    </a:solidFill>
                  </a:tcPr>
                </a:tc>
              </a:tr>
              <a:tr h="3429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%m</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month (00-12) </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00-12</a:t>
                      </a:r>
                      <a:endParaRPr sz="1400" u="none" cap="none" strike="noStrike"/>
                    </a:p>
                  </a:txBody>
                  <a:tcPr marT="45725" marB="45725" marR="91450" marL="91450">
                    <a:solidFill>
                      <a:srgbClr val="F2F2F2"/>
                    </a:solidFill>
                  </a:tcPr>
                </a:tc>
              </a:tr>
              <a:tr h="5715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%b</a:t>
                      </a:r>
                      <a:br>
                        <a:rPr b="1" i="0" lang="en-US" sz="1200" u="none" cap="none" strike="noStrike">
                          <a:solidFill>
                            <a:schemeClr val="dk1"/>
                          </a:solidFill>
                          <a:latin typeface="Times New Roman"/>
                          <a:ea typeface="Times New Roman"/>
                          <a:cs typeface="Times New Roman"/>
                          <a:sym typeface="Times New Roman"/>
                        </a:rPr>
                      </a:br>
                      <a:r>
                        <a:rPr b="1" i="0" lang="en-US" sz="1200" u="none" cap="none" strike="noStrike">
                          <a:solidFill>
                            <a:schemeClr val="dk1"/>
                          </a:solidFill>
                          <a:latin typeface="Times New Roman"/>
                          <a:ea typeface="Times New Roman"/>
                          <a:cs typeface="Times New Roman"/>
                          <a:sym typeface="Times New Roman"/>
                        </a:rPr>
                        <a:t>%B</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abbreviated month</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unabbreviated month </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Jan</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January</a:t>
                      </a:r>
                      <a:endParaRPr sz="1400" u="none" cap="none" strike="noStrike"/>
                    </a:p>
                  </a:txBody>
                  <a:tcPr marT="45725" marB="45725" marR="91450" marL="91450">
                    <a:solidFill>
                      <a:srgbClr val="F2F2F2"/>
                    </a:solidFill>
                  </a:tcPr>
                </a:tc>
              </a:tr>
              <a:tr h="5715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%y</a:t>
                      </a:r>
                      <a:br>
                        <a:rPr b="1" i="0" lang="en-US" sz="1200" u="none" cap="none" strike="noStrike">
                          <a:solidFill>
                            <a:schemeClr val="dk1"/>
                          </a:solidFill>
                          <a:latin typeface="Times New Roman"/>
                          <a:ea typeface="Times New Roman"/>
                          <a:cs typeface="Times New Roman"/>
                          <a:sym typeface="Times New Roman"/>
                        </a:rPr>
                      </a:br>
                      <a:r>
                        <a:rPr b="1" i="0" lang="en-US" sz="1200" u="none" cap="none" strike="noStrike">
                          <a:solidFill>
                            <a:schemeClr val="dk1"/>
                          </a:solidFill>
                          <a:latin typeface="Times New Roman"/>
                          <a:ea typeface="Times New Roman"/>
                          <a:cs typeface="Times New Roman"/>
                          <a:sym typeface="Times New Roman"/>
                        </a:rPr>
                        <a:t>%Y</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2-digit year </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4-digit year </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07</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2007</a:t>
                      </a:r>
                      <a:endParaRPr sz="1400" u="none" cap="none" strike="noStrike"/>
                    </a:p>
                  </a:txBody>
                  <a:tcPr marT="45725" marB="45725" marR="91450" marL="91450">
                    <a:solidFill>
                      <a:srgbClr val="F2F2F2"/>
                    </a:solidFill>
                  </a:tcPr>
                </a:tc>
              </a:tr>
            </a:tbl>
          </a:graphicData>
        </a:graphic>
      </p:graphicFrame>
      <p:sp>
        <p:nvSpPr>
          <p:cNvPr id="461" name="Google Shape;461;g1282f214d07_0_319"/>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1282f214d07_0_328"/>
          <p:cNvSpPr txBox="1"/>
          <p:nvPr>
            <p:ph type="title"/>
          </p:nvPr>
        </p:nvSpPr>
        <p:spPr>
          <a:xfrm>
            <a:off x="1170184" y="457200"/>
            <a:ext cx="7978500" cy="146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i="0" lang="en-US" sz="4000" u="none">
                <a:solidFill>
                  <a:srgbClr val="C00000"/>
                </a:solidFill>
                <a:latin typeface="Times New Roman"/>
                <a:ea typeface="Times New Roman"/>
                <a:cs typeface="Times New Roman"/>
                <a:sym typeface="Times New Roman"/>
              </a:rPr>
              <a:t>Date Values</a:t>
            </a:r>
            <a:endParaRPr sz="4000">
              <a:solidFill>
                <a:srgbClr val="C00000"/>
              </a:solidFill>
              <a:latin typeface="Times New Roman"/>
              <a:ea typeface="Times New Roman"/>
              <a:cs typeface="Times New Roman"/>
              <a:sym typeface="Times New Roman"/>
            </a:endParaRPr>
          </a:p>
        </p:txBody>
      </p:sp>
      <p:sp>
        <p:nvSpPr>
          <p:cNvPr id="468" name="Google Shape;468;g1282f214d07_0_328"/>
          <p:cNvSpPr txBox="1"/>
          <p:nvPr>
            <p:ph idx="1" type="body"/>
          </p:nvPr>
        </p:nvSpPr>
        <p:spPr>
          <a:xfrm>
            <a:off x="702100" y="1905000"/>
            <a:ext cx="8659500" cy="4049400"/>
          </a:xfrm>
          <a:prstGeom prst="rect">
            <a:avLst/>
          </a:prstGeom>
          <a:noFill/>
          <a:ln>
            <a:noFill/>
          </a:ln>
        </p:spPr>
        <p:txBody>
          <a:bodyPr anchorCtr="0" anchor="ctr" bIns="45700" lIns="91425" spcFirstLastPara="1" rIns="91425" wrap="square" tIns="45700">
            <a:noAutofit/>
          </a:bodyPr>
          <a:lstStyle/>
          <a:p>
            <a:pPr indent="-457200" lvl="2" marL="1371600" rtl="0" algn="l">
              <a:lnSpc>
                <a:spcPct val="100000"/>
              </a:lnSpc>
              <a:spcBef>
                <a:spcPts val="0"/>
              </a:spcBef>
              <a:spcAft>
                <a:spcPts val="0"/>
              </a:spcAft>
              <a:buSzPts val="1200"/>
              <a:buNone/>
            </a:pPr>
            <a:r>
              <a:rPr i="0" lang="en-US" sz="2400" u="none">
                <a:solidFill>
                  <a:schemeClr val="dk1"/>
                </a:solidFill>
                <a:latin typeface="Times New Roman"/>
                <a:ea typeface="Times New Roman"/>
                <a:cs typeface="Times New Roman"/>
                <a:sym typeface="Times New Roman"/>
              </a:rPr>
              <a:t># print today's date</a:t>
            </a:r>
            <a:endParaRPr>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today &lt;- Sys.Date()</a:t>
            </a:r>
            <a:endParaRPr>
              <a:latin typeface="Times New Roman"/>
              <a:ea typeface="Times New Roman"/>
              <a:cs typeface="Times New Roman"/>
              <a:sym typeface="Times New Roman"/>
            </a:endParaRPr>
          </a:p>
          <a:p>
            <a:pPr indent="-457200" lvl="2" marL="1371600" rtl="0" algn="l">
              <a:lnSpc>
                <a:spcPct val="100000"/>
              </a:lnSpc>
              <a:spcBef>
                <a:spcPts val="480"/>
              </a:spcBef>
              <a:spcAft>
                <a:spcPts val="0"/>
              </a:spcAft>
              <a:buSzPts val="1200"/>
              <a:buNone/>
            </a:pPr>
            <a:r>
              <a:rPr i="0" lang="en-US" sz="2400" u="none">
                <a:solidFill>
                  <a:schemeClr val="dk1"/>
                </a:solidFill>
                <a:latin typeface="Times New Roman"/>
                <a:ea typeface="Times New Roman"/>
                <a:cs typeface="Times New Roman"/>
                <a:sym typeface="Times New Roman"/>
              </a:rPr>
              <a:t>format(today, format="%B %d %Y")</a:t>
            </a:r>
            <a:br>
              <a:rPr i="0" lang="en-US" sz="2400" u="none">
                <a:solidFill>
                  <a:schemeClr val="dk1"/>
                </a:solidFill>
                <a:latin typeface="Times New Roman"/>
                <a:ea typeface="Times New Roman"/>
                <a:cs typeface="Times New Roman"/>
                <a:sym typeface="Times New Roman"/>
              </a:rPr>
            </a:br>
            <a:r>
              <a:rPr i="0" lang="en-US" sz="2400" u="none">
                <a:solidFill>
                  <a:schemeClr val="dk1"/>
                </a:solidFill>
                <a:latin typeface="Times New Roman"/>
                <a:ea typeface="Times New Roman"/>
                <a:cs typeface="Times New Roman"/>
                <a:sym typeface="Times New Roman"/>
              </a:rPr>
              <a:t>"June 20 2007"</a:t>
            </a:r>
            <a:endParaRPr>
              <a:latin typeface="Times New Roman"/>
              <a:ea typeface="Times New Roman"/>
              <a:cs typeface="Times New Roman"/>
              <a:sym typeface="Times New Roman"/>
            </a:endParaRPr>
          </a:p>
        </p:txBody>
      </p:sp>
      <p:sp>
        <p:nvSpPr>
          <p:cNvPr id="469" name="Google Shape;469;g1282f214d07_0_328"/>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3"/>
          <p:cNvSpPr txBox="1"/>
          <p:nvPr>
            <p:ph idx="1" type="body"/>
          </p:nvPr>
        </p:nvSpPr>
        <p:spPr>
          <a:xfrm>
            <a:off x="478666" y="2420888"/>
            <a:ext cx="8425339" cy="936104"/>
          </a:xfrm>
          <a:prstGeom prst="rect">
            <a:avLst/>
          </a:prstGeom>
          <a:noFill/>
          <a:ln>
            <a:noFill/>
          </a:ln>
        </p:spPr>
        <p:txBody>
          <a:bodyPr anchorCtr="0" anchor="t" bIns="45700" lIns="91425" spcFirstLastPara="1" rIns="91425" wrap="square" tIns="45700">
            <a:noAutofit/>
          </a:bodyPr>
          <a:lstStyle/>
          <a:p>
            <a:pPr indent="0" lvl="0" marL="0" rtl="0" algn="ctr">
              <a:lnSpc>
                <a:spcPct val="95000"/>
              </a:lnSpc>
              <a:spcBef>
                <a:spcPts val="0"/>
              </a:spcBef>
              <a:spcAft>
                <a:spcPts val="0"/>
              </a:spcAft>
              <a:buSzPts val="2708"/>
              <a:buNone/>
            </a:pPr>
            <a:r>
              <a:rPr b="1" i="1" lang="en-US" sz="5350">
                <a:latin typeface="Times New Roman"/>
                <a:ea typeface="Times New Roman"/>
                <a:cs typeface="Times New Roman"/>
                <a:sym typeface="Times New Roman"/>
              </a:rPr>
              <a:t>Any Question?</a:t>
            </a:r>
            <a:endParaRPr b="1" i="1" sz="3450">
              <a:latin typeface="Times New Roman"/>
              <a:ea typeface="Times New Roman"/>
              <a:cs typeface="Times New Roman"/>
              <a:sym typeface="Times New Roman"/>
            </a:endParaRPr>
          </a:p>
        </p:txBody>
      </p:sp>
      <p:sp>
        <p:nvSpPr>
          <p:cNvPr id="475" name="Google Shape;475;p33"/>
          <p:cNvSpPr/>
          <p:nvPr/>
        </p:nvSpPr>
        <p:spPr>
          <a:xfrm>
            <a:off x="1122248" y="4788914"/>
            <a:ext cx="7381104" cy="646331"/>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t/>
            </a:r>
            <a:endParaRPr b="0" i="0" sz="1800" u="none" cap="none" strike="noStrike">
              <a:solidFill>
                <a:srgbClr val="387025"/>
              </a:solidFill>
              <a:latin typeface="Constantia"/>
              <a:ea typeface="Constantia"/>
              <a:cs typeface="Constantia"/>
              <a:sym typeface="Constantia"/>
            </a:endParaRPr>
          </a:p>
        </p:txBody>
      </p:sp>
      <p:sp>
        <p:nvSpPr>
          <p:cNvPr id="476" name="Google Shape;476;p33"/>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565944" y="274638"/>
            <a:ext cx="8229600" cy="92211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Installation </a:t>
            </a:r>
            <a:endParaRPr sz="4000">
              <a:solidFill>
                <a:srgbClr val="C00000"/>
              </a:solidFill>
              <a:latin typeface="Times New Roman"/>
              <a:ea typeface="Times New Roman"/>
              <a:cs typeface="Times New Roman"/>
              <a:sym typeface="Times New Roman"/>
            </a:endParaRPr>
          </a:p>
        </p:txBody>
      </p:sp>
      <p:sp>
        <p:nvSpPr>
          <p:cNvPr id="105" name="Google Shape;105;p7"/>
          <p:cNvSpPr txBox="1"/>
          <p:nvPr>
            <p:ph idx="1" type="body"/>
          </p:nvPr>
        </p:nvSpPr>
        <p:spPr>
          <a:xfrm>
            <a:off x="565944" y="1412777"/>
            <a:ext cx="8229600" cy="47133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660"/>
              <a:buNone/>
            </a:pPr>
            <a:r>
              <a:rPr lang="en-US" sz="1800">
                <a:latin typeface="Times New Roman"/>
                <a:ea typeface="Times New Roman"/>
                <a:cs typeface="Times New Roman"/>
                <a:sym typeface="Times New Roman"/>
              </a:rPr>
              <a:t>Installing R on windows PC :</a:t>
            </a:r>
            <a:endParaRPr sz="1800"/>
          </a:p>
          <a:p>
            <a:pPr indent="0" lvl="0" marL="0" rtl="0" algn="l">
              <a:spcBef>
                <a:spcPts val="480"/>
              </a:spcBef>
              <a:spcAft>
                <a:spcPts val="0"/>
              </a:spcAft>
              <a:buSzPts val="2280"/>
              <a:buNone/>
            </a:pPr>
            <a:r>
              <a:t/>
            </a:r>
            <a:endParaRPr sz="1800">
              <a:latin typeface="Times New Roman"/>
              <a:ea typeface="Times New Roman"/>
              <a:cs typeface="Times New Roman"/>
              <a:sym typeface="Times New Roman"/>
            </a:endParaRPr>
          </a:p>
          <a:p>
            <a:pPr indent="-264033" lvl="1" marL="640080" rtl="0" algn="l">
              <a:spcBef>
                <a:spcPts val="360"/>
              </a:spcBef>
              <a:spcAft>
                <a:spcPts val="0"/>
              </a:spcAft>
              <a:buSzPts val="1800"/>
              <a:buFont typeface="Noto Sans Symbols"/>
              <a:buChar char="⮚"/>
            </a:pPr>
            <a:r>
              <a:rPr lang="en-US" sz="1800">
                <a:latin typeface="Times New Roman"/>
                <a:ea typeface="Times New Roman"/>
                <a:cs typeface="Times New Roman"/>
                <a:sym typeface="Times New Roman"/>
              </a:rPr>
              <a:t>Use internet browser to point to : </a:t>
            </a:r>
            <a:r>
              <a:rPr lang="en-US" sz="1800" u="sng">
                <a:solidFill>
                  <a:schemeClr val="hlink"/>
                </a:solidFill>
                <a:latin typeface="Times New Roman"/>
                <a:ea typeface="Times New Roman"/>
                <a:cs typeface="Times New Roman"/>
                <a:sym typeface="Times New Roman"/>
                <a:hlinkClick r:id="rId3"/>
              </a:rPr>
              <a:t>http://mirror.aarnet.edu.au/pub/CRAN</a:t>
            </a:r>
            <a:endParaRPr sz="1800">
              <a:latin typeface="Times New Roman"/>
              <a:ea typeface="Times New Roman"/>
              <a:cs typeface="Times New Roman"/>
              <a:sym typeface="Times New Roman"/>
            </a:endParaRPr>
          </a:p>
          <a:p>
            <a:pPr indent="-264033" lvl="1" marL="640080" rtl="0" algn="l">
              <a:spcBef>
                <a:spcPts val="360"/>
              </a:spcBef>
              <a:spcAft>
                <a:spcPts val="0"/>
              </a:spcAft>
              <a:buSzPts val="1800"/>
              <a:buFont typeface="Noto Sans Symbols"/>
              <a:buChar char="⮚"/>
            </a:pPr>
            <a:r>
              <a:rPr lang="en-US" sz="1800">
                <a:latin typeface="Times New Roman"/>
                <a:ea typeface="Times New Roman"/>
                <a:cs typeface="Times New Roman"/>
                <a:sym typeface="Times New Roman"/>
              </a:rPr>
              <a:t>Under the heading Precompiled Binary Distributions, choose the link Windows.</a:t>
            </a:r>
            <a:endParaRPr sz="1800"/>
          </a:p>
          <a:p>
            <a:pPr indent="-264033" lvl="1" marL="640080" rtl="0" algn="l">
              <a:spcBef>
                <a:spcPts val="360"/>
              </a:spcBef>
              <a:spcAft>
                <a:spcPts val="0"/>
              </a:spcAft>
              <a:buSzPts val="1800"/>
              <a:buFont typeface="Noto Sans Symbols"/>
              <a:buChar char="⮚"/>
            </a:pPr>
            <a:r>
              <a:rPr lang="en-US" sz="1800">
                <a:latin typeface="Times New Roman"/>
                <a:ea typeface="Times New Roman"/>
                <a:cs typeface="Times New Roman"/>
                <a:sym typeface="Times New Roman"/>
              </a:rPr>
              <a:t>Next heading is R for Windows; choose the link base.</a:t>
            </a:r>
            <a:endParaRPr sz="1800"/>
          </a:p>
          <a:p>
            <a:pPr indent="-264033" lvl="1" marL="640080" rtl="0" algn="l">
              <a:spcBef>
                <a:spcPts val="360"/>
              </a:spcBef>
              <a:spcAft>
                <a:spcPts val="0"/>
              </a:spcAft>
              <a:buSzPts val="1800"/>
              <a:buFont typeface="Noto Sans Symbols"/>
              <a:buChar char="⮚"/>
            </a:pPr>
            <a:r>
              <a:rPr lang="en-US" sz="1800">
                <a:latin typeface="Times New Roman"/>
                <a:ea typeface="Times New Roman"/>
                <a:cs typeface="Times New Roman"/>
                <a:sym typeface="Times New Roman"/>
              </a:rPr>
              <a:t>Click on download option(R 3.4.1 for windows).</a:t>
            </a:r>
            <a:endParaRPr sz="1800"/>
          </a:p>
          <a:p>
            <a:pPr indent="-264033" lvl="1" marL="640080" rtl="0" algn="l">
              <a:spcBef>
                <a:spcPts val="360"/>
              </a:spcBef>
              <a:spcAft>
                <a:spcPts val="0"/>
              </a:spcAft>
              <a:buSzPts val="1800"/>
              <a:buFont typeface="Noto Sans Symbols"/>
              <a:buChar char="⮚"/>
            </a:pPr>
            <a:r>
              <a:rPr lang="en-US" sz="1800">
                <a:latin typeface="Times New Roman"/>
                <a:ea typeface="Times New Roman"/>
                <a:cs typeface="Times New Roman"/>
                <a:sym typeface="Times New Roman"/>
              </a:rPr>
              <a:t>Save this to the folder C:\R on your PC.</a:t>
            </a:r>
            <a:endParaRPr sz="1800"/>
          </a:p>
          <a:p>
            <a:pPr indent="-264033" lvl="1" marL="640080" rtl="0" algn="l">
              <a:spcBef>
                <a:spcPts val="360"/>
              </a:spcBef>
              <a:spcAft>
                <a:spcPts val="0"/>
              </a:spcAft>
              <a:buSzPts val="1800"/>
              <a:buFont typeface="Noto Sans Symbols"/>
              <a:buChar char="⮚"/>
            </a:pPr>
            <a:r>
              <a:rPr lang="en-US" sz="1800">
                <a:latin typeface="Times New Roman"/>
                <a:ea typeface="Times New Roman"/>
                <a:cs typeface="Times New Roman"/>
                <a:sym typeface="Times New Roman"/>
              </a:rPr>
              <a:t>When downloading is complete, close or minimize the Internet browser.</a:t>
            </a:r>
            <a:endParaRPr sz="1800"/>
          </a:p>
          <a:p>
            <a:pPr indent="-264033" lvl="1" marL="640080" rtl="0" algn="l">
              <a:spcBef>
                <a:spcPts val="400"/>
              </a:spcBef>
              <a:spcAft>
                <a:spcPts val="0"/>
              </a:spcAft>
              <a:buSzPts val="1800"/>
              <a:buFont typeface="Noto Sans Symbols"/>
              <a:buChar char="⮚"/>
            </a:pPr>
            <a:r>
              <a:rPr lang="en-US" sz="1800">
                <a:latin typeface="Times New Roman"/>
                <a:ea typeface="Times New Roman"/>
                <a:cs typeface="Times New Roman"/>
                <a:sym typeface="Times New Roman"/>
              </a:rPr>
              <a:t>Double click on R 3.4.1-win32.exe in C:\R to install</a:t>
            </a:r>
            <a:r>
              <a:rPr lang="en-US" sz="1800"/>
              <a:t>.</a:t>
            </a:r>
            <a:endParaRPr sz="1800">
              <a:latin typeface="Times New Roman"/>
              <a:ea typeface="Times New Roman"/>
              <a:cs typeface="Times New Roman"/>
              <a:sym typeface="Times New Roman"/>
            </a:endParaRPr>
          </a:p>
          <a:p>
            <a:pPr indent="0" lvl="0" marL="0" rtl="0" algn="l">
              <a:spcBef>
                <a:spcPts val="560"/>
              </a:spcBef>
              <a:spcAft>
                <a:spcPts val="0"/>
              </a:spcAft>
              <a:buSzPts val="2660"/>
              <a:buNone/>
            </a:pPr>
            <a:r>
              <a:rPr lang="en-US" sz="1800">
                <a:latin typeface="Times New Roman"/>
                <a:ea typeface="Times New Roman"/>
                <a:cs typeface="Times New Roman"/>
                <a:sym typeface="Times New Roman"/>
              </a:rPr>
              <a:t>Installing R on Linux:</a:t>
            </a:r>
            <a:endParaRPr sz="1800"/>
          </a:p>
          <a:p>
            <a:pPr indent="-231648" lvl="1" marL="640080" rtl="0" algn="l">
              <a:spcBef>
                <a:spcPts val="480"/>
              </a:spcBef>
              <a:spcAft>
                <a:spcPts val="0"/>
              </a:spcAft>
              <a:buSzPts val="1800"/>
              <a:buFont typeface="Noto Sans Symbols"/>
              <a:buChar char="⮚"/>
            </a:pPr>
            <a:r>
              <a:rPr lang="en-US" sz="1800"/>
              <a:t>	</a:t>
            </a:r>
            <a:r>
              <a:rPr lang="en-US" sz="1800">
                <a:latin typeface="Times New Roman"/>
                <a:ea typeface="Times New Roman"/>
                <a:cs typeface="Times New Roman"/>
                <a:sym typeface="Times New Roman"/>
              </a:rPr>
              <a:t>sudo apt-get install r-base-core</a:t>
            </a:r>
            <a:endParaRPr sz="1800">
              <a:latin typeface="Times New Roman"/>
              <a:ea typeface="Times New Roman"/>
              <a:cs typeface="Times New Roman"/>
              <a:sym typeface="Times New Roman"/>
            </a:endParaRPr>
          </a:p>
          <a:p>
            <a:pPr indent="0" lvl="0" marL="0" rtl="0" algn="l">
              <a:spcBef>
                <a:spcPts val="480"/>
              </a:spcBef>
              <a:spcAft>
                <a:spcPts val="0"/>
              </a:spcAft>
              <a:buSzPts val="2280"/>
              <a:buNone/>
            </a:pPr>
            <a:r>
              <a:t/>
            </a:r>
            <a:endParaRPr sz="1800"/>
          </a:p>
          <a:p>
            <a:pPr indent="-138938" lvl="1" marL="640080" rtl="0" algn="l">
              <a:spcBef>
                <a:spcPts val="400"/>
              </a:spcBef>
              <a:spcAft>
                <a:spcPts val="0"/>
              </a:spcAft>
              <a:buSzPts val="1700"/>
              <a:buFont typeface="Noto Sans Symbols"/>
              <a:buNone/>
            </a:pPr>
            <a:r>
              <a:t/>
            </a:r>
            <a:endParaRPr sz="1800"/>
          </a:p>
          <a:p>
            <a:pPr indent="0" lvl="1" marL="457200" rtl="0" algn="l">
              <a:spcBef>
                <a:spcPts val="400"/>
              </a:spcBef>
              <a:spcAft>
                <a:spcPts val="1400"/>
              </a:spcAft>
              <a:buSzPts val="1700"/>
              <a:buNone/>
            </a:pPr>
            <a:r>
              <a:t/>
            </a:r>
            <a:endParaRPr sz="1800">
              <a:latin typeface="Times New Roman"/>
              <a:ea typeface="Times New Roman"/>
              <a:cs typeface="Times New Roman"/>
              <a:sym typeface="Times New Roman"/>
            </a:endParaRPr>
          </a:p>
        </p:txBody>
      </p:sp>
      <p:sp>
        <p:nvSpPr>
          <p:cNvPr id="106" name="Google Shape;106;p7"/>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565944" y="704088"/>
            <a:ext cx="8229600" cy="70868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Installation</a:t>
            </a:r>
            <a:endParaRPr sz="4000">
              <a:solidFill>
                <a:srgbClr val="C00000"/>
              </a:solidFill>
              <a:latin typeface="Times New Roman"/>
              <a:ea typeface="Times New Roman"/>
              <a:cs typeface="Times New Roman"/>
              <a:sym typeface="Times New Roman"/>
            </a:endParaRPr>
          </a:p>
        </p:txBody>
      </p:sp>
      <p:sp>
        <p:nvSpPr>
          <p:cNvPr id="112" name="Google Shape;112;p8"/>
          <p:cNvSpPr txBox="1"/>
          <p:nvPr>
            <p:ph idx="1" type="body"/>
          </p:nvPr>
        </p:nvSpPr>
        <p:spPr>
          <a:xfrm>
            <a:off x="565944" y="1844825"/>
            <a:ext cx="8229600" cy="42813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660"/>
              <a:buNone/>
            </a:pPr>
            <a:r>
              <a:rPr lang="en-US" sz="2200">
                <a:latin typeface="Times New Roman"/>
                <a:ea typeface="Times New Roman"/>
                <a:cs typeface="Times New Roman"/>
                <a:sym typeface="Times New Roman"/>
              </a:rPr>
              <a:t>Installing RStudio</a:t>
            </a:r>
            <a:r>
              <a:rPr lang="en-US" sz="2200"/>
              <a:t>:</a:t>
            </a:r>
            <a:endParaRPr sz="2200"/>
          </a:p>
          <a:p>
            <a:pPr indent="0" lvl="0" marL="0" rtl="0" algn="l">
              <a:spcBef>
                <a:spcPts val="520"/>
              </a:spcBef>
              <a:spcAft>
                <a:spcPts val="0"/>
              </a:spcAft>
              <a:buSzPts val="2470"/>
              <a:buNone/>
            </a:pPr>
            <a:r>
              <a:t/>
            </a:r>
            <a:endParaRPr sz="2200"/>
          </a:p>
          <a:p>
            <a:pPr indent="-289433" lvl="1" marL="640080" rtl="0" algn="l">
              <a:spcBef>
                <a:spcPts val="360"/>
              </a:spcBef>
              <a:spcAft>
                <a:spcPts val="0"/>
              </a:spcAft>
              <a:buSzPts val="2200"/>
              <a:buFont typeface="Noto Sans Symbols"/>
              <a:buChar char="⮚"/>
            </a:pPr>
            <a:r>
              <a:rPr lang="en-US" sz="2200">
                <a:latin typeface="Times New Roman"/>
                <a:ea typeface="Times New Roman"/>
                <a:cs typeface="Times New Roman"/>
                <a:sym typeface="Times New Roman"/>
              </a:rPr>
              <a:t>Go to </a:t>
            </a:r>
            <a:r>
              <a:rPr lang="en-US" sz="2200" u="sng">
                <a:solidFill>
                  <a:schemeClr val="hlink"/>
                </a:solidFill>
                <a:latin typeface="Times New Roman"/>
                <a:ea typeface="Times New Roman"/>
                <a:cs typeface="Times New Roman"/>
                <a:sym typeface="Times New Roman"/>
                <a:hlinkClick r:id="rId3"/>
              </a:rPr>
              <a:t>www.rstudio.com</a:t>
            </a:r>
            <a:r>
              <a:rPr lang="en-US" sz="2200">
                <a:latin typeface="Times New Roman"/>
                <a:ea typeface="Times New Roman"/>
                <a:cs typeface="Times New Roman"/>
                <a:sym typeface="Times New Roman"/>
              </a:rPr>
              <a:t> and click on the "Download RStudio" button.</a:t>
            </a:r>
            <a:endParaRPr sz="2200"/>
          </a:p>
          <a:p>
            <a:pPr indent="0" lvl="1" marL="457200" rtl="0" algn="l">
              <a:spcBef>
                <a:spcPts val="360"/>
              </a:spcBef>
              <a:spcAft>
                <a:spcPts val="0"/>
              </a:spcAft>
              <a:buSzPts val="1530"/>
              <a:buNone/>
            </a:pPr>
            <a:r>
              <a:t/>
            </a:r>
            <a:endParaRPr sz="2200">
              <a:latin typeface="Times New Roman"/>
              <a:ea typeface="Times New Roman"/>
              <a:cs typeface="Times New Roman"/>
              <a:sym typeface="Times New Roman"/>
            </a:endParaRPr>
          </a:p>
          <a:p>
            <a:pPr indent="-289433" lvl="1" marL="640080" rtl="0" algn="l">
              <a:spcBef>
                <a:spcPts val="360"/>
              </a:spcBef>
              <a:spcAft>
                <a:spcPts val="0"/>
              </a:spcAft>
              <a:buSzPts val="2200"/>
              <a:buFont typeface="Noto Sans Symbols"/>
              <a:buChar char="⮚"/>
            </a:pPr>
            <a:r>
              <a:rPr lang="en-US" sz="2200">
                <a:latin typeface="Times New Roman"/>
                <a:ea typeface="Times New Roman"/>
                <a:cs typeface="Times New Roman"/>
                <a:sym typeface="Times New Roman"/>
              </a:rPr>
              <a:t>Click on "Download RStudio Desktop.“</a:t>
            </a:r>
            <a:endParaRPr sz="2200"/>
          </a:p>
          <a:p>
            <a:pPr indent="0" lvl="1" marL="457200" rtl="0" algn="l">
              <a:spcBef>
                <a:spcPts val="360"/>
              </a:spcBef>
              <a:spcAft>
                <a:spcPts val="0"/>
              </a:spcAft>
              <a:buSzPts val="1530"/>
              <a:buNone/>
            </a:pPr>
            <a:r>
              <a:t/>
            </a:r>
            <a:endParaRPr sz="2200">
              <a:latin typeface="Times New Roman"/>
              <a:ea typeface="Times New Roman"/>
              <a:cs typeface="Times New Roman"/>
              <a:sym typeface="Times New Roman"/>
            </a:endParaRPr>
          </a:p>
          <a:p>
            <a:pPr indent="-289433" lvl="1" marL="640080" rtl="0" algn="l">
              <a:spcBef>
                <a:spcPts val="360"/>
              </a:spcBef>
              <a:spcAft>
                <a:spcPts val="0"/>
              </a:spcAft>
              <a:buSzPts val="2200"/>
              <a:buFont typeface="Noto Sans Symbols"/>
              <a:buChar char="⮚"/>
            </a:pPr>
            <a:r>
              <a:rPr lang="en-US" sz="2200">
                <a:latin typeface="Times New Roman"/>
                <a:ea typeface="Times New Roman"/>
                <a:cs typeface="Times New Roman"/>
                <a:sym typeface="Times New Roman"/>
              </a:rPr>
              <a:t>Click on the version recommended for your system, or the latest Windows version, and save the executable file.  Run the .exe file and follow the installation instructions. </a:t>
            </a:r>
            <a:endParaRPr sz="2200"/>
          </a:p>
          <a:p>
            <a:pPr indent="-149733" lvl="1" marL="640080" rtl="0" algn="l">
              <a:spcBef>
                <a:spcPts val="360"/>
              </a:spcBef>
              <a:spcAft>
                <a:spcPts val="1400"/>
              </a:spcAft>
              <a:buSzPts val="1530"/>
              <a:buFont typeface="Noto Sans Symbols"/>
              <a:buNone/>
            </a:pPr>
            <a:r>
              <a:t/>
            </a:r>
            <a:endParaRPr sz="2200">
              <a:latin typeface="Times New Roman"/>
              <a:ea typeface="Times New Roman"/>
              <a:cs typeface="Times New Roman"/>
              <a:sym typeface="Times New Roman"/>
            </a:endParaRPr>
          </a:p>
        </p:txBody>
      </p:sp>
      <p:sp>
        <p:nvSpPr>
          <p:cNvPr id="113" name="Google Shape;113;p8"/>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565944" y="704088"/>
            <a:ext cx="8229600" cy="85270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Version </a:t>
            </a:r>
            <a:endParaRPr sz="4000">
              <a:solidFill>
                <a:srgbClr val="C00000"/>
              </a:solidFill>
              <a:latin typeface="Times New Roman"/>
              <a:ea typeface="Times New Roman"/>
              <a:cs typeface="Times New Roman"/>
              <a:sym typeface="Times New Roman"/>
            </a:endParaRPr>
          </a:p>
        </p:txBody>
      </p:sp>
      <p:sp>
        <p:nvSpPr>
          <p:cNvPr id="120" name="Google Shape;120;p9"/>
          <p:cNvSpPr txBox="1"/>
          <p:nvPr>
            <p:ph idx="1" type="body"/>
          </p:nvPr>
        </p:nvSpPr>
        <p:spPr>
          <a:xfrm>
            <a:off x="720304" y="2204864"/>
            <a:ext cx="7488832" cy="3168353"/>
          </a:xfrm>
          <a:prstGeom prst="rect">
            <a:avLst/>
          </a:prstGeom>
          <a:noFill/>
          <a:ln>
            <a:noFill/>
          </a:ln>
        </p:spPr>
        <p:txBody>
          <a:bodyPr anchorCtr="0" anchor="t" bIns="45700" lIns="91425" spcFirstLastPara="1" rIns="91425" wrap="square" tIns="45700">
            <a:normAutofit/>
          </a:bodyPr>
          <a:lstStyle/>
          <a:p>
            <a:pPr indent="-261620" lvl="0" marL="274320" rtl="0" algn="l">
              <a:spcBef>
                <a:spcPts val="0"/>
              </a:spcBef>
              <a:spcAft>
                <a:spcPts val="0"/>
              </a:spcAft>
              <a:buSzPts val="2460"/>
              <a:buChar char="●"/>
            </a:pPr>
            <a:r>
              <a:rPr lang="en-US" sz="2600">
                <a:latin typeface="Times New Roman"/>
                <a:ea typeface="Times New Roman"/>
                <a:cs typeface="Times New Roman"/>
                <a:sym typeface="Times New Roman"/>
              </a:rPr>
              <a:t>Get R version </a:t>
            </a:r>
            <a:endParaRPr sz="1800"/>
          </a:p>
          <a:p>
            <a:pPr indent="0" lvl="0" marL="0" rtl="0" algn="l">
              <a:spcBef>
                <a:spcPts val="560"/>
              </a:spcBef>
              <a:spcAft>
                <a:spcPts val="0"/>
              </a:spcAft>
              <a:buSzPts val="2660"/>
              <a:buNone/>
            </a:pPr>
            <a:r>
              <a:rPr lang="en-US" sz="26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 R.Version() </a:t>
            </a:r>
            <a:endParaRPr sz="1800"/>
          </a:p>
          <a:p>
            <a:pPr indent="0" lvl="0" marL="0" rtl="0" algn="l">
              <a:spcBef>
                <a:spcPts val="560"/>
              </a:spcBef>
              <a:spcAft>
                <a:spcPts val="0"/>
              </a:spcAft>
              <a:buSzPts val="2660"/>
              <a:buNone/>
            </a:pPr>
            <a:r>
              <a:t/>
            </a:r>
            <a:endParaRPr sz="2600">
              <a:latin typeface="Times New Roman"/>
              <a:ea typeface="Times New Roman"/>
              <a:cs typeface="Times New Roman"/>
              <a:sym typeface="Times New Roman"/>
            </a:endParaRPr>
          </a:p>
          <a:p>
            <a:pPr indent="-261620" lvl="0" marL="274320" rtl="0" algn="l">
              <a:spcBef>
                <a:spcPts val="560"/>
              </a:spcBef>
              <a:spcAft>
                <a:spcPts val="0"/>
              </a:spcAft>
              <a:buSzPts val="2460"/>
              <a:buChar char="●"/>
            </a:pPr>
            <a:r>
              <a:rPr lang="en-US" sz="2600">
                <a:latin typeface="Times New Roman"/>
                <a:ea typeface="Times New Roman"/>
                <a:cs typeface="Times New Roman"/>
                <a:sym typeface="Times New Roman"/>
              </a:rPr>
              <a:t>Get RStudio version</a:t>
            </a:r>
            <a:endParaRPr sz="1800"/>
          </a:p>
          <a:p>
            <a:pPr indent="0" lvl="0" marL="0" rtl="0" algn="l">
              <a:spcBef>
                <a:spcPts val="560"/>
              </a:spcBef>
              <a:spcAft>
                <a:spcPts val="1400"/>
              </a:spcAft>
              <a:buSzPts val="2660"/>
              <a:buNone/>
            </a:pPr>
            <a:r>
              <a:rPr lang="en-US" sz="26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RStudio:  Toolbar at top &gt; Help &gt;  About RStudio</a:t>
            </a:r>
            <a:endParaRPr sz="2200">
              <a:latin typeface="Times New Roman"/>
              <a:ea typeface="Times New Roman"/>
              <a:cs typeface="Times New Roman"/>
              <a:sym typeface="Times New Roman"/>
            </a:endParaRPr>
          </a:p>
        </p:txBody>
      </p:sp>
      <p:sp>
        <p:nvSpPr>
          <p:cNvPr id="121" name="Google Shape;121;p9"/>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565944" y="274638"/>
            <a:ext cx="8229600" cy="99412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A test run with R in Windows </a:t>
            </a:r>
            <a:endParaRPr sz="4000">
              <a:solidFill>
                <a:srgbClr val="C00000"/>
              </a:solidFill>
              <a:latin typeface="Times New Roman"/>
              <a:ea typeface="Times New Roman"/>
              <a:cs typeface="Times New Roman"/>
              <a:sym typeface="Times New Roman"/>
            </a:endParaRPr>
          </a:p>
        </p:txBody>
      </p:sp>
      <p:sp>
        <p:nvSpPr>
          <p:cNvPr id="127" name="Google Shape;127;p10"/>
          <p:cNvSpPr txBox="1"/>
          <p:nvPr>
            <p:ph idx="1" type="body"/>
          </p:nvPr>
        </p:nvSpPr>
        <p:spPr>
          <a:xfrm>
            <a:off x="504280" y="1412776"/>
            <a:ext cx="8291264" cy="5112568"/>
          </a:xfrm>
          <a:prstGeom prst="rect">
            <a:avLst/>
          </a:prstGeom>
          <a:noFill/>
          <a:ln>
            <a:noFill/>
          </a:ln>
        </p:spPr>
        <p:txBody>
          <a:bodyPr anchorCtr="0" anchor="t" bIns="45700" lIns="91425" spcFirstLastPara="1" rIns="91425" wrap="square" tIns="45700">
            <a:normAutofit fontScale="85000" lnSpcReduction="20000"/>
          </a:bodyPr>
          <a:lstStyle/>
          <a:p>
            <a:pPr indent="-256222" lvl="0" marL="274320" rtl="0" algn="l">
              <a:spcBef>
                <a:spcPts val="0"/>
              </a:spcBef>
              <a:spcAft>
                <a:spcPts val="0"/>
              </a:spcAft>
              <a:buSzPct val="95000"/>
              <a:buChar char="●"/>
            </a:pPr>
            <a:r>
              <a:rPr lang="en-US" sz="2000">
                <a:latin typeface="Times New Roman"/>
                <a:ea typeface="Times New Roman"/>
                <a:cs typeface="Times New Roman"/>
                <a:sym typeface="Times New Roman"/>
              </a:rPr>
              <a:t>Double click the R icon on the Desktop and the R Console will open. </a:t>
            </a:r>
            <a:endParaRPr/>
          </a:p>
          <a:p>
            <a:pPr indent="-256222" lvl="0" marL="274320" rtl="0" algn="l">
              <a:spcBef>
                <a:spcPts val="400"/>
              </a:spcBef>
              <a:spcAft>
                <a:spcPts val="0"/>
              </a:spcAft>
              <a:buSzPct val="95000"/>
              <a:buChar char="●"/>
            </a:pPr>
            <a:r>
              <a:rPr lang="en-US" sz="2000">
                <a:latin typeface="Times New Roman"/>
                <a:ea typeface="Times New Roman"/>
                <a:cs typeface="Times New Roman"/>
                <a:sym typeface="Times New Roman"/>
              </a:rPr>
              <a:t>Wait while the program loads. You observe something like this.</a:t>
            </a:r>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ct val="950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ct val="950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ct val="95000"/>
              <a:buNone/>
            </a:pPr>
            <a:r>
              <a:t/>
            </a:r>
            <a:endParaRPr sz="2000">
              <a:latin typeface="Times New Roman"/>
              <a:ea typeface="Times New Roman"/>
              <a:cs typeface="Times New Roman"/>
              <a:sym typeface="Times New Roman"/>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ct val="95000"/>
              <a:buNone/>
            </a:pPr>
            <a:r>
              <a:t/>
            </a:r>
            <a:endParaRPr sz="2000">
              <a:latin typeface="Times New Roman"/>
              <a:ea typeface="Times New Roman"/>
              <a:cs typeface="Times New Roman"/>
              <a:sym typeface="Times New Roman"/>
            </a:endParaRPr>
          </a:p>
          <a:p>
            <a:pPr indent="0" lvl="0" marL="0" rtl="0" algn="l">
              <a:spcBef>
                <a:spcPts val="400"/>
              </a:spcBef>
              <a:spcAft>
                <a:spcPts val="0"/>
              </a:spcAft>
              <a:buSzPct val="95000"/>
              <a:buNone/>
            </a:pPr>
            <a:r>
              <a:t/>
            </a:r>
            <a:endParaRPr sz="2000">
              <a:latin typeface="Times New Roman"/>
              <a:ea typeface="Times New Roman"/>
              <a:cs typeface="Times New Roman"/>
              <a:sym typeface="Times New Roman"/>
            </a:endParaRPr>
          </a:p>
          <a:p>
            <a:pPr indent="-153670" lvl="0" marL="274320" rtl="0" algn="l">
              <a:spcBef>
                <a:spcPts val="400"/>
              </a:spcBef>
              <a:spcAft>
                <a:spcPts val="1400"/>
              </a:spcAft>
              <a:buSzPct val="95000"/>
              <a:buNone/>
            </a:pPr>
            <a:r>
              <a:t/>
            </a:r>
            <a:endParaRPr sz="2000">
              <a:latin typeface="Times New Roman"/>
              <a:ea typeface="Times New Roman"/>
              <a:cs typeface="Times New Roman"/>
              <a:sym typeface="Times New Roman"/>
            </a:endParaRPr>
          </a:p>
        </p:txBody>
      </p:sp>
      <p:pic>
        <p:nvPicPr>
          <p:cNvPr id="128" name="Google Shape;128;p10"/>
          <p:cNvPicPr preferRelativeResize="0"/>
          <p:nvPr/>
        </p:nvPicPr>
        <p:blipFill rotWithShape="1">
          <a:blip r:embed="rId3">
            <a:alphaModFix/>
          </a:blip>
          <a:srcRect b="0" l="0" r="0" t="0"/>
          <a:stretch/>
        </p:blipFill>
        <p:spPr>
          <a:xfrm>
            <a:off x="1529786" y="2196644"/>
            <a:ext cx="5472608" cy="3744416"/>
          </a:xfrm>
          <a:prstGeom prst="rect">
            <a:avLst/>
          </a:prstGeom>
          <a:noFill/>
          <a:ln>
            <a:noFill/>
          </a:ln>
        </p:spPr>
      </p:pic>
      <p:sp>
        <p:nvSpPr>
          <p:cNvPr id="129" name="Google Shape;129;p10"/>
          <p:cNvSpPr/>
          <p:nvPr/>
        </p:nvSpPr>
        <p:spPr>
          <a:xfrm>
            <a:off x="750164" y="6156012"/>
            <a:ext cx="5395388"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You can type your own program at the prompt line &gt;.</a:t>
            </a:r>
            <a:endParaRPr sz="1800">
              <a:solidFill>
                <a:schemeClr val="dk1"/>
              </a:solidFill>
              <a:latin typeface="Times New Roman"/>
              <a:ea typeface="Times New Roman"/>
              <a:cs typeface="Times New Roman"/>
              <a:sym typeface="Times New Roman"/>
            </a:endParaRPr>
          </a:p>
        </p:txBody>
      </p:sp>
      <p:sp>
        <p:nvSpPr>
          <p:cNvPr id="130" name="Google Shape;130;p10"/>
          <p:cNvSpPr txBox="1"/>
          <p:nvPr>
            <p:ph idx="12" type="sldNum"/>
          </p:nvPr>
        </p:nvSpPr>
        <p:spPr>
          <a:xfrm>
            <a:off x="8113290" y="6356351"/>
            <a:ext cx="780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2016-07-28T11:27:44Z</dcterms:created>
  <dc:creator>Baljeet</dc:creator>
</cp:coreProperties>
</file>