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Lobster"/>
      <p:regular r:id="rId21"/>
    </p:embeddedFont>
    <p:embeddedFont>
      <p:font typeface="Lora"/>
      <p:regular r:id="rId22"/>
      <p:bold r:id="rId23"/>
      <p:italic r:id="rId24"/>
      <p:boldItalic r:id="rId25"/>
    </p:embeddedFont>
    <p:embeddedFont>
      <p:font typeface="Quattrocento Sans"/>
      <p:regular r:id="rId26"/>
      <p:bold r:id="rId27"/>
      <p:italic r:id="rId28"/>
      <p:boldItalic r:id="rId29"/>
    </p:embeddedFont>
    <p:embeddedFont>
      <p:font typeface="Old Standard TT"/>
      <p:regular r:id="rId30"/>
      <p:bold r:id="rId31"/>
      <p:italic r:id="rId32"/>
    </p:embeddedFont>
    <p:embeddedFont>
      <p:font typeface="Merriweather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Lora-regular.fntdata"/><Relationship Id="rId21" Type="http://schemas.openxmlformats.org/officeDocument/2006/relationships/font" Target="fonts/Lobster-regular.fntdata"/><Relationship Id="rId24" Type="http://schemas.openxmlformats.org/officeDocument/2006/relationships/font" Target="fonts/Lora-italic.fntdata"/><Relationship Id="rId23" Type="http://schemas.openxmlformats.org/officeDocument/2006/relationships/font" Target="fonts/Lor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attrocentoSans-regular.fntdata"/><Relationship Id="rId25" Type="http://schemas.openxmlformats.org/officeDocument/2006/relationships/font" Target="fonts/Lora-boldItalic.fntdata"/><Relationship Id="rId28" Type="http://schemas.openxmlformats.org/officeDocument/2006/relationships/font" Target="fonts/QuattrocentoSans-italic.fntdata"/><Relationship Id="rId27" Type="http://schemas.openxmlformats.org/officeDocument/2006/relationships/font" Target="fonts/Quattrocento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attrocento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ldStandardTT-bold.fntdata"/><Relationship Id="rId30" Type="http://schemas.openxmlformats.org/officeDocument/2006/relationships/font" Target="fonts/OldStandardTT-regular.fntdata"/><Relationship Id="rId11" Type="http://schemas.openxmlformats.org/officeDocument/2006/relationships/slide" Target="slides/slide6.xml"/><Relationship Id="rId33" Type="http://schemas.openxmlformats.org/officeDocument/2006/relationships/font" Target="fonts/Merriweather-regular.fntdata"/><Relationship Id="rId10" Type="http://schemas.openxmlformats.org/officeDocument/2006/relationships/slide" Target="slides/slide5.xml"/><Relationship Id="rId32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35" Type="http://schemas.openxmlformats.org/officeDocument/2006/relationships/font" Target="fonts/Merriweather-italic.fntdata"/><Relationship Id="rId12" Type="http://schemas.openxmlformats.org/officeDocument/2006/relationships/slide" Target="slides/slide7.xml"/><Relationship Id="rId34" Type="http://schemas.openxmlformats.org/officeDocument/2006/relationships/font" Target="fonts/Merriweather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erriweather-boldItalic.fntdata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daf20118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daf20118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daf20118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daf20118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5f278138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5f278138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5f278138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5f278138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5f278138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5f278138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5f278138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5f278138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5f278138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5f278138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5f278138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5f278138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5f278138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5f278138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5f278138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5f278138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76475" y="-143075"/>
            <a:ext cx="9067500" cy="26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Mini research project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19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Disaster Tweets Using Advanced Machine Learning Models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92725" y="2496000"/>
            <a:ext cx="7962000" cy="23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6">
                <a:latin typeface="Times New Roman"/>
                <a:ea typeface="Times New Roman"/>
                <a:cs typeface="Times New Roman"/>
                <a:sym typeface="Times New Roman"/>
              </a:rPr>
              <a:t>Presented by Group-9</a:t>
            </a:r>
            <a:endParaRPr sz="146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3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550">
                <a:latin typeface="Times New Roman"/>
                <a:ea typeface="Times New Roman"/>
                <a:cs typeface="Times New Roman"/>
                <a:sym typeface="Times New Roman"/>
              </a:rPr>
              <a:t>Group Members:</a:t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3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550">
                <a:latin typeface="Times New Roman"/>
                <a:ea typeface="Times New Roman"/>
                <a:cs typeface="Times New Roman"/>
                <a:sym typeface="Times New Roman"/>
              </a:rPr>
              <a:t>20341031 Name Md Impreeaj Hossain</a:t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3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550">
                <a:latin typeface="Times New Roman"/>
                <a:ea typeface="Times New Roman"/>
                <a:cs typeface="Times New Roman"/>
                <a:sym typeface="Times New Roman"/>
              </a:rPr>
              <a:t>20301356 Name Musaib Ibn Habib Mikdad</a:t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3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550">
                <a:latin typeface="Times New Roman"/>
                <a:ea typeface="Times New Roman"/>
                <a:cs typeface="Times New Roman"/>
                <a:sym typeface="Times New Roman"/>
              </a:rPr>
              <a:t>20341016 Name Ridwanul Haque</a:t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3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99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ST:</a:t>
            </a:r>
            <a:r>
              <a:rPr lang="en"/>
              <a:t>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Farah Binta Haque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TA: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Ehsanur Rahman Rhythm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500"/>
              <a:t>‹#›</a:t>
            </a:fld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500">
                <a:solidFill>
                  <a:schemeClr val="lt1"/>
                </a:solidFill>
              </a:rPr>
              <a:t>‹#›</a:t>
            </a:fld>
            <a:endParaRPr sz="1600">
              <a:solidFill>
                <a:schemeClr val="lt1"/>
              </a:solidFill>
            </a:endParaRPr>
          </a:p>
        </p:txBody>
      </p:sp>
      <p:sp>
        <p:nvSpPr>
          <p:cNvPr id="149" name="Google Shape;149;p22"/>
          <p:cNvSpPr txBox="1"/>
          <p:nvPr>
            <p:ph idx="4294967295" type="title"/>
          </p:nvPr>
        </p:nvSpPr>
        <p:spPr>
          <a:xfrm>
            <a:off x="311700" y="4214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References</a:t>
            </a:r>
            <a:endParaRPr b="1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0" name="Google Shape;150;p22"/>
          <p:cNvSpPr txBox="1"/>
          <p:nvPr>
            <p:ph idx="4294967295" type="body"/>
          </p:nvPr>
        </p:nvSpPr>
        <p:spPr>
          <a:xfrm>
            <a:off x="311700" y="747525"/>
            <a:ext cx="8520600" cy="40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A. D. Le, “Disaster tweets classification using bert-based language model,” ResearchGate, 2022</a:t>
            </a:r>
            <a:endParaRPr sz="1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S. Shan, F. Zhao, Y. Wei, and M. Liu, “Disaster management 2.0: A realtime disaster damage assessment model based on mobile social media data—a case study of weibo (chinese twitter),” Safety Science, vol. 115,pp. 393–413, 2022.</a:t>
            </a:r>
            <a:endParaRPr sz="1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R. Prasad, A. U. Udeme, S. Misra, and H. Bisallah, “Identification and classification of transportation disaster tweets using improved bidirectional encoder representations from transformers,” ScienceDirect, vol. 3, no. 1, p. 100154, 2023.</a:t>
            </a:r>
            <a:endParaRPr sz="1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L. S. A. Dharma and E. Winarko, “Classifying natural disaster tweet using a convolutional neural network and bert embedding,” IEEE Access,vol. 10, no. 1, pp. 755–764, 2022.</a:t>
            </a:r>
            <a:endParaRPr sz="1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L. Huang, P. Shi, H. Zhu, and T. Chen, “Early detection of emergency events from social media: a new text clustering approach,” Natural Hazards, vol. 111, no. 1, pp. 851–875, 2022.</a:t>
            </a:r>
            <a:endParaRPr sz="1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A. Bello, S. Ng, and M. Leung, “A bert framework to sentiment analysis of tweets,” Sensors, vol. 23, no. 1, p. 506, 2023.</a:t>
            </a:r>
            <a:endParaRPr sz="1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lin ang="5400012" scaled="0"/>
        </a:gra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3"/>
          <p:cNvSpPr txBox="1"/>
          <p:nvPr/>
        </p:nvSpPr>
        <p:spPr>
          <a:xfrm>
            <a:off x="1553250" y="1637575"/>
            <a:ext cx="6037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latin typeface="Lobster"/>
                <a:ea typeface="Lobster"/>
                <a:cs typeface="Lobster"/>
                <a:sym typeface="Lobster"/>
              </a:rPr>
              <a:t>Thank You</a:t>
            </a:r>
            <a:endParaRPr sz="100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140250" y="343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Contents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179226" y="1537276"/>
            <a:ext cx="8706000" cy="31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-29751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0044"/>
              <a:buAutoNum type="arabicPeriod"/>
            </a:pPr>
            <a:r>
              <a:rPr lang="en" sz="3013">
                <a:latin typeface="Quattrocento Sans"/>
                <a:ea typeface="Quattrocento Sans"/>
                <a:cs typeface="Quattrocento Sans"/>
                <a:sym typeface="Quattrocento Sans"/>
              </a:rPr>
              <a:t>Introduction</a:t>
            </a:r>
            <a:endParaRPr sz="3013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5139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Quattrocento Sans"/>
              <a:buAutoNum type="arabicPeriod"/>
            </a:pPr>
            <a:r>
              <a:rPr lang="en" sz="3013">
                <a:latin typeface="Quattrocento Sans"/>
                <a:ea typeface="Quattrocento Sans"/>
                <a:cs typeface="Quattrocento Sans"/>
                <a:sym typeface="Quattrocento Sans"/>
              </a:rPr>
              <a:t>Problem Statement</a:t>
            </a:r>
            <a:endParaRPr sz="3013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5139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Quattrocento Sans"/>
              <a:buAutoNum type="arabicPeriod"/>
            </a:pPr>
            <a:r>
              <a:rPr lang="en" sz="3013">
                <a:latin typeface="Quattrocento Sans"/>
                <a:ea typeface="Quattrocento Sans"/>
                <a:cs typeface="Quattrocento Sans"/>
                <a:sym typeface="Quattrocento Sans"/>
              </a:rPr>
              <a:t>Proposed Solution</a:t>
            </a:r>
            <a:endParaRPr sz="3013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5139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Quattrocento Sans"/>
              <a:buAutoNum type="arabicPeriod"/>
            </a:pPr>
            <a:r>
              <a:rPr lang="en" sz="3013">
                <a:latin typeface="Quattrocento Sans"/>
                <a:ea typeface="Quattrocento Sans"/>
                <a:cs typeface="Quattrocento Sans"/>
                <a:sym typeface="Quattrocento Sans"/>
              </a:rPr>
              <a:t>Methodology</a:t>
            </a:r>
            <a:endParaRPr sz="3013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5139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Quattrocento Sans"/>
              <a:buAutoNum type="arabicPeriod"/>
            </a:pPr>
            <a:r>
              <a:rPr lang="en" sz="3013">
                <a:latin typeface="Quattrocento Sans"/>
                <a:ea typeface="Quattrocento Sans"/>
                <a:cs typeface="Quattrocento Sans"/>
                <a:sym typeface="Quattrocento Sans"/>
              </a:rPr>
              <a:t>Outcomes</a:t>
            </a:r>
            <a:endParaRPr sz="3013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5139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Quattrocento Sans"/>
              <a:buAutoNum type="arabicPeriod"/>
            </a:pPr>
            <a:r>
              <a:rPr lang="en" sz="3013">
                <a:latin typeface="Quattrocento Sans"/>
                <a:ea typeface="Quattrocento Sans"/>
                <a:cs typeface="Quattrocento Sans"/>
                <a:sym typeface="Quattrocento Sans"/>
              </a:rPr>
              <a:t>Future Work</a:t>
            </a:r>
            <a:endParaRPr sz="3013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5139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Quattrocento Sans"/>
              <a:buAutoNum type="arabicPeriod"/>
            </a:pPr>
            <a:r>
              <a:rPr lang="en" sz="3013">
                <a:latin typeface="Quattrocento Sans"/>
                <a:ea typeface="Quattrocento Sans"/>
                <a:cs typeface="Quattrocento Sans"/>
                <a:sym typeface="Quattrocento Sans"/>
              </a:rPr>
              <a:t>Conclusion</a:t>
            </a:r>
            <a:endParaRPr sz="3013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5139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Quattrocento Sans"/>
              <a:buAutoNum type="arabicPeriod"/>
            </a:pPr>
            <a:r>
              <a:rPr lang="en" sz="3013">
                <a:latin typeface="Quattrocento Sans"/>
                <a:ea typeface="Quattrocento Sans"/>
                <a:cs typeface="Quattrocento Sans"/>
                <a:sym typeface="Quattrocento Sans"/>
              </a:rPr>
              <a:t>References</a:t>
            </a:r>
            <a:endParaRPr sz="3013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500"/>
              <a:t>‹#›</a:t>
            </a:fld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8B8DF"/>
            </a:gs>
            <a:gs pos="100000">
              <a:srgbClr val="516DB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4294967295" type="title"/>
          </p:nvPr>
        </p:nvSpPr>
        <p:spPr>
          <a:xfrm>
            <a:off x="311700" y="3985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/>
          </a:p>
        </p:txBody>
      </p:sp>
      <p:sp>
        <p:nvSpPr>
          <p:cNvPr id="100" name="Google Shape;100;p15"/>
          <p:cNvSpPr txBox="1"/>
          <p:nvPr>
            <p:ph idx="4294967295" type="body"/>
          </p:nvPr>
        </p:nvSpPr>
        <p:spPr>
          <a:xfrm>
            <a:off x="488150" y="1229875"/>
            <a:ext cx="8344200" cy="20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Briefly introduce the importance of analyzing disaster-related tweets.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 how social media is a vital source for real-time information during disasters.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Mention the challenge of quickly and accurately processing large volumes of data.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500">
                <a:solidFill>
                  <a:schemeClr val="lt1"/>
                </a:solidFill>
              </a:rPr>
              <a:t>‹#›</a:t>
            </a:fld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Problem Statement</a:t>
            </a:r>
            <a:endParaRPr b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4294967295" type="body"/>
          </p:nvPr>
        </p:nvSpPr>
        <p:spPr>
          <a:xfrm>
            <a:off x="614800" y="1229875"/>
            <a:ext cx="8217600" cy="19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 the difficulties in manually monitoring and analyzing disaster tweets for emergency response.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 the need for automated, accurate, real-time analysis to aid in disaster management.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500">
                <a:solidFill>
                  <a:schemeClr val="dk2"/>
                </a:solidFill>
              </a:rPr>
              <a:t>‹#›</a:t>
            </a:fld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Proposed Solution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4294967295" type="body"/>
          </p:nvPr>
        </p:nvSpPr>
        <p:spPr>
          <a:xfrm>
            <a:off x="57725" y="1257375"/>
            <a:ext cx="8951400" cy="24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★"/>
            </a:pPr>
            <a:r>
              <a:rPr lang="en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Introduce the use of advanced ML models like SentiBERT, BERT-DenseNet, and RoBERT for this purpose.</a:t>
            </a:r>
            <a:endParaRPr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★"/>
            </a:pPr>
            <a:r>
              <a:rPr lang="en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Briefly describe how these models can classify, interpret, and predict the urgency and relevance of tweets.</a:t>
            </a:r>
            <a:endParaRPr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500">
                <a:solidFill>
                  <a:schemeClr val="dk2"/>
                </a:solidFill>
              </a:rPr>
              <a:t>‹#›</a:t>
            </a:fld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8"/>
          <p:cNvSpPr txBox="1"/>
          <p:nvPr>
            <p:ph idx="4294967295" type="body"/>
          </p:nvPr>
        </p:nvSpPr>
        <p:spPr>
          <a:xfrm>
            <a:off x="104975" y="1526000"/>
            <a:ext cx="9209100" cy="28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➢"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Outline the process of data collection (sourcing tweets).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➢"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Explain the preprocessing steps ( text cleaning, normalization).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➢"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Detail the training process, including any fine tuning on specific disaster-related datasets.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500">
                <a:solidFill>
                  <a:schemeClr val="lt1"/>
                </a:solidFill>
              </a:rPr>
              <a:t>‹#›</a:t>
            </a:fld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/>
              <a:t>Outcomes</a:t>
            </a:r>
            <a:endParaRPr b="1"/>
          </a:p>
        </p:txBody>
      </p:sp>
      <p:sp>
        <p:nvSpPr>
          <p:cNvPr id="128" name="Google Shape;128;p19"/>
          <p:cNvSpPr txBox="1"/>
          <p:nvPr>
            <p:ph idx="4294967295" type="body"/>
          </p:nvPr>
        </p:nvSpPr>
        <p:spPr>
          <a:xfrm>
            <a:off x="62400" y="1243625"/>
            <a:ext cx="9005700" cy="16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❖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 preliminary results or expected outcomes.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❖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 visual representations like graphs or charts showing the effectiveness of your models in correctly categorizing tweets.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500">
                <a:solidFill>
                  <a:schemeClr val="dk2"/>
                </a:solidFill>
              </a:rPr>
              <a:t>‹#›</a:t>
            </a:fld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lin ang="5400012" scaled="0"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Future Work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4294967295" type="body"/>
          </p:nvPr>
        </p:nvSpPr>
        <p:spPr>
          <a:xfrm>
            <a:off x="106625" y="1271125"/>
            <a:ext cx="8810100" cy="19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ra"/>
              <a:buChar char="➔"/>
            </a:pPr>
            <a:r>
              <a:rPr lang="en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Discuss potential enhancements or additional features (e.g., multilingual support, integration with emergency response systems).</a:t>
            </a:r>
            <a:endParaRPr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ra"/>
              <a:buChar char="➔"/>
            </a:pPr>
            <a:r>
              <a:rPr lang="en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Mention any plans to test the model in real-world scenarios.</a:t>
            </a:r>
            <a:endParaRPr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500">
                <a:solidFill>
                  <a:schemeClr val="dk2"/>
                </a:solidFill>
              </a:rPr>
              <a:t>‹#›</a:t>
            </a:fld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bster"/>
                <a:ea typeface="Lobster"/>
                <a:cs typeface="Lobster"/>
                <a:sym typeface="Lobster"/>
              </a:rPr>
              <a:t>Conclusion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42" name="Google Shape;142;p21"/>
          <p:cNvSpPr txBox="1"/>
          <p:nvPr>
            <p:ph idx="4294967295" type="body"/>
          </p:nvPr>
        </p:nvSpPr>
        <p:spPr>
          <a:xfrm>
            <a:off x="311700" y="1229875"/>
            <a:ext cx="8334300" cy="18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❖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Summarize the importance and potential impact of your project in disaster management.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❖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Reflect on the advancements that these ML models bring to the field.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500">
                <a:solidFill>
                  <a:schemeClr val="dk2"/>
                </a:solidFill>
              </a:rPr>
              <a:t>‹#›</a:t>
            </a:fld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