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4" r:id="rId3"/>
    <p:sldId id="269" r:id="rId4"/>
    <p:sldId id="278" r:id="rId5"/>
    <p:sldId id="273" r:id="rId6"/>
    <p:sldId id="270" r:id="rId7"/>
    <p:sldId id="271" r:id="rId8"/>
    <p:sldId id="272" r:id="rId9"/>
    <p:sldId id="268" r:id="rId10"/>
    <p:sldId id="267" r:id="rId11"/>
    <p:sldId id="258" r:id="rId12"/>
    <p:sldId id="275" r:id="rId13"/>
    <p:sldId id="259" r:id="rId14"/>
    <p:sldId id="260" r:id="rId15"/>
    <p:sldId id="261" r:id="rId16"/>
    <p:sldId id="262" r:id="rId17"/>
    <p:sldId id="263" r:id="rId18"/>
    <p:sldId id="264" r:id="rId19"/>
    <p:sldId id="265" r:id="rId20"/>
    <p:sldId id="26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660"/>
  </p:normalViewPr>
  <p:slideViewPr>
    <p:cSldViewPr>
      <p:cViewPr varScale="1">
        <p:scale>
          <a:sx n="70" d="100"/>
          <a:sy n="70" d="100"/>
        </p:scale>
        <p:origin x="1236"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DCB99-4A89-4869-9496-343B04052982}" type="datetimeFigureOut">
              <a:rPr lang="en-US" smtClean="0"/>
              <a:t>2/18/2017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010D16-B7F0-4762-8042-B01414CAFB5C}" type="slidenum">
              <a:rPr lang="en-US" smtClean="0"/>
              <a:t>‹#›</a:t>
            </a:fld>
            <a:endParaRPr lang="en-US"/>
          </a:p>
        </p:txBody>
      </p:sp>
    </p:spTree>
    <p:extLst>
      <p:ext uri="{BB962C8B-B14F-4D97-AF65-F5344CB8AC3E}">
        <p14:creationId xmlns:p14="http://schemas.microsoft.com/office/powerpoint/2010/main" val="249212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0DF4E-DDE8-43C2-A983-A37B10ACD2D2}" type="datetimeFigureOut">
              <a:rPr lang="en-US" smtClean="0"/>
              <a:t>2/18/2017</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77631-2633-4F8F-A5DB-05F6FCCE3799}" type="slidenum">
              <a:rPr lang="en-US" smtClean="0"/>
              <a:t>‹#›</a:t>
            </a:fld>
            <a:endParaRPr lang="en-US"/>
          </a:p>
        </p:txBody>
      </p:sp>
    </p:spTree>
    <p:extLst>
      <p:ext uri="{BB962C8B-B14F-4D97-AF65-F5344CB8AC3E}">
        <p14:creationId xmlns:p14="http://schemas.microsoft.com/office/powerpoint/2010/main" val="2205351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6B177631-2633-4F8F-A5DB-05F6FCCE3799}" type="slidenum">
              <a:rPr lang="en-US" smtClean="0"/>
              <a:t>2</a:t>
            </a:fld>
            <a:endParaRPr lang="en-US"/>
          </a:p>
        </p:txBody>
      </p:sp>
    </p:spTree>
    <p:extLst>
      <p:ext uri="{BB962C8B-B14F-4D97-AF65-F5344CB8AC3E}">
        <p14:creationId xmlns:p14="http://schemas.microsoft.com/office/powerpoint/2010/main" val="20045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p>
            <a:fld id="{753512C8-ECA8-4D90-A5F8-16AEA3DCC5B1}"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53512C8-ECA8-4D90-A5F8-16AEA3DCC5B1}"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53512C8-ECA8-4D90-A5F8-16AEA3DCC5B1}"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753512C8-ECA8-4D90-A5F8-16AEA3DCC5B1}"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53512C8-ECA8-4D90-A5F8-16AEA3DCC5B1}" type="datetimeFigureOut">
              <a:rPr lang="en-US" smtClean="0"/>
              <a:t>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753512C8-ECA8-4D90-A5F8-16AEA3DCC5B1}"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753512C8-ECA8-4D90-A5F8-16AEA3DCC5B1}" type="datetimeFigureOut">
              <a:rPr lang="en-US" smtClean="0"/>
              <a:t>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753512C8-ECA8-4D90-A5F8-16AEA3DCC5B1}" type="datetimeFigureOut">
              <a:rPr lang="en-US" smtClean="0"/>
              <a:t>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512C8-ECA8-4D90-A5F8-16AEA3DCC5B1}" type="datetimeFigureOut">
              <a:rPr lang="en-US" smtClean="0"/>
              <a:t>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53512C8-ECA8-4D90-A5F8-16AEA3DCC5B1}"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753512C8-ECA8-4D90-A5F8-16AEA3DCC5B1}" type="datetimeFigureOut">
              <a:rPr lang="en-US" smtClean="0"/>
              <a:t>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37B5F-12CE-4686-95B6-7DE09544C13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0" y="274638"/>
            <a:ext cx="5943600" cy="11430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743200" y="1600200"/>
            <a:ext cx="5943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512C8-ECA8-4D90-A5F8-16AEA3DCC5B1}" type="datetimeFigureOut">
              <a:rPr lang="en-US" smtClean="0"/>
              <a:t>2/18/2017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37B5F-12CE-4686-95B6-7DE09544C13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Drawing3111111111111.vsd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945943" y="5012450"/>
            <a:ext cx="5638800" cy="861774"/>
          </a:xfrm>
          <a:prstGeom prst="rect">
            <a:avLst/>
          </a:prstGeom>
          <a:noFill/>
        </p:spPr>
        <p:txBody>
          <a:bodyPr wrap="square" rtlCol="0">
            <a:spAutoFit/>
          </a:bodyPr>
          <a:lstStyle/>
          <a:p>
            <a:r>
              <a:rPr lang="en-US" sz="5000" b="1" dirty="0" smtClean="0">
                <a:solidFill>
                  <a:schemeClr val="tx1">
                    <a:lumMod val="75000"/>
                    <a:lumOff val="25000"/>
                  </a:schemeClr>
                </a:solidFill>
              </a:rPr>
              <a:t>Site “Save together”</a:t>
            </a:r>
            <a:endParaRPr lang="en-US" sz="5000" b="1" dirty="0">
              <a:solidFill>
                <a:schemeClr val="tx1">
                  <a:lumMod val="75000"/>
                  <a:lumOff val="25000"/>
                </a:schemeClr>
              </a:solidFill>
            </a:endParaRPr>
          </a:p>
        </p:txBody>
      </p:sp>
      <p:sp>
        <p:nvSpPr>
          <p:cNvPr id="5" name="TextBox 4"/>
          <p:cNvSpPr txBox="1"/>
          <p:nvPr/>
        </p:nvSpPr>
        <p:spPr>
          <a:xfrm>
            <a:off x="228600" y="5715000"/>
            <a:ext cx="9484058" cy="615553"/>
          </a:xfrm>
          <a:prstGeom prst="rect">
            <a:avLst/>
          </a:prstGeom>
          <a:noFill/>
        </p:spPr>
        <p:txBody>
          <a:bodyPr wrap="square" rtlCol="0">
            <a:spAutoFit/>
          </a:bodyPr>
          <a:lstStyle/>
          <a:p>
            <a:r>
              <a:rPr lang="en-US" sz="3400" dirty="0" smtClean="0">
                <a:solidFill>
                  <a:schemeClr val="tx1">
                    <a:lumMod val="75000"/>
                    <a:lumOff val="25000"/>
                  </a:schemeClr>
                </a:solidFill>
              </a:rPr>
              <a:t>Made by </a:t>
            </a:r>
            <a:r>
              <a:rPr lang="en-US" sz="3400" dirty="0" err="1" smtClean="0">
                <a:solidFill>
                  <a:schemeClr val="tx1">
                    <a:lumMod val="75000"/>
                    <a:lumOff val="25000"/>
                  </a:schemeClr>
                </a:solidFill>
              </a:rPr>
              <a:t>JediTeam</a:t>
            </a:r>
            <a:r>
              <a:rPr lang="en-US" sz="3400" dirty="0" smtClean="0">
                <a:solidFill>
                  <a:schemeClr val="tx1">
                    <a:lumMod val="75000"/>
                    <a:lumOff val="25000"/>
                  </a:schemeClr>
                </a:solidFill>
              </a:rPr>
              <a:t> for competition “Golden byte”</a:t>
            </a:r>
            <a:endParaRPr lang="en-US" sz="34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2514600" y="381000"/>
            <a:ext cx="4419600" cy="71596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lumMod val="85000"/>
                    <a:lumOff val="15000"/>
                  </a:schemeClr>
                </a:solidFill>
                <a:latin typeface="+mj-lt"/>
                <a:ea typeface="+mj-ea"/>
                <a:cs typeface="+mj-cs"/>
              </a:defRPr>
            </a:lvl1pPr>
          </a:lstStyle>
          <a:p>
            <a:r>
              <a:rPr lang="en-US" b="1" dirty="0" smtClean="0"/>
              <a:t>Class diagram</a:t>
            </a:r>
            <a:endParaRPr lang="en-US" b="1" dirty="0"/>
          </a:p>
        </p:txBody>
      </p:sp>
      <p:pic>
        <p:nvPicPr>
          <p:cNvPr id="2" name="Рисунок 1"/>
          <p:cNvPicPr>
            <a:picLocks noChangeAspect="1"/>
          </p:cNvPicPr>
          <p:nvPr/>
        </p:nvPicPr>
        <p:blipFill>
          <a:blip r:embed="rId2"/>
          <a:stretch>
            <a:fillRect/>
          </a:stretch>
        </p:blipFill>
        <p:spPr>
          <a:xfrm>
            <a:off x="3412" y="1060568"/>
            <a:ext cx="9144000" cy="5620011"/>
          </a:xfrm>
          <a:prstGeom prst="rect">
            <a:avLst/>
          </a:prstGeom>
        </p:spPr>
      </p:pic>
    </p:spTree>
    <p:extLst>
      <p:ext uri="{BB962C8B-B14F-4D97-AF65-F5344CB8AC3E}">
        <p14:creationId xmlns:p14="http://schemas.microsoft.com/office/powerpoint/2010/main" val="1017943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295400"/>
            <a:ext cx="6520330" cy="5139774"/>
          </a:xfrm>
        </p:spPr>
      </p:pic>
      <p:sp>
        <p:nvSpPr>
          <p:cNvPr id="5" name="Заголовок 1"/>
          <p:cNvSpPr txBox="1">
            <a:spLocks/>
          </p:cNvSpPr>
          <p:nvPr/>
        </p:nvSpPr>
        <p:spPr>
          <a:xfrm>
            <a:off x="2438400" y="304800"/>
            <a:ext cx="4419600" cy="71596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lumMod val="85000"/>
                    <a:lumOff val="15000"/>
                  </a:schemeClr>
                </a:solidFill>
                <a:latin typeface="+mj-lt"/>
                <a:ea typeface="+mj-ea"/>
                <a:cs typeface="+mj-cs"/>
              </a:defRPr>
            </a:lvl1pPr>
          </a:lstStyle>
          <a:p>
            <a:r>
              <a:rPr lang="en-US" b="1" dirty="0" smtClean="0"/>
              <a:t>Database schema</a:t>
            </a:r>
            <a:endParaRPr lang="en-US" b="1" dirty="0"/>
          </a:p>
        </p:txBody>
      </p:sp>
    </p:spTree>
    <p:extLst>
      <p:ext uri="{BB962C8B-B14F-4D97-AF65-F5344CB8AC3E}">
        <p14:creationId xmlns:p14="http://schemas.microsoft.com/office/powerpoint/2010/main" val="3110505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21792" y="191124"/>
            <a:ext cx="5638800" cy="609600"/>
          </a:xfrm>
        </p:spPr>
        <p:txBody>
          <a:bodyPr>
            <a:normAutofit fontScale="90000"/>
          </a:bodyPr>
          <a:lstStyle/>
          <a:p>
            <a:r>
              <a:rPr lang="en-US" b="1" dirty="0"/>
              <a:t>Stack of technologies</a:t>
            </a:r>
          </a:p>
        </p:txBody>
      </p:sp>
      <p:pic>
        <p:nvPicPr>
          <p:cNvPr id="5" name="Picture 8" descr="https://pp.vk.me/c636723/v636723281/2f867/cIKhhF2p8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0409" y="2590800"/>
            <a:ext cx="2405414" cy="13096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pp.vk.me/c636723/v636723281/2f88b/n4sWhI0dMv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7021" y="4332096"/>
            <a:ext cx="1621304" cy="10808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pp.vk.me/c636723/v636723281/2f8ba/_fxF-r1aHM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8223" y="2634544"/>
            <a:ext cx="2110591" cy="12721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p.vk.me/c636723/v636723281/2f8b1/MtKlPZCdVp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385" y="1143000"/>
            <a:ext cx="4257675" cy="10763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pp.vk.me/c636723/v636723281/2f89b/Y2MpxrzpIc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5336" y="4283651"/>
            <a:ext cx="2070948" cy="1129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pp.vk.me/c636723/v636723281/2f892/UlbK0VTzmbQ.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4696" y="5487918"/>
            <a:ext cx="1275429" cy="12754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pp.vk.me/c636723/v636723281/2f87d/nlh1mrpSmgg.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8614" y="5487918"/>
            <a:ext cx="1293882" cy="12938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s://pp.vk.me/c636723/v636723281/2f884/hx5PUn955gg.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57791" y="5474375"/>
            <a:ext cx="928061" cy="12889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s://pp.vk.me/c636723/v636723281/2f86e/AJ--1dqHzBA.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58000" y="4293155"/>
            <a:ext cx="1295400" cy="111981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716223" y="2286000"/>
            <a:ext cx="1649939" cy="400110"/>
          </a:xfrm>
          <a:prstGeom prst="rect">
            <a:avLst/>
          </a:prstGeom>
          <a:noFill/>
        </p:spPr>
        <p:txBody>
          <a:bodyPr wrap="none" rtlCol="0">
            <a:spAutoFit/>
          </a:bodyPr>
          <a:lstStyle/>
          <a:p>
            <a:r>
              <a:rPr lang="en-US" sz="2000" dirty="0" smtClean="0"/>
              <a:t>Business layer</a:t>
            </a:r>
            <a:endParaRPr lang="en-US" sz="2000" dirty="0"/>
          </a:p>
        </p:txBody>
      </p:sp>
      <p:sp>
        <p:nvSpPr>
          <p:cNvPr id="15" name="TextBox 14"/>
          <p:cNvSpPr txBox="1"/>
          <p:nvPr/>
        </p:nvSpPr>
        <p:spPr>
          <a:xfrm>
            <a:off x="4335223" y="3962400"/>
            <a:ext cx="2079480" cy="400110"/>
          </a:xfrm>
          <a:prstGeom prst="rect">
            <a:avLst/>
          </a:prstGeom>
          <a:noFill/>
        </p:spPr>
        <p:txBody>
          <a:bodyPr wrap="none" rtlCol="0">
            <a:spAutoFit/>
          </a:bodyPr>
          <a:lstStyle/>
          <a:p>
            <a:r>
              <a:rPr lang="en-US" sz="2000" dirty="0" smtClean="0"/>
              <a:t>Presentation layer</a:t>
            </a:r>
            <a:endParaRPr lang="en-US" sz="2000" dirty="0"/>
          </a:p>
        </p:txBody>
      </p:sp>
      <p:sp>
        <p:nvSpPr>
          <p:cNvPr id="16" name="TextBox 15"/>
          <p:cNvSpPr txBox="1"/>
          <p:nvPr/>
        </p:nvSpPr>
        <p:spPr>
          <a:xfrm>
            <a:off x="4343400" y="819090"/>
            <a:ext cx="1235659" cy="400110"/>
          </a:xfrm>
          <a:prstGeom prst="rect">
            <a:avLst/>
          </a:prstGeom>
          <a:noFill/>
        </p:spPr>
        <p:txBody>
          <a:bodyPr wrap="none" rtlCol="0">
            <a:spAutoFit/>
          </a:bodyPr>
          <a:lstStyle/>
          <a:p>
            <a:r>
              <a:rPr lang="en-US" sz="2000" dirty="0" smtClean="0"/>
              <a:t>Data layer</a:t>
            </a:r>
            <a:endParaRPr lang="en-US" sz="2000" dirty="0"/>
          </a:p>
        </p:txBody>
      </p:sp>
    </p:spTree>
    <p:extLst>
      <p:ext uri="{BB962C8B-B14F-4D97-AF65-F5344CB8AC3E}">
        <p14:creationId xmlns:p14="http://schemas.microsoft.com/office/powerpoint/2010/main" val="39487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57400" y="304800"/>
            <a:ext cx="5257800" cy="792162"/>
          </a:xfrm>
        </p:spPr>
        <p:txBody>
          <a:bodyPr>
            <a:normAutofit/>
          </a:bodyPr>
          <a:lstStyle/>
          <a:p>
            <a:r>
              <a:rPr lang="en-US" b="1" dirty="0" smtClean="0"/>
              <a:t>Mockup of main page</a:t>
            </a:r>
            <a:endParaRPr lang="en-US" b="1"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219200"/>
            <a:ext cx="8839200" cy="5390178"/>
          </a:xfrm>
        </p:spPr>
      </p:pic>
    </p:spTree>
    <p:extLst>
      <p:ext uri="{BB962C8B-B14F-4D97-AF65-F5344CB8AC3E}">
        <p14:creationId xmlns:p14="http://schemas.microsoft.com/office/powerpoint/2010/main" val="1111552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52400"/>
            <a:ext cx="7162800" cy="1143000"/>
          </a:xfrm>
        </p:spPr>
        <p:txBody>
          <a:bodyPr>
            <a:normAutofit fontScale="90000"/>
          </a:bodyPr>
          <a:lstStyle/>
          <a:p>
            <a:r>
              <a:rPr lang="en-US" b="1" dirty="0" smtClean="0"/>
              <a:t>Mockup of region`s choose page</a:t>
            </a:r>
            <a:endParaRPr lang="en-US" b="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93775"/>
            <a:ext cx="8839200" cy="5211825"/>
          </a:xfrm>
        </p:spPr>
      </p:pic>
    </p:spTree>
    <p:extLst>
      <p:ext uri="{BB962C8B-B14F-4D97-AF65-F5344CB8AC3E}">
        <p14:creationId xmlns:p14="http://schemas.microsoft.com/office/powerpoint/2010/main" val="329670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6400" y="304800"/>
            <a:ext cx="6248400" cy="1143000"/>
          </a:xfrm>
        </p:spPr>
        <p:txBody>
          <a:bodyPr>
            <a:normAutofit fontScale="90000"/>
          </a:bodyPr>
          <a:lstStyle/>
          <a:p>
            <a:r>
              <a:rPr lang="en-US" b="1" dirty="0" smtClean="0"/>
              <a:t>Mockup of registration page</a:t>
            </a:r>
            <a:endParaRPr lang="en-US" b="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76400"/>
            <a:ext cx="8839200" cy="5075263"/>
          </a:xfrm>
        </p:spPr>
      </p:pic>
    </p:spTree>
    <p:extLst>
      <p:ext uri="{BB962C8B-B14F-4D97-AF65-F5344CB8AC3E}">
        <p14:creationId xmlns:p14="http://schemas.microsoft.com/office/powerpoint/2010/main" val="1449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305346"/>
            <a:ext cx="5943600" cy="1143000"/>
          </a:xfrm>
        </p:spPr>
        <p:txBody>
          <a:bodyPr/>
          <a:lstStyle/>
          <a:p>
            <a:r>
              <a:rPr lang="en-US" b="1" dirty="0" smtClean="0"/>
              <a:t>Mockup of contact page</a:t>
            </a:r>
            <a:endParaRPr lang="en-US" b="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24462"/>
            <a:ext cx="8839200" cy="5276239"/>
          </a:xfrm>
        </p:spPr>
      </p:pic>
    </p:spTree>
    <p:extLst>
      <p:ext uri="{BB962C8B-B14F-4D97-AF65-F5344CB8AC3E}">
        <p14:creationId xmlns:p14="http://schemas.microsoft.com/office/powerpoint/2010/main" val="1859046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381000"/>
            <a:ext cx="6477000" cy="1143000"/>
          </a:xfrm>
        </p:spPr>
        <p:txBody>
          <a:bodyPr>
            <a:normAutofit fontScale="90000"/>
          </a:bodyPr>
          <a:lstStyle/>
          <a:p>
            <a:r>
              <a:rPr lang="en-US" b="1" dirty="0" smtClean="0"/>
              <a:t>Mockup of user profile page</a:t>
            </a:r>
            <a:endParaRPr lang="en-US" b="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0"/>
            <a:ext cx="8915400" cy="5165349"/>
          </a:xfrm>
        </p:spPr>
      </p:pic>
    </p:spTree>
    <p:extLst>
      <p:ext uri="{BB962C8B-B14F-4D97-AF65-F5344CB8AC3E}">
        <p14:creationId xmlns:p14="http://schemas.microsoft.com/office/powerpoint/2010/main" val="271992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609600"/>
            <a:ext cx="7848600" cy="731838"/>
          </a:xfrm>
        </p:spPr>
        <p:txBody>
          <a:bodyPr>
            <a:normAutofit fontScale="90000"/>
          </a:bodyPr>
          <a:lstStyle/>
          <a:p>
            <a:r>
              <a:rPr lang="en-US" b="1" dirty="0" smtClean="0"/>
              <a:t>Mockup of donation list page</a:t>
            </a:r>
            <a:endParaRPr lang="en-US" b="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00201"/>
            <a:ext cx="8915400" cy="5162970"/>
          </a:xfrm>
        </p:spPr>
      </p:pic>
    </p:spTree>
    <p:extLst>
      <p:ext uri="{BB962C8B-B14F-4D97-AF65-F5344CB8AC3E}">
        <p14:creationId xmlns:p14="http://schemas.microsoft.com/office/powerpoint/2010/main" val="455040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5000" y="533400"/>
            <a:ext cx="5943600" cy="1143000"/>
          </a:xfrm>
        </p:spPr>
        <p:txBody>
          <a:bodyPr/>
          <a:lstStyle/>
          <a:p>
            <a:r>
              <a:rPr lang="en-US" b="1" dirty="0" smtClean="0"/>
              <a:t>Mockup of user list page</a:t>
            </a:r>
            <a:endParaRPr lang="en-US" b="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752600"/>
            <a:ext cx="8839200" cy="4935330"/>
          </a:xfrm>
        </p:spPr>
      </p:pic>
    </p:spTree>
    <p:extLst>
      <p:ext uri="{BB962C8B-B14F-4D97-AF65-F5344CB8AC3E}">
        <p14:creationId xmlns:p14="http://schemas.microsoft.com/office/powerpoint/2010/main" val="184280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447800"/>
            <a:ext cx="8534400" cy="3200400"/>
          </a:xfrm>
        </p:spPr>
        <p:txBody>
          <a:bodyPr>
            <a:normAutofit/>
          </a:bodyPr>
          <a:lstStyle/>
          <a:p>
            <a:pPr marL="0" indent="0">
              <a:buNone/>
            </a:pPr>
            <a:r>
              <a:rPr lang="en-US" dirty="0" smtClean="0"/>
              <a:t>“Save together” is a special project, which main deal is save unique kind of lemurs</a:t>
            </a:r>
            <a:r>
              <a:rPr lang="en-US" dirty="0"/>
              <a:t>: </a:t>
            </a:r>
            <a:r>
              <a:rPr lang="en-US" dirty="0" smtClean="0"/>
              <a:t>the </a:t>
            </a:r>
            <a:r>
              <a:rPr lang="en-US" dirty="0"/>
              <a:t>northern sportive </a:t>
            </a:r>
            <a:r>
              <a:rPr lang="en-US" dirty="0" smtClean="0"/>
              <a:t>lemur. This site is</a:t>
            </a:r>
            <a:r>
              <a:rPr lang="ru-RU" dirty="0" smtClean="0"/>
              <a:t> </a:t>
            </a:r>
            <a:r>
              <a:rPr lang="en-US" dirty="0" smtClean="0"/>
              <a:t>being done for any charity organization, that works with problem of </a:t>
            </a:r>
            <a:r>
              <a:rPr lang="en-US" dirty="0"/>
              <a:t>northern sportive lemur </a:t>
            </a:r>
            <a:r>
              <a:rPr lang="en-US" dirty="0" smtClean="0"/>
              <a:t>`s extinction. This project helps </a:t>
            </a:r>
            <a:r>
              <a:rPr lang="en-US" dirty="0"/>
              <a:t>charity </a:t>
            </a:r>
            <a:r>
              <a:rPr lang="en-US" dirty="0" smtClean="0"/>
              <a:t>organization</a:t>
            </a:r>
            <a:r>
              <a:rPr lang="uk-UA" dirty="0" smtClean="0"/>
              <a:t> </a:t>
            </a:r>
            <a:r>
              <a:rPr lang="en-US" smtClean="0"/>
              <a:t>to work </a:t>
            </a:r>
            <a:r>
              <a:rPr lang="en-US" dirty="0" smtClean="0"/>
              <a:t>with donation, </a:t>
            </a:r>
            <a:endParaRPr lang="en-US" dirty="0"/>
          </a:p>
        </p:txBody>
      </p:sp>
      <p:sp>
        <p:nvSpPr>
          <p:cNvPr id="4" name="Заголовок 1"/>
          <p:cNvSpPr txBox="1">
            <a:spLocks/>
          </p:cNvSpPr>
          <p:nvPr/>
        </p:nvSpPr>
        <p:spPr>
          <a:xfrm>
            <a:off x="457200" y="457200"/>
            <a:ext cx="83820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lumMod val="85000"/>
                    <a:lumOff val="15000"/>
                  </a:schemeClr>
                </a:solidFill>
                <a:latin typeface="+mj-lt"/>
                <a:ea typeface="+mj-ea"/>
                <a:cs typeface="+mj-cs"/>
              </a:defRPr>
            </a:lvl1pPr>
          </a:lstStyle>
          <a:p>
            <a:r>
              <a:rPr lang="en-US" sz="3600" b="1" dirty="0" smtClean="0"/>
              <a:t>“Save together”</a:t>
            </a:r>
            <a:endParaRPr lang="en-US" sz="3600" dirty="0"/>
          </a:p>
        </p:txBody>
      </p:sp>
      <p:sp>
        <p:nvSpPr>
          <p:cNvPr id="5" name="Объект 2"/>
          <p:cNvSpPr txBox="1">
            <a:spLocks/>
          </p:cNvSpPr>
          <p:nvPr/>
        </p:nvSpPr>
        <p:spPr>
          <a:xfrm>
            <a:off x="2819400" y="4419600"/>
            <a:ext cx="5867400" cy="1981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because it has administrative part </a:t>
            </a:r>
            <a:r>
              <a:rPr lang="en-US" dirty="0" smtClean="0"/>
              <a:t>and it also helps people to take part of northern sportive lemur `s </a:t>
            </a:r>
            <a:r>
              <a:rPr lang="en-US" smtClean="0"/>
              <a:t>rescue </a:t>
            </a:r>
            <a:r>
              <a:rPr lang="en-US" smtClean="0"/>
              <a:t>by donation</a:t>
            </a:r>
            <a:r>
              <a:rPr lang="en-US" dirty="0" smtClean="0"/>
              <a:t>.</a:t>
            </a:r>
            <a:endParaRPr lang="en-US" dirty="0"/>
          </a:p>
        </p:txBody>
      </p:sp>
    </p:spTree>
    <p:extLst>
      <p:ext uri="{BB962C8B-B14F-4D97-AF65-F5344CB8AC3E}">
        <p14:creationId xmlns:p14="http://schemas.microsoft.com/office/powerpoint/2010/main" val="2703653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52600" y="533400"/>
            <a:ext cx="5943600" cy="1143000"/>
          </a:xfrm>
        </p:spPr>
        <p:txBody>
          <a:bodyPr>
            <a:normAutofit fontScale="90000"/>
          </a:bodyPr>
          <a:lstStyle/>
          <a:p>
            <a:r>
              <a:rPr lang="en-US" b="1" dirty="0" smtClean="0"/>
              <a:t>Mockup of region list page</a:t>
            </a:r>
            <a:endParaRPr lang="en-US" b="1"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981199"/>
            <a:ext cx="8839200" cy="4742699"/>
          </a:xfrm>
        </p:spPr>
      </p:pic>
    </p:spTree>
    <p:extLst>
      <p:ext uri="{BB962C8B-B14F-4D97-AF65-F5344CB8AC3E}">
        <p14:creationId xmlns:p14="http://schemas.microsoft.com/office/powerpoint/2010/main" val="281596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762000"/>
            <a:ext cx="5943600" cy="1143000"/>
          </a:xfrm>
        </p:spPr>
        <p:txBody>
          <a:bodyPr/>
          <a:lstStyle/>
          <a:p>
            <a:r>
              <a:rPr lang="en-US" b="1" dirty="0" smtClean="0"/>
              <a:t>Contacts:</a:t>
            </a:r>
            <a:endParaRPr lang="en-US" b="1" dirty="0"/>
          </a:p>
        </p:txBody>
      </p:sp>
      <p:sp>
        <p:nvSpPr>
          <p:cNvPr id="3" name="Объект 2"/>
          <p:cNvSpPr>
            <a:spLocks noGrp="1"/>
          </p:cNvSpPr>
          <p:nvPr>
            <p:ph idx="1"/>
          </p:nvPr>
        </p:nvSpPr>
        <p:spPr>
          <a:xfrm>
            <a:off x="3505200" y="2286000"/>
            <a:ext cx="5361296" cy="2971800"/>
          </a:xfrm>
        </p:spPr>
        <p:txBody>
          <a:bodyPr>
            <a:normAutofit/>
          </a:bodyPr>
          <a:lstStyle/>
          <a:p>
            <a:pPr marL="0" indent="0">
              <a:buNone/>
            </a:pPr>
            <a:r>
              <a:rPr lang="en-US" dirty="0" smtClean="0"/>
              <a:t>Team: </a:t>
            </a:r>
            <a:r>
              <a:rPr lang="en-US" dirty="0" err="1" smtClean="0"/>
              <a:t>JediTeam</a:t>
            </a:r>
            <a:endParaRPr lang="en-US" dirty="0" smtClean="0"/>
          </a:p>
          <a:p>
            <a:pPr marL="0" indent="0">
              <a:buNone/>
            </a:pPr>
            <a:r>
              <a:rPr lang="en-US" dirty="0" smtClean="0"/>
              <a:t>Team member:</a:t>
            </a:r>
          </a:p>
          <a:p>
            <a:pPr marL="0" indent="0">
              <a:buNone/>
            </a:pPr>
            <a:r>
              <a:rPr lang="en-US" dirty="0"/>
              <a:t>Tatiana </a:t>
            </a:r>
            <a:r>
              <a:rPr lang="en-US" dirty="0" err="1" smtClean="0"/>
              <a:t>Zhydeikina</a:t>
            </a:r>
            <a:endParaRPr lang="en-US" dirty="0" smtClean="0"/>
          </a:p>
          <a:p>
            <a:pPr marL="0" indent="0">
              <a:buNone/>
            </a:pPr>
            <a:r>
              <a:rPr lang="en-US" dirty="0"/>
              <a:t>m</a:t>
            </a:r>
            <a:r>
              <a:rPr lang="en-US" dirty="0" smtClean="0"/>
              <a:t>ob.: +380960152650</a:t>
            </a:r>
          </a:p>
          <a:p>
            <a:pPr marL="0" indent="0">
              <a:buNone/>
            </a:pPr>
            <a:r>
              <a:rPr lang="en-US" dirty="0"/>
              <a:t>e</a:t>
            </a:r>
            <a:r>
              <a:rPr lang="en-US" dirty="0" smtClean="0"/>
              <a:t>mail: zhidejkina@gmail.com</a:t>
            </a:r>
            <a:endParaRPr lang="en-US" dirty="0"/>
          </a:p>
          <a:p>
            <a:pPr marL="0" indent="0">
              <a:buNone/>
            </a:pPr>
            <a:endParaRPr lang="en-US" dirty="0"/>
          </a:p>
        </p:txBody>
      </p:sp>
    </p:spTree>
    <p:extLst>
      <p:ext uri="{BB962C8B-B14F-4D97-AF65-F5344CB8AC3E}">
        <p14:creationId xmlns:p14="http://schemas.microsoft.com/office/powerpoint/2010/main" val="205980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915537"/>
            <a:ext cx="8458200" cy="3352800"/>
          </a:xfrm>
        </p:spPr>
        <p:txBody>
          <a:bodyPr>
            <a:noAutofit/>
          </a:bodyPr>
          <a:lstStyle/>
          <a:p>
            <a:pPr lvl="0"/>
            <a:r>
              <a:rPr lang="en-US" sz="2400" b="1" dirty="0" smtClean="0"/>
              <a:t>This </a:t>
            </a:r>
            <a:r>
              <a:rPr lang="en-US" sz="2400" b="1" dirty="0"/>
              <a:t>site must allow users to view information about problem of the northern sportive lemur`s survival. Detail information about this kind of lemurs, why they die out and why people </a:t>
            </a:r>
            <a:r>
              <a:rPr lang="en-US" sz="2400" b="1" dirty="0" smtClean="0"/>
              <a:t>have to stop </a:t>
            </a:r>
            <a:r>
              <a:rPr lang="en-US" sz="2400" b="1" dirty="0"/>
              <a:t>northern sportive lemur`s extinction</a:t>
            </a:r>
            <a:r>
              <a:rPr lang="en-US" sz="2400" b="1" dirty="0" smtClean="0"/>
              <a:t>.</a:t>
            </a:r>
          </a:p>
          <a:p>
            <a:pPr marL="0" lvl="0" indent="0">
              <a:buNone/>
            </a:pPr>
            <a:endParaRPr lang="en-US" sz="2400" b="1" dirty="0"/>
          </a:p>
          <a:p>
            <a:pPr lvl="0"/>
            <a:r>
              <a:rPr lang="en-US" sz="2400" b="1" dirty="0" smtClean="0"/>
              <a:t>The site must have detail information about regions, where lemurs live now (must be represent like map), about population of lemurs in this regions and also detail information about growth or reduction of lemur`s population.</a:t>
            </a:r>
          </a:p>
        </p:txBody>
      </p:sp>
      <p:sp>
        <p:nvSpPr>
          <p:cNvPr id="4" name="Заголовок 3"/>
          <p:cNvSpPr>
            <a:spLocks noGrp="1"/>
          </p:cNvSpPr>
          <p:nvPr>
            <p:ph type="title"/>
          </p:nvPr>
        </p:nvSpPr>
        <p:spPr>
          <a:xfrm>
            <a:off x="1562100" y="152400"/>
            <a:ext cx="6248400" cy="551597"/>
          </a:xfrm>
        </p:spPr>
        <p:txBody>
          <a:bodyPr>
            <a:normAutofit fontScale="90000"/>
          </a:bodyPr>
          <a:lstStyle/>
          <a:p>
            <a:r>
              <a:rPr lang="en-US" b="1" dirty="0" smtClean="0"/>
              <a:t>Project requirements:</a:t>
            </a:r>
            <a:endParaRPr lang="en-US" b="1" dirty="0"/>
          </a:p>
        </p:txBody>
      </p:sp>
      <p:sp>
        <p:nvSpPr>
          <p:cNvPr id="5" name="Объект 2"/>
          <p:cNvSpPr txBox="1">
            <a:spLocks/>
          </p:cNvSpPr>
          <p:nvPr/>
        </p:nvSpPr>
        <p:spPr>
          <a:xfrm>
            <a:off x="2743200" y="4648200"/>
            <a:ext cx="6172200" cy="14728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The site has to provide users the opportunity to choose region, that has problem of the northern sportive lemur`s survival on the map and donate the sum of money.</a:t>
            </a:r>
          </a:p>
          <a:p>
            <a:pPr marL="0" indent="0">
              <a:buFont typeface="Arial" pitchFamily="34" charset="0"/>
              <a:buNone/>
            </a:pPr>
            <a:endParaRPr lang="en-US" sz="2400" b="1" dirty="0" smtClean="0"/>
          </a:p>
        </p:txBody>
      </p:sp>
    </p:spTree>
    <p:extLst>
      <p:ext uri="{BB962C8B-B14F-4D97-AF65-F5344CB8AC3E}">
        <p14:creationId xmlns:p14="http://schemas.microsoft.com/office/powerpoint/2010/main" val="2255017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1000" y="924919"/>
            <a:ext cx="8534400" cy="3381802"/>
          </a:xfrm>
        </p:spPr>
        <p:txBody>
          <a:bodyPr>
            <a:normAutofit/>
          </a:bodyPr>
          <a:lstStyle/>
          <a:p>
            <a:r>
              <a:rPr lang="en-US" sz="2400" b="1" dirty="0"/>
              <a:t>This site must allow users to register. During registration process must work validation of input data (for example, client must input first and last name and correct phone number and email). After registration the site send confirmation using email. The site should implement event logging</a:t>
            </a:r>
            <a:r>
              <a:rPr lang="en-US" sz="2400" b="1" dirty="0" smtClean="0"/>
              <a:t>.</a:t>
            </a:r>
          </a:p>
          <a:p>
            <a:pPr marL="0" indent="0">
              <a:buNone/>
            </a:pPr>
            <a:endParaRPr lang="en-US" sz="2400" b="1" dirty="0" smtClean="0"/>
          </a:p>
          <a:p>
            <a:pPr lvl="0"/>
            <a:r>
              <a:rPr lang="en-US" sz="2400" b="1" dirty="0"/>
              <a:t>This site must allow authorized users to see their own donates (details: sum, region, time</a:t>
            </a:r>
            <a:r>
              <a:rPr lang="en-US" sz="2400" b="1" dirty="0" smtClean="0"/>
              <a:t>).</a:t>
            </a:r>
            <a:endParaRPr lang="en-US" sz="2400" b="1" dirty="0"/>
          </a:p>
        </p:txBody>
      </p:sp>
      <p:sp>
        <p:nvSpPr>
          <p:cNvPr id="4" name="Заголовок 3"/>
          <p:cNvSpPr txBox="1">
            <a:spLocks/>
          </p:cNvSpPr>
          <p:nvPr/>
        </p:nvSpPr>
        <p:spPr>
          <a:xfrm>
            <a:off x="1524000" y="228600"/>
            <a:ext cx="6248400" cy="551597"/>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lumMod val="85000"/>
                    <a:lumOff val="15000"/>
                  </a:schemeClr>
                </a:solidFill>
                <a:latin typeface="+mj-lt"/>
                <a:ea typeface="+mj-ea"/>
                <a:cs typeface="+mj-cs"/>
              </a:defRPr>
            </a:lvl1pPr>
          </a:lstStyle>
          <a:p>
            <a:r>
              <a:rPr lang="en-US" b="1" smtClean="0"/>
              <a:t>Project requirements:</a:t>
            </a:r>
            <a:endParaRPr lang="en-US" b="1" dirty="0"/>
          </a:p>
        </p:txBody>
      </p:sp>
      <p:sp>
        <p:nvSpPr>
          <p:cNvPr id="5" name="Объект 2"/>
          <p:cNvSpPr txBox="1">
            <a:spLocks/>
          </p:cNvSpPr>
          <p:nvPr/>
        </p:nvSpPr>
        <p:spPr>
          <a:xfrm>
            <a:off x="2743200" y="4419600"/>
            <a:ext cx="5943600" cy="2163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b="1" dirty="0" smtClean="0"/>
              <a:t>On the site must be fulfilment mechanism of donates payment. The site has to provide users the opportunity to do anonymous donates.</a:t>
            </a:r>
          </a:p>
          <a:p>
            <a:endParaRPr lang="en-US" dirty="0"/>
          </a:p>
        </p:txBody>
      </p:sp>
    </p:spTree>
    <p:extLst>
      <p:ext uri="{BB962C8B-B14F-4D97-AF65-F5344CB8AC3E}">
        <p14:creationId xmlns:p14="http://schemas.microsoft.com/office/powerpoint/2010/main" val="216181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8600" y="1143000"/>
            <a:ext cx="9067800" cy="3124200"/>
          </a:xfrm>
        </p:spPr>
        <p:txBody>
          <a:bodyPr>
            <a:noAutofit/>
          </a:bodyPr>
          <a:lstStyle/>
          <a:p>
            <a:pPr lvl="0"/>
            <a:r>
              <a:rPr lang="en-US" sz="2400" b="1" dirty="0" smtClean="0"/>
              <a:t>On </a:t>
            </a:r>
            <a:r>
              <a:rPr lang="en-US" sz="2400" b="1" dirty="0"/>
              <a:t>the site must be 3 roles: unauthorized user, authorized user and administrator</a:t>
            </a:r>
            <a:r>
              <a:rPr lang="en-US" sz="2400" b="1" dirty="0" smtClean="0"/>
              <a:t>.</a:t>
            </a:r>
          </a:p>
          <a:p>
            <a:pPr marL="0" lvl="0" indent="0">
              <a:buNone/>
            </a:pPr>
            <a:endParaRPr lang="en-US" sz="2400" b="1" dirty="0"/>
          </a:p>
          <a:p>
            <a:pPr lvl="0"/>
            <a:r>
              <a:rPr lang="en-US" sz="2400" b="1" dirty="0"/>
              <a:t>Administrator can monitor </a:t>
            </a:r>
            <a:r>
              <a:rPr lang="en-US" sz="2400" b="1" dirty="0" smtClean="0"/>
              <a:t>the </a:t>
            </a:r>
            <a:r>
              <a:rPr lang="en-US" sz="2400" b="1" dirty="0"/>
              <a:t>list of donates, the list of users and can see and change detail regions info, where </a:t>
            </a:r>
            <a:r>
              <a:rPr lang="en-US" sz="2400" b="1" dirty="0" smtClean="0"/>
              <a:t>lemurs are living </a:t>
            </a:r>
            <a:r>
              <a:rPr lang="en-US" sz="2400" b="1" dirty="0"/>
              <a:t>now, population of lemurs and growth or reduction of lemur`s population</a:t>
            </a:r>
            <a:r>
              <a:rPr lang="en-US" sz="2400" b="1" dirty="0" smtClean="0"/>
              <a:t>.</a:t>
            </a:r>
          </a:p>
        </p:txBody>
      </p:sp>
      <p:sp>
        <p:nvSpPr>
          <p:cNvPr id="4" name="Заголовок 3"/>
          <p:cNvSpPr>
            <a:spLocks noGrp="1"/>
          </p:cNvSpPr>
          <p:nvPr>
            <p:ph type="title"/>
          </p:nvPr>
        </p:nvSpPr>
        <p:spPr>
          <a:xfrm>
            <a:off x="1143000" y="381000"/>
            <a:ext cx="6248400" cy="551597"/>
          </a:xfrm>
        </p:spPr>
        <p:txBody>
          <a:bodyPr>
            <a:normAutofit fontScale="90000"/>
          </a:bodyPr>
          <a:lstStyle/>
          <a:p>
            <a:r>
              <a:rPr lang="en-US" b="1" dirty="0" smtClean="0"/>
              <a:t>Project requirements:</a:t>
            </a:r>
            <a:endParaRPr lang="en-US" b="1" dirty="0"/>
          </a:p>
        </p:txBody>
      </p:sp>
      <p:sp>
        <p:nvSpPr>
          <p:cNvPr id="5" name="Объект 2"/>
          <p:cNvSpPr txBox="1">
            <a:spLocks/>
          </p:cNvSpPr>
          <p:nvPr/>
        </p:nvSpPr>
        <p:spPr>
          <a:xfrm>
            <a:off x="2286000" y="4267200"/>
            <a:ext cx="6324600" cy="2590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This site must allow users to subscribe or unsubscribe on the news on </a:t>
            </a:r>
            <a:r>
              <a:rPr lang="en-US" sz="2400" b="1" dirty="0" smtClean="0"/>
              <a:t>the</a:t>
            </a:r>
            <a:r>
              <a:rPr lang="en-US" sz="2000" b="1" dirty="0" smtClean="0"/>
              <a:t> site.</a:t>
            </a:r>
          </a:p>
          <a:p>
            <a:pPr marL="0" lvl="0" indent="0">
              <a:buNone/>
            </a:pPr>
            <a:endParaRPr lang="en-US" sz="2000" b="1" dirty="0"/>
          </a:p>
          <a:p>
            <a:pPr lvl="0"/>
            <a:r>
              <a:rPr lang="en-US" sz="2000" b="1" dirty="0"/>
              <a:t>This site must allow users to ask questions about lemurs</a:t>
            </a:r>
            <a:r>
              <a:rPr lang="en-US" sz="2000" b="1" dirty="0" smtClean="0"/>
              <a:t>.</a:t>
            </a:r>
            <a:endParaRPr lang="en-US" sz="2000" b="1" dirty="0"/>
          </a:p>
        </p:txBody>
      </p:sp>
    </p:spTree>
    <p:extLst>
      <p:ext uri="{BB962C8B-B14F-4D97-AF65-F5344CB8AC3E}">
        <p14:creationId xmlns:p14="http://schemas.microsoft.com/office/powerpoint/2010/main" val="254553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87" y="762000"/>
            <a:ext cx="4114800" cy="1143000"/>
          </a:xfrm>
        </p:spPr>
        <p:txBody>
          <a:bodyPr>
            <a:normAutofit fontScale="90000"/>
          </a:bodyPr>
          <a:lstStyle/>
          <a:p>
            <a:r>
              <a:rPr lang="en-US" b="1" dirty="0"/>
              <a:t>Conceptual architecture diagram</a:t>
            </a:r>
          </a:p>
        </p:txBody>
      </p:sp>
      <p:pic>
        <p:nvPicPr>
          <p:cNvPr id="4" name="Рисунок 3"/>
          <p:cNvPicPr>
            <a:picLocks noChangeAspect="1"/>
          </p:cNvPicPr>
          <p:nvPr/>
        </p:nvPicPr>
        <p:blipFill>
          <a:blip r:embed="rId2"/>
          <a:stretch>
            <a:fillRect/>
          </a:stretch>
        </p:blipFill>
        <p:spPr>
          <a:xfrm>
            <a:off x="4114800" y="-4549"/>
            <a:ext cx="4724400" cy="6858000"/>
          </a:xfrm>
          <a:prstGeom prst="rect">
            <a:avLst/>
          </a:prstGeom>
        </p:spPr>
      </p:pic>
    </p:spTree>
    <p:extLst>
      <p:ext uri="{BB962C8B-B14F-4D97-AF65-F5344CB8AC3E}">
        <p14:creationId xmlns:p14="http://schemas.microsoft.com/office/powerpoint/2010/main" val="3058602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3900" y="381000"/>
            <a:ext cx="7962900" cy="793885"/>
          </a:xfrm>
        </p:spPr>
        <p:txBody>
          <a:bodyPr>
            <a:normAutofit fontScale="90000"/>
          </a:bodyPr>
          <a:lstStyle/>
          <a:p>
            <a:r>
              <a:rPr lang="en-US" b="1" dirty="0"/>
              <a:t>Logical architecture diagram</a:t>
            </a:r>
            <a:r>
              <a:rPr lang="en-US" dirty="0"/>
              <a:t/>
            </a:r>
            <a:br>
              <a:rPr lang="en-US" dirty="0"/>
            </a:br>
            <a:endParaRPr lang="en-US" b="1" dirty="0"/>
          </a:p>
        </p:txBody>
      </p:sp>
      <p:pic>
        <p:nvPicPr>
          <p:cNvPr id="4" name="Рисунок 3"/>
          <p:cNvPicPr>
            <a:picLocks noChangeAspect="1"/>
          </p:cNvPicPr>
          <p:nvPr/>
        </p:nvPicPr>
        <p:blipFill>
          <a:blip r:embed="rId2"/>
          <a:stretch>
            <a:fillRect/>
          </a:stretch>
        </p:blipFill>
        <p:spPr>
          <a:xfrm>
            <a:off x="723900" y="990600"/>
            <a:ext cx="7696200" cy="5716345"/>
          </a:xfrm>
          <a:prstGeom prst="rect">
            <a:avLst/>
          </a:prstGeom>
        </p:spPr>
      </p:pic>
    </p:spTree>
    <p:extLst>
      <p:ext uri="{BB962C8B-B14F-4D97-AF65-F5344CB8AC3E}">
        <p14:creationId xmlns:p14="http://schemas.microsoft.com/office/powerpoint/2010/main" val="379025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33400"/>
            <a:ext cx="7772400" cy="1143000"/>
          </a:xfrm>
        </p:spPr>
        <p:txBody>
          <a:bodyPr>
            <a:normAutofit fontScale="90000"/>
          </a:bodyPr>
          <a:lstStyle/>
          <a:p>
            <a:r>
              <a:rPr lang="en-US" b="1" dirty="0"/>
              <a:t>Physical architecture diagram</a:t>
            </a:r>
            <a:r>
              <a:rPr lang="en-US" dirty="0"/>
              <a:t/>
            </a:r>
            <a:br>
              <a:rPr lang="en-US" dirty="0"/>
            </a:br>
            <a:endParaRPr lang="en-US" dirty="0"/>
          </a:p>
        </p:txBody>
      </p:sp>
      <p:sp>
        <p:nvSpPr>
          <p:cNvPr id="4" name="Rectangle 2"/>
          <p:cNvSpPr>
            <a:spLocks noChangeArrowheads="1"/>
          </p:cNvSpPr>
          <p:nvPr/>
        </p:nvSpPr>
        <p:spPr bwMode="auto">
          <a:xfrm>
            <a:off x="2539796" y="1239594"/>
            <a:ext cx="95173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Объект 4"/>
          <p:cNvGraphicFramePr>
            <a:graphicFrameLocks noChangeAspect="1"/>
          </p:cNvGraphicFramePr>
          <p:nvPr>
            <p:extLst>
              <p:ext uri="{D42A27DB-BD31-4B8C-83A1-F6EECF244321}">
                <p14:modId xmlns:p14="http://schemas.microsoft.com/office/powerpoint/2010/main" val="753919057"/>
              </p:ext>
            </p:extLst>
          </p:nvPr>
        </p:nvGraphicFramePr>
        <p:xfrm>
          <a:off x="2438400" y="1417638"/>
          <a:ext cx="6593008" cy="5134939"/>
        </p:xfrm>
        <a:graphic>
          <a:graphicData uri="http://schemas.openxmlformats.org/presentationml/2006/ole">
            <mc:AlternateContent xmlns:mc="http://schemas.openxmlformats.org/markup-compatibility/2006">
              <mc:Choice xmlns:v="urn:schemas-microsoft-com:vml" Requires="v">
                <p:oleObj spid="_x0000_s2093" r:id="rId4" imgW="6229269" imgH="4848284" progId="Visio.Drawing.15">
                  <p:embed/>
                </p:oleObj>
              </mc:Choice>
              <mc:Fallback>
                <p:oleObj r:id="rId4" imgW="6229269" imgH="484828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417638"/>
                        <a:ext cx="6593008" cy="5134939"/>
                      </a:xfrm>
                      <a:prstGeom prst="rect">
                        <a:avLst/>
                      </a:prstGeom>
                      <a:noFill/>
                    </p:spPr>
                  </p:pic>
                </p:oleObj>
              </mc:Fallback>
            </mc:AlternateContent>
          </a:graphicData>
        </a:graphic>
      </p:graphicFrame>
    </p:spTree>
    <p:extLst>
      <p:ext uri="{BB962C8B-B14F-4D97-AF65-F5344CB8AC3E}">
        <p14:creationId xmlns:p14="http://schemas.microsoft.com/office/powerpoint/2010/main" val="81842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2906188412"/>
              </p:ext>
            </p:extLst>
          </p:nvPr>
        </p:nvGraphicFramePr>
        <p:xfrm>
          <a:off x="152400" y="685798"/>
          <a:ext cx="8915400" cy="6019803"/>
        </p:xfrm>
        <a:graphic>
          <a:graphicData uri="http://schemas.openxmlformats.org/drawingml/2006/table">
            <a:tbl>
              <a:tblPr firstRow="1" firstCol="1" bandRow="1">
                <a:tableStyleId>{5C22544A-7EE6-4342-B048-85BDC9FD1C3A}</a:tableStyleId>
              </a:tblPr>
              <a:tblGrid>
                <a:gridCol w="2293124"/>
                <a:gridCol w="2091056"/>
                <a:gridCol w="2323794"/>
                <a:gridCol w="2207426"/>
              </a:tblGrid>
              <a:tr h="407210">
                <a:tc>
                  <a:txBody>
                    <a:bodyPr/>
                    <a:lstStyle/>
                    <a:p>
                      <a:pPr marL="0" marR="0" algn="ctr">
                        <a:lnSpc>
                          <a:spcPct val="107000"/>
                        </a:lnSpc>
                        <a:spcBef>
                          <a:spcPts val="0"/>
                        </a:spcBef>
                        <a:spcAft>
                          <a:spcPts val="0"/>
                        </a:spcAft>
                      </a:pPr>
                      <a:r>
                        <a:rPr lang="en-US" sz="900" dirty="0">
                          <a:effectLst/>
                        </a:rPr>
                        <a:t> </a:t>
                      </a:r>
                      <a:endParaRPr lang="en-US" sz="700" dirty="0">
                        <a:effectLst/>
                      </a:endParaRPr>
                    </a:p>
                    <a:p>
                      <a:pPr marL="0" marR="0" algn="ctr">
                        <a:lnSpc>
                          <a:spcPct val="107000"/>
                        </a:lnSpc>
                        <a:spcBef>
                          <a:spcPts val="0"/>
                        </a:spcBef>
                        <a:spcAft>
                          <a:spcPts val="0"/>
                        </a:spcAft>
                      </a:pPr>
                      <a:r>
                        <a:rPr lang="en-US" sz="9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dirty="0">
                          <a:effectLst/>
                        </a:rPr>
                        <a:t>Unauthorized </a:t>
                      </a:r>
                      <a:endParaRPr lang="en-US" sz="700" dirty="0">
                        <a:effectLst/>
                      </a:endParaRPr>
                    </a:p>
                    <a:p>
                      <a:pPr marL="0" marR="0" algn="ctr">
                        <a:lnSpc>
                          <a:spcPct val="107000"/>
                        </a:lnSpc>
                        <a:spcBef>
                          <a:spcPts val="0"/>
                        </a:spcBef>
                        <a:spcAft>
                          <a:spcPts val="0"/>
                        </a:spcAft>
                      </a:pPr>
                      <a:r>
                        <a:rPr lang="en-US" sz="900" dirty="0">
                          <a:effectLst/>
                        </a:rPr>
                        <a:t>user</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Authorized user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Administrator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478572">
                <a:tc>
                  <a:txBody>
                    <a:bodyPr/>
                    <a:lstStyle/>
                    <a:p>
                      <a:pPr marL="0" marR="0" algn="ctr">
                        <a:lnSpc>
                          <a:spcPct val="107000"/>
                        </a:lnSpc>
                        <a:spcBef>
                          <a:spcPts val="0"/>
                        </a:spcBef>
                        <a:spcAft>
                          <a:spcPts val="0"/>
                        </a:spcAft>
                      </a:pPr>
                      <a:r>
                        <a:rPr lang="en-US" sz="900">
                          <a:effectLst/>
                        </a:rPr>
                        <a:t>view info about lemurs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dirty="0">
                          <a:effectLst/>
                        </a:rPr>
                        <a: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453084">
                <a:tc>
                  <a:txBody>
                    <a:bodyPr/>
                    <a:lstStyle/>
                    <a:p>
                      <a:pPr marL="0" marR="0" algn="ctr">
                        <a:lnSpc>
                          <a:spcPct val="107000"/>
                        </a:lnSpc>
                        <a:spcBef>
                          <a:spcPts val="0"/>
                        </a:spcBef>
                        <a:spcAft>
                          <a:spcPts val="0"/>
                        </a:spcAft>
                      </a:pPr>
                      <a:r>
                        <a:rPr lang="en-US" sz="900">
                          <a:effectLst/>
                        </a:rPr>
                        <a:t>change info about lemurs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447987">
                <a:tc>
                  <a:txBody>
                    <a:bodyPr/>
                    <a:lstStyle/>
                    <a:p>
                      <a:pPr marL="0" marR="0" algn="ctr">
                        <a:lnSpc>
                          <a:spcPct val="107000"/>
                        </a:lnSpc>
                        <a:spcBef>
                          <a:spcPts val="0"/>
                        </a:spcBef>
                        <a:spcAft>
                          <a:spcPts val="0"/>
                        </a:spcAft>
                      </a:pPr>
                      <a:r>
                        <a:rPr lang="en-US" sz="900">
                          <a:effectLst/>
                        </a:rPr>
                        <a:t>view info about regions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233906">
                <a:tc>
                  <a:txBody>
                    <a:bodyPr/>
                    <a:lstStyle/>
                    <a:p>
                      <a:pPr marL="0" marR="0" algn="ctr">
                        <a:lnSpc>
                          <a:spcPct val="107000"/>
                        </a:lnSpc>
                        <a:spcBef>
                          <a:spcPts val="0"/>
                        </a:spcBef>
                        <a:spcAft>
                          <a:spcPts val="0"/>
                        </a:spcAft>
                      </a:pPr>
                      <a:r>
                        <a:rPr lang="en-US" sz="900">
                          <a:effectLst/>
                        </a:rPr>
                        <a:t>add regions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259390">
                <a:tc>
                  <a:txBody>
                    <a:bodyPr/>
                    <a:lstStyle/>
                    <a:p>
                      <a:pPr marL="0" marR="0" algn="ctr">
                        <a:lnSpc>
                          <a:spcPct val="107000"/>
                        </a:lnSpc>
                        <a:spcBef>
                          <a:spcPts val="0"/>
                        </a:spcBef>
                        <a:spcAft>
                          <a:spcPts val="0"/>
                        </a:spcAft>
                      </a:pPr>
                      <a:r>
                        <a:rPr lang="en-US" sz="900">
                          <a:effectLst/>
                        </a:rPr>
                        <a:t>edit regions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274683">
                <a:tc>
                  <a:txBody>
                    <a:bodyPr/>
                    <a:lstStyle/>
                    <a:p>
                      <a:pPr marL="0" marR="0" algn="ctr">
                        <a:lnSpc>
                          <a:spcPct val="107000"/>
                        </a:lnSpc>
                        <a:spcBef>
                          <a:spcPts val="0"/>
                        </a:spcBef>
                        <a:spcAft>
                          <a:spcPts val="0"/>
                        </a:spcAft>
                      </a:pPr>
                      <a:r>
                        <a:rPr lang="en-US" sz="900">
                          <a:effectLst/>
                        </a:rPr>
                        <a:t>delete regions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dirty="0">
                          <a:effectLst/>
                        </a:rPr>
                        <a: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274683">
                <a:tc>
                  <a:txBody>
                    <a:bodyPr/>
                    <a:lstStyle/>
                    <a:p>
                      <a:pPr marL="0" marR="0" algn="ctr">
                        <a:lnSpc>
                          <a:spcPct val="107000"/>
                        </a:lnSpc>
                        <a:spcBef>
                          <a:spcPts val="0"/>
                        </a:spcBef>
                        <a:spcAft>
                          <a:spcPts val="0"/>
                        </a:spcAft>
                      </a:pPr>
                      <a:r>
                        <a:rPr lang="en-US" sz="900">
                          <a:effectLst/>
                        </a:rPr>
                        <a:t>register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300169">
                <a:tc>
                  <a:txBody>
                    <a:bodyPr/>
                    <a:lstStyle/>
                    <a:p>
                      <a:pPr marL="0" marR="0" algn="ctr">
                        <a:lnSpc>
                          <a:spcPct val="107000"/>
                        </a:lnSpc>
                        <a:spcBef>
                          <a:spcPts val="0"/>
                        </a:spcBef>
                        <a:spcAft>
                          <a:spcPts val="0"/>
                        </a:spcAft>
                      </a:pPr>
                      <a:r>
                        <a:rPr lang="en-US" sz="900">
                          <a:effectLst/>
                        </a:rPr>
                        <a:t>donate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407210">
                <a:tc>
                  <a:txBody>
                    <a:bodyPr/>
                    <a:lstStyle/>
                    <a:p>
                      <a:pPr marL="0" marR="0" algn="ctr">
                        <a:lnSpc>
                          <a:spcPct val="107000"/>
                        </a:lnSpc>
                        <a:spcBef>
                          <a:spcPts val="0"/>
                        </a:spcBef>
                        <a:spcAft>
                          <a:spcPts val="0"/>
                        </a:spcAft>
                      </a:pPr>
                      <a:r>
                        <a:rPr lang="en-US" sz="900">
                          <a:effectLst/>
                        </a:rPr>
                        <a:t>view list of donates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endParaRPr>
                    </a:p>
                    <a:p>
                      <a:pPr marL="0" marR="0" algn="ctr">
                        <a:lnSpc>
                          <a:spcPct val="107000"/>
                        </a:lnSpc>
                        <a:spcBef>
                          <a:spcPts val="0"/>
                        </a:spcBef>
                        <a:spcAft>
                          <a:spcPts val="0"/>
                        </a:spcAft>
                      </a:pPr>
                      <a:r>
                        <a:rPr lang="en-US" sz="900">
                          <a:effectLst/>
                        </a:rPr>
                        <a:t>(only own donates)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249197">
                <a:tc>
                  <a:txBody>
                    <a:bodyPr/>
                    <a:lstStyle/>
                    <a:p>
                      <a:pPr marL="0" marR="0" algn="ctr">
                        <a:lnSpc>
                          <a:spcPct val="107000"/>
                        </a:lnSpc>
                        <a:spcBef>
                          <a:spcPts val="0"/>
                        </a:spcBef>
                        <a:spcAft>
                          <a:spcPts val="0"/>
                        </a:spcAft>
                      </a:pPr>
                      <a:r>
                        <a:rPr lang="en-US" sz="900">
                          <a:effectLst/>
                        </a:rPr>
                        <a:t>view list of users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417405">
                <a:tc>
                  <a:txBody>
                    <a:bodyPr/>
                    <a:lstStyle/>
                    <a:p>
                      <a:pPr marL="0" marR="0" algn="ctr">
                        <a:lnSpc>
                          <a:spcPct val="107000"/>
                        </a:lnSpc>
                        <a:spcBef>
                          <a:spcPts val="0"/>
                        </a:spcBef>
                        <a:spcAft>
                          <a:spcPts val="0"/>
                        </a:spcAft>
                      </a:pPr>
                      <a:r>
                        <a:rPr lang="en-US" sz="900">
                          <a:effectLst/>
                        </a:rPr>
                        <a:t>view information about user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endParaRPr>
                    </a:p>
                    <a:p>
                      <a:pPr marL="0" marR="0" algn="ctr">
                        <a:lnSpc>
                          <a:spcPct val="107000"/>
                        </a:lnSpc>
                        <a:spcBef>
                          <a:spcPts val="0"/>
                        </a:spcBef>
                        <a:spcAft>
                          <a:spcPts val="0"/>
                        </a:spcAft>
                      </a:pPr>
                      <a:r>
                        <a:rPr lang="en-US" sz="900">
                          <a:effectLst/>
                        </a:rPr>
                        <a:t>(only own info)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417405">
                <a:tc>
                  <a:txBody>
                    <a:bodyPr/>
                    <a:lstStyle/>
                    <a:p>
                      <a:pPr marL="0" marR="0" algn="ctr">
                        <a:lnSpc>
                          <a:spcPct val="107000"/>
                        </a:lnSpc>
                        <a:spcBef>
                          <a:spcPts val="0"/>
                        </a:spcBef>
                        <a:spcAft>
                          <a:spcPts val="0"/>
                        </a:spcAft>
                      </a:pPr>
                      <a:r>
                        <a:rPr lang="en-US" sz="900">
                          <a:effectLst/>
                        </a:rPr>
                        <a:t>edit information about user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endParaRPr>
                    </a:p>
                    <a:p>
                      <a:pPr marL="0" marR="0" algn="ctr">
                        <a:lnSpc>
                          <a:spcPct val="107000"/>
                        </a:lnSpc>
                        <a:spcBef>
                          <a:spcPts val="0"/>
                        </a:spcBef>
                        <a:spcAft>
                          <a:spcPts val="0"/>
                        </a:spcAft>
                      </a:pPr>
                      <a:r>
                        <a:rPr lang="en-US" sz="900">
                          <a:effectLst/>
                        </a:rPr>
                        <a:t>(only own info)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244100">
                <a:tc>
                  <a:txBody>
                    <a:bodyPr/>
                    <a:lstStyle/>
                    <a:p>
                      <a:pPr marL="0" marR="0" algn="ctr">
                        <a:lnSpc>
                          <a:spcPct val="107000"/>
                        </a:lnSpc>
                        <a:spcBef>
                          <a:spcPts val="0"/>
                        </a:spcBef>
                        <a:spcAft>
                          <a:spcPts val="0"/>
                        </a:spcAft>
                      </a:pPr>
                      <a:r>
                        <a:rPr lang="en-US" sz="900">
                          <a:effectLst/>
                        </a:rPr>
                        <a:t>ask questions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407210">
                <a:tc>
                  <a:txBody>
                    <a:bodyPr/>
                    <a:lstStyle/>
                    <a:p>
                      <a:pPr marL="0" marR="0" algn="ctr">
                        <a:lnSpc>
                          <a:spcPct val="107000"/>
                        </a:lnSpc>
                        <a:spcBef>
                          <a:spcPts val="0"/>
                        </a:spcBef>
                        <a:spcAft>
                          <a:spcPts val="0"/>
                        </a:spcAft>
                      </a:pPr>
                      <a:r>
                        <a:rPr lang="en-US" sz="900">
                          <a:effectLst/>
                        </a:rPr>
                        <a:t>view list of questions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dirty="0">
                          <a:effectLst/>
                        </a:rPr>
                        <a:t>+</a:t>
                      </a:r>
                      <a:endParaRPr lang="en-US" sz="700" dirty="0">
                        <a:effectLst/>
                      </a:endParaRPr>
                    </a:p>
                    <a:p>
                      <a:pPr marL="0" marR="0" algn="ctr">
                        <a:lnSpc>
                          <a:spcPct val="107000"/>
                        </a:lnSpc>
                        <a:spcBef>
                          <a:spcPts val="0"/>
                        </a:spcBef>
                        <a:spcAft>
                          <a:spcPts val="0"/>
                        </a:spcAft>
                      </a:pPr>
                      <a:r>
                        <a:rPr lang="en-US" sz="900" dirty="0">
                          <a:effectLst/>
                        </a:rPr>
                        <a:t>(only own questions)</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244100">
                <a:tc>
                  <a:txBody>
                    <a:bodyPr/>
                    <a:lstStyle/>
                    <a:p>
                      <a:pPr marL="0" marR="0" algn="ctr">
                        <a:lnSpc>
                          <a:spcPct val="107000"/>
                        </a:lnSpc>
                        <a:spcBef>
                          <a:spcPts val="0"/>
                        </a:spcBef>
                        <a:spcAft>
                          <a:spcPts val="0"/>
                        </a:spcAft>
                      </a:pPr>
                      <a:r>
                        <a:rPr lang="en-US" sz="900">
                          <a:effectLst/>
                        </a:rPr>
                        <a:t>answer questions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254295">
                <a:tc>
                  <a:txBody>
                    <a:bodyPr/>
                    <a:lstStyle/>
                    <a:p>
                      <a:pPr marL="0" marR="0" algn="ctr">
                        <a:lnSpc>
                          <a:spcPct val="107000"/>
                        </a:lnSpc>
                        <a:spcBef>
                          <a:spcPts val="0"/>
                        </a:spcBef>
                        <a:spcAft>
                          <a:spcPts val="0"/>
                        </a:spcAft>
                      </a:pPr>
                      <a:r>
                        <a:rPr lang="en-US" sz="900">
                          <a:effectLst/>
                        </a:rPr>
                        <a:t>subscribe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r h="249197">
                <a:tc>
                  <a:txBody>
                    <a:bodyPr/>
                    <a:lstStyle/>
                    <a:p>
                      <a:pPr marL="0" marR="0" algn="ctr">
                        <a:lnSpc>
                          <a:spcPct val="107000"/>
                        </a:lnSpc>
                        <a:spcBef>
                          <a:spcPts val="0"/>
                        </a:spcBef>
                        <a:spcAft>
                          <a:spcPts val="0"/>
                        </a:spcAft>
                      </a:pPr>
                      <a:r>
                        <a:rPr lang="en-US" sz="900">
                          <a:effectLst/>
                        </a:rPr>
                        <a:t>unsubscribe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a:effectLst/>
                        </a:rPr>
                        <a: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c>
                  <a:txBody>
                    <a:bodyPr/>
                    <a:lstStyle/>
                    <a:p>
                      <a:pPr marL="0" marR="0" algn="ctr">
                        <a:lnSpc>
                          <a:spcPct val="107000"/>
                        </a:lnSpc>
                        <a:spcBef>
                          <a:spcPts val="0"/>
                        </a:spcBef>
                        <a:spcAft>
                          <a:spcPts val="0"/>
                        </a:spcAft>
                      </a:pPr>
                      <a:r>
                        <a:rPr lang="en-US" sz="900" dirty="0">
                          <a:effectLst/>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988" marR="45988" marT="0" marB="0"/>
                </a:tc>
              </a:tr>
            </a:tbl>
          </a:graphicData>
        </a:graphic>
      </p:graphicFrame>
      <p:sp>
        <p:nvSpPr>
          <p:cNvPr id="5" name="Заголовок 1"/>
          <p:cNvSpPr txBox="1">
            <a:spLocks/>
          </p:cNvSpPr>
          <p:nvPr/>
        </p:nvSpPr>
        <p:spPr>
          <a:xfrm>
            <a:off x="1676400" y="0"/>
            <a:ext cx="6629400" cy="6858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lumMod val="85000"/>
                    <a:lumOff val="15000"/>
                  </a:schemeClr>
                </a:solidFill>
                <a:latin typeface="+mj-lt"/>
                <a:ea typeface="+mj-ea"/>
                <a:cs typeface="+mj-cs"/>
              </a:defRPr>
            </a:lvl1pPr>
          </a:lstStyle>
          <a:p>
            <a:r>
              <a:rPr lang="en-US" b="1" dirty="0" smtClean="0"/>
              <a:t>Role description on the site </a:t>
            </a:r>
            <a:endParaRPr lang="en-US" b="1" dirty="0"/>
          </a:p>
        </p:txBody>
      </p:sp>
    </p:spTree>
    <p:extLst>
      <p:ext uri="{BB962C8B-B14F-4D97-AF65-F5344CB8AC3E}">
        <p14:creationId xmlns:p14="http://schemas.microsoft.com/office/powerpoint/2010/main" val="1361838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93</TotalTime>
  <Words>574</Words>
  <Application>Microsoft Office PowerPoint</Application>
  <PresentationFormat>Экран (4:3)</PresentationFormat>
  <Paragraphs>125</Paragraphs>
  <Slides>21</Slides>
  <Notes>1</Notes>
  <HiddenSlides>0</HiddenSlides>
  <MMClips>0</MMClips>
  <ScaleCrop>false</ScaleCrop>
  <HeadingPairs>
    <vt:vector size="8" baseType="variant">
      <vt:variant>
        <vt:lpstr>Использованные шрифты</vt:lpstr>
      </vt:variant>
      <vt:variant>
        <vt:i4>3</vt:i4>
      </vt:variant>
      <vt:variant>
        <vt:lpstr>Тема</vt:lpstr>
      </vt:variant>
      <vt:variant>
        <vt:i4>1</vt:i4>
      </vt:variant>
      <vt:variant>
        <vt:lpstr>Внедренные серверы OLE</vt:lpstr>
      </vt:variant>
      <vt:variant>
        <vt:i4>1</vt:i4>
      </vt:variant>
      <vt:variant>
        <vt:lpstr>Заголовки слайдов</vt:lpstr>
      </vt:variant>
      <vt:variant>
        <vt:i4>21</vt:i4>
      </vt:variant>
    </vt:vector>
  </HeadingPairs>
  <TitlesOfParts>
    <vt:vector size="26" baseType="lpstr">
      <vt:lpstr>Arial</vt:lpstr>
      <vt:lpstr>Calibri</vt:lpstr>
      <vt:lpstr>Times New Roman</vt:lpstr>
      <vt:lpstr>Тема Office</vt:lpstr>
      <vt:lpstr>Microsoft Visio Drawing</vt:lpstr>
      <vt:lpstr>Презентация PowerPoint</vt:lpstr>
      <vt:lpstr>Презентация PowerPoint</vt:lpstr>
      <vt:lpstr>Project requirements:</vt:lpstr>
      <vt:lpstr>Презентация PowerPoint</vt:lpstr>
      <vt:lpstr>Project requirements:</vt:lpstr>
      <vt:lpstr>Conceptual architecture diagram</vt:lpstr>
      <vt:lpstr>Logical architecture diagram </vt:lpstr>
      <vt:lpstr>Physical architecture diagram </vt:lpstr>
      <vt:lpstr>Презентация PowerPoint</vt:lpstr>
      <vt:lpstr>Презентация PowerPoint</vt:lpstr>
      <vt:lpstr>Презентация PowerPoint</vt:lpstr>
      <vt:lpstr>Stack of technologies</vt:lpstr>
      <vt:lpstr>Mockup of main page</vt:lpstr>
      <vt:lpstr>Mockup of region`s choose page</vt:lpstr>
      <vt:lpstr>Mockup of registration page</vt:lpstr>
      <vt:lpstr>Mockup of contact page</vt:lpstr>
      <vt:lpstr>Mockup of user profile page</vt:lpstr>
      <vt:lpstr>Mockup of donation list page</vt:lpstr>
      <vt:lpstr>Mockup of user list page</vt:lpstr>
      <vt:lpstr>Mockup of region list page</vt:lpstr>
      <vt:lpstr>Contacts: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tanya zhidejkina</dc:creator>
  <cp:lastModifiedBy>tanya zhidejkina</cp:lastModifiedBy>
  <cp:revision>48</cp:revision>
  <dcterms:created xsi:type="dcterms:W3CDTF">2017-02-16T22:15:43Z</dcterms:created>
  <dcterms:modified xsi:type="dcterms:W3CDTF">2017-02-18T16:00:58Z</dcterms:modified>
</cp:coreProperties>
</file>