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we are John, Nathan, and Ryan and we’ll be presenting on our house price prediction machine learning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F11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e26c4844a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e26c484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SzPts val="1100"/>
              <a:buChar char="●"/>
            </a:pPr>
            <a:r>
              <a:rPr lang="en"/>
              <a:t>Last item, we looked at our plots for predicted vs actual prices and noticed a trend. It appeared to be a slight curve upwards in addition to an increase in errors as the actual price increased.</a:t>
            </a:r>
            <a:endParaRPr/>
          </a:p>
          <a:p>
            <a:pPr indent="-298450" lvl="0" marL="457200" rtl="0" algn="l">
              <a:lnSpc>
                <a:spcPct val="115000"/>
              </a:lnSpc>
              <a:spcBef>
                <a:spcPts val="0"/>
              </a:spcBef>
              <a:spcAft>
                <a:spcPts val="0"/>
              </a:spcAft>
              <a:buSzPts val="1100"/>
              <a:buChar char="●"/>
            </a:pPr>
            <a:r>
              <a:rPr lang="en"/>
              <a:t>Based on that, it seemed that this was a good candidate for a log-linear model. </a:t>
            </a:r>
            <a:endParaRPr/>
          </a:p>
          <a:p>
            <a:pPr indent="-298450" lvl="0" marL="457200" rtl="0" algn="l">
              <a:lnSpc>
                <a:spcPct val="115000"/>
              </a:lnSpc>
              <a:spcBef>
                <a:spcPts val="0"/>
              </a:spcBef>
              <a:spcAft>
                <a:spcPts val="0"/>
              </a:spcAft>
              <a:buSzPts val="1100"/>
              <a:buChar char="●"/>
            </a:pPr>
            <a:r>
              <a:rPr lang="en"/>
              <a:t>By taking the log of the sales price, we saw significant improvement in the R2 and accuracy, both were fairly high but just as important the gap closed which suggests that the training data was not overfitting and our model is more accurate. </a:t>
            </a:r>
            <a:endParaRPr/>
          </a:p>
          <a:p>
            <a:pPr indent="-298450" lvl="0" marL="457200" rtl="0" algn="l">
              <a:lnSpc>
                <a:spcPct val="115000"/>
              </a:lnSpc>
              <a:spcBef>
                <a:spcPts val="0"/>
              </a:spcBef>
              <a:spcAft>
                <a:spcPts val="0"/>
              </a:spcAft>
              <a:buSzPts val="1100"/>
              <a:buChar char="●"/>
            </a:pPr>
            <a:r>
              <a:rPr lang="en"/>
              <a:t>In addition, our MSLE metric was reduced by over half. </a:t>
            </a:r>
            <a:endParaRPr/>
          </a:p>
          <a:p>
            <a:pPr indent="-298450" lvl="0" marL="457200" rtl="0" algn="l">
              <a:lnSpc>
                <a:spcPct val="115000"/>
              </a:lnSpc>
              <a:spcBef>
                <a:spcPts val="0"/>
              </a:spcBef>
              <a:spcAft>
                <a:spcPts val="0"/>
              </a:spcAft>
              <a:buSzPts val="1100"/>
              <a:buChar char="●"/>
            </a:pPr>
            <a:r>
              <a:rPr lang="en"/>
              <a:t>For kicks, we submitted our results and using Kaggle’s metric (which is different than the metric we used), we got a 0.133.</a:t>
            </a:r>
            <a:endParaRPr/>
          </a:p>
          <a:p>
            <a:pPr indent="-298450" lvl="0" marL="457200" rtl="0" algn="l">
              <a:lnSpc>
                <a:spcPct val="115000"/>
              </a:lnSpc>
              <a:spcBef>
                <a:spcPts val="0"/>
              </a:spcBef>
              <a:spcAft>
                <a:spcPts val="0"/>
              </a:spcAft>
              <a:buSzPts val="1100"/>
              <a:buChar char="●"/>
            </a:pPr>
            <a:r>
              <a:rPr lang="en"/>
              <a:t>Now I’ll turn it over to Nathan to talk about Gradient boosting and random trees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efabba7ea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efabba7e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model that I used for boosting is Gradient boosting Which has a loss function that is able to adaptively handle home prices. I ran the model with the highest correlated variables from our EDA and found that they were also heavily </a:t>
            </a:r>
            <a:r>
              <a:rPr lang="en"/>
              <a:t>weighted</a:t>
            </a:r>
            <a:r>
              <a:rPr lang="en"/>
              <a:t> for Gradient boosting in feature importance as seen on top right graph. In addition, I created a graph that shows the Actual vs Predicted prices with Sale Condition as a color to see how well the model performed. MY final MSLE for gradient boosting is .028.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efabba7ea_0_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efabba7e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next technique was bagging. I used the same 5 variables as the previous model. This graph </a:t>
            </a:r>
            <a:r>
              <a:rPr lang="en"/>
              <a:t>specifically</a:t>
            </a:r>
            <a:r>
              <a:rPr lang="en"/>
              <a:t> color coded neighborhoods and we can see that there is a group of colors at the right of graph with higher actual prices that belong in the same </a:t>
            </a:r>
            <a:r>
              <a:rPr lang="en"/>
              <a:t>neighborhood called Night Ridge</a:t>
            </a:r>
            <a:r>
              <a:rPr lang="en"/>
              <a:t>.  It seems that this neighborhood is not being properly adjusted with the model and therefore I added this as an extra dummy variable to see if there was improvement of my MSLE by 0.001 to .030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efabba7ea_0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efabba7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next model was a random forest as we wanted to create multiple decision trees and find the optimum point on which the trees split. We once again ran the feature importance and got similar features as with our boosting model. With these features we ran the random forest and got an MSLE of 0.026 </a:t>
            </a:r>
            <a:r>
              <a:rPr lang="en"/>
              <a:t>which</a:t>
            </a:r>
            <a:r>
              <a:rPr lang="en"/>
              <a:t> is an improvement over our previous models. Our neighborhood model looks pretty good with the dots pretty close to the accurate line.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efabba7ea_0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efabba7e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using Random Forest, I wanted to see whether a random split for decision trees in my forest could be more efficient than the optimum point. I got a MSLE score of .024 which is slightly better than my random forest.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efabba7ea_0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efabba7e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neural networks, only parameter tuning was done in which we optimized for for the mean-squared-log-error. We also considered training time, overfitting, and that we had a sparse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process began with a single layer varying the epochs, batch size, optimizers and activation functions.  Then we moved onto 2-layers and varied number of hidden layer nodes and dropouts and regularizations. Finally, we applied the findings on a 3 and 4 layer neural network.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ed8d1e1c6_0_6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ed8d1e1c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dataframe here shows several parameter variations. </a:t>
            </a:r>
            <a:endParaRPr/>
          </a:p>
          <a:p>
            <a:pPr indent="0" lvl="0" marL="0" rtl="0" algn="l">
              <a:spcBef>
                <a:spcPts val="0"/>
              </a:spcBef>
              <a:spcAft>
                <a:spcPts val="0"/>
              </a:spcAft>
              <a:buNone/>
            </a:pPr>
            <a:r>
              <a:rPr lang="en"/>
              <a:t>The red box is batch size of 1 which generally had a lower error than the blue box with batch size of 10. Similarly, more epochs equal lower error. In general, more steps/iterations</a:t>
            </a:r>
            <a:r>
              <a:rPr lang="en"/>
              <a:t> mean tha</a:t>
            </a:r>
            <a:r>
              <a:rPr lang="en"/>
              <a:t>t it will more likely reach convergence.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f361f31d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f361f3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activation, we can see that the linear and relu activations have similar error because in reality, they </a:t>
            </a:r>
            <a:r>
              <a:rPr i="1" lang="en"/>
              <a:t>are</a:t>
            </a:r>
            <a:r>
              <a:rPr lang="en"/>
              <a:t> similar. The relu is an identity matrix that just returns the same final prediction value except negative values are now zero. There could be benefit to using relu because of the non-negative house price predictions.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ed8d1e1c6_0_6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ed8d1e1c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you see that SGD optimizer performs better than the Adam optimizer at default learning rates which means that I should use SGD. However, further analysis on 2-layer networks showed that Adam optimizer converged faster when learning rate was higher while the SGD optimizer could bounce around leading to worse MSLE.  I assume Adam’s optimizer’s momentum had to do something with this.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momentum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ed8d1e1c6_0_6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ed8d1e1c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variations included learning rates and predicting training time. When keeping the batches/epochs constant, increasing learning rate decreased the error. However, high learning rates can cause the weights to jump around a lot leading to unexpected increase in error. We should watch out for high learning rates.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6a57fc4e4_0_2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6a57fc4e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house price prediction data consists of houses sold in Ames, Iowa between 2006 and 2010. Our goal is to use the training data and predict the house price of each sample in the test data which is a regression problem.</a:t>
            </a:r>
            <a:endParaRPr/>
          </a:p>
          <a:p>
            <a:pPr indent="0" lvl="0" marL="0" rtl="0" algn="l">
              <a:spcBef>
                <a:spcPts val="0"/>
              </a:spcBef>
              <a:spcAft>
                <a:spcPts val="0"/>
              </a:spcAft>
              <a:buNone/>
            </a:pPr>
            <a:r>
              <a:rPr lang="en"/>
              <a:t>We began with an exploratory data analysis to understand the data. Then we created a baseline to compare to our more advanced models which include feature engineering and hyperparameter tuning on linear regression, decision trees with ensembling methods, and neural networks. Each of these sections will be further discussed.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ed8d1e1c6_0_7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ed8d1e1c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prediction was done for the training time so that I know how long I can be away from the computer if I were to train for many epochs.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8ed8d1e1c6_0_7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ed8d1e1c6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finding the ideal parameters, a 10,000 epoch, 2-hour training time model produced a low MSLE score and top 70% on Kaggle leaderboard.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ed8d1e1c6_0_6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ed8d1e1c6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improvement was to utilize 2-layer network.  Here we varied number of hidden layer nodes, dropouts and regularizations.  </a:t>
            </a:r>
            <a:endParaRPr/>
          </a:p>
          <a:p>
            <a:pPr indent="0" lvl="0" marL="0" rtl="0" algn="l">
              <a:spcBef>
                <a:spcPts val="0"/>
              </a:spcBef>
              <a:spcAft>
                <a:spcPts val="0"/>
              </a:spcAft>
              <a:buNone/>
            </a:pPr>
            <a:r>
              <a:rPr lang="en"/>
              <a:t>For nodes, the theory is that a lot of the 222 features were 0’s and therefore, not that important and can be combined to be a few hidden nodes.  As confirmed, the more nodes, the more error. However, 10 nodes performed better than 5 nodes meaning that the model can still account for variances when we utilize more than 5 nodes.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ed8d1e1c6_0_7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ed8d1e1c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Varying dropout, L1 and L2 regularization did not help with the model. There may not be much overfitting.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ed8d1e1c6_0_7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ed8d1e1c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time was only 90 seconds this time which produced a similar </a:t>
            </a:r>
            <a:r>
              <a:rPr lang="en"/>
              <a:t>MSLE score but went up to top 55% on Kaggle leaderboard.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ed8d1e1c6_0_7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ed8d1e1c6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same parameters were utilized for a 3rd and 4th layer. It turned out, 3rd-layer was best.  Yes, there looks be overfitting but the dropouts on all layers and L1 regularization on input layer did not improve the model. Future iterations would vary when to dropout and when to regularize.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8d591fef8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d591fef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we took the best models by MSLE from each of our sections from kaggle with Linear Regression at .134, Extra Trees at 0.151 and Neural Networks at .141 to make a Final Ensemble of the weighted average and got a Kaggle score of .128</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efabba7ea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efabba7e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Nathan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efabba7ea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efabba7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train data has 1460 samples with house prices while the test data has 1459 samples that needed house price predictions. There are 79 features provided in which 36 were numerical and 43 were categorical nominal or categorical ordinal. We found several features with many missing data and in total 42 features had missing values in either training or testing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distribution of the sales price is shown on the lower right, if you were curious. Most of the homes were sold at around $150,000 while ranging from near $35,000 to $750,000.</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efabba7e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efabba7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drop features if they were missing from 50% of the samples. Otherwise, we converted the missing values to 0 or ‘None’. </a:t>
            </a:r>
            <a:endParaRPr/>
          </a:p>
          <a:p>
            <a:pPr indent="0" lvl="0" marL="0" rtl="0" algn="l">
              <a:spcBef>
                <a:spcPts val="0"/>
              </a:spcBef>
              <a:spcAft>
                <a:spcPts val="0"/>
              </a:spcAft>
              <a:buNone/>
            </a:pPr>
            <a:r>
              <a:rPr lang="en"/>
              <a:t>As discussed before, there are categorical data that required mapping to ranked integers if they were ordinal. Script shown at the bottom is an example of this mapping.</a:t>
            </a:r>
            <a:endParaRPr/>
          </a:p>
          <a:p>
            <a:pPr indent="0" lvl="0" marL="0" rtl="0" algn="l">
              <a:spcBef>
                <a:spcPts val="0"/>
              </a:spcBef>
              <a:spcAft>
                <a:spcPts val="0"/>
              </a:spcAft>
              <a:buNone/>
            </a:pPr>
            <a:r>
              <a:rPr lang="en"/>
              <a:t>Nominal data were converted to dummies (1’s and 0’s). </a:t>
            </a:r>
            <a:endParaRPr/>
          </a:p>
          <a:p>
            <a:pPr indent="0" lvl="0" marL="0" rtl="0" algn="l">
              <a:spcBef>
                <a:spcPts val="0"/>
              </a:spcBef>
              <a:spcAft>
                <a:spcPts val="0"/>
              </a:spcAft>
              <a:buNone/>
            </a:pPr>
            <a:r>
              <a:rPr lang="en"/>
              <a:t>We utilized the min-max scaler to scale the independent features between 0 and 1 and therefore, the features would have a fair comparison. </a:t>
            </a:r>
            <a:endParaRPr/>
          </a:p>
          <a:p>
            <a:pPr indent="0" lvl="0" marL="0" rtl="0" algn="l">
              <a:spcBef>
                <a:spcPts val="0"/>
              </a:spcBef>
              <a:spcAft>
                <a:spcPts val="0"/>
              </a:spcAft>
              <a:buNone/>
            </a:pPr>
            <a:r>
              <a:rPr lang="en"/>
              <a:t>Train-test split was 80/20 randomized.  </a:t>
            </a:r>
            <a:endParaRPr/>
          </a:p>
          <a:p>
            <a:pPr indent="0" lvl="0" marL="0" rtl="0" algn="l">
              <a:spcBef>
                <a:spcPts val="0"/>
              </a:spcBef>
              <a:spcAft>
                <a:spcPts val="0"/>
              </a:spcAft>
              <a:buNone/>
            </a:pPr>
            <a:r>
              <a:rPr lang="en"/>
              <a:t>The result was 222 features instead of the original 79 leading to a sparse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 not talk* Can look at coefficients to gauge which features are more important. We can compare features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efabba7ea_1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efabba7e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 few of the plots that we conducted.  We used box and lm plots for visualizing categorical data. For numerical data, we plotted the correlation of feature to sales price and ranked it by magnitude. Here, we see that new construction and some neighborhoods appear to have higher sales price. For numerical, the overall quality, square footage of ground floor, and garage size are among the most correlated features.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efabba7ea_0_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efabba7e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For our baseline model we went with a linear regression model selecting 3 features: ground floor living area, total basement square footage, and the garage area. </a:t>
            </a:r>
            <a:endParaRPr/>
          </a:p>
          <a:p>
            <a:pPr indent="-298450" lvl="0" marL="457200" rtl="0" algn="l">
              <a:lnSpc>
                <a:spcPct val="115000"/>
              </a:lnSpc>
              <a:spcBef>
                <a:spcPts val="0"/>
              </a:spcBef>
              <a:spcAft>
                <a:spcPts val="0"/>
              </a:spcAft>
              <a:buSzPts val="1100"/>
              <a:buChar char="●"/>
            </a:pPr>
            <a:r>
              <a:rPr lang="en"/>
              <a:t>These features were selected based on our domain knowledge and their high correlation with the dependent variable, Sales Price</a:t>
            </a:r>
            <a:endParaRPr/>
          </a:p>
          <a:p>
            <a:pPr indent="-298450" lvl="0" marL="457200" rtl="0" algn="l">
              <a:lnSpc>
                <a:spcPct val="115000"/>
              </a:lnSpc>
              <a:spcBef>
                <a:spcPts val="0"/>
              </a:spcBef>
              <a:spcAft>
                <a:spcPts val="0"/>
              </a:spcAft>
              <a:buSzPts val="1100"/>
              <a:buChar char="●"/>
            </a:pPr>
            <a:r>
              <a:rPr lang="en"/>
              <a:t>Our estimated function is as shown on the slide. Note that for the baseline we did not normalize the features, but moving forward we used the min/max scaler on features. </a:t>
            </a:r>
            <a:endParaRPr/>
          </a:p>
          <a:p>
            <a:pPr indent="-298450" lvl="0" marL="457200" rtl="0" algn="l">
              <a:lnSpc>
                <a:spcPct val="115000"/>
              </a:lnSpc>
              <a:spcBef>
                <a:spcPts val="0"/>
              </a:spcBef>
              <a:spcAft>
                <a:spcPts val="0"/>
              </a:spcAft>
              <a:buSzPts val="1100"/>
              <a:buChar char="●"/>
            </a:pPr>
            <a:r>
              <a:rPr lang="en"/>
              <a:t>The primary metric we used to evaluate all of our models is the mean squared log error or MSLE. As you’ll see this number come up throughout our presentation.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efabba7ea_0_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efabba7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We looked for ways to improve our linear regression model.</a:t>
            </a:r>
            <a:endParaRPr/>
          </a:p>
          <a:p>
            <a:pPr indent="-298450" lvl="0" marL="457200" rtl="0" algn="l">
              <a:lnSpc>
                <a:spcPct val="115000"/>
              </a:lnSpc>
              <a:spcBef>
                <a:spcPts val="0"/>
              </a:spcBef>
              <a:spcAft>
                <a:spcPts val="0"/>
              </a:spcAft>
              <a:buSzPts val="1100"/>
              <a:buChar char="●"/>
            </a:pPr>
            <a:r>
              <a:rPr lang="en"/>
              <a:t>I wish I could say that this was a methodical, linear process, but it was actually lot of progress and backtracking.</a:t>
            </a:r>
            <a:endParaRPr/>
          </a:p>
          <a:p>
            <a:pPr indent="-298450" lvl="0" marL="457200" rtl="0" algn="l">
              <a:lnSpc>
                <a:spcPct val="115000"/>
              </a:lnSpc>
              <a:spcBef>
                <a:spcPts val="0"/>
              </a:spcBef>
              <a:spcAft>
                <a:spcPts val="0"/>
              </a:spcAft>
              <a:buSzPts val="1100"/>
              <a:buChar char="●"/>
            </a:pPr>
            <a:r>
              <a:rPr lang="en"/>
              <a:t>With that in mind, this first step Im showing should have come in the beginning, but it was actually addressed towards the end.</a:t>
            </a:r>
            <a:endParaRPr/>
          </a:p>
          <a:p>
            <a:pPr indent="-298450" lvl="0" marL="457200" rtl="0" algn="l">
              <a:lnSpc>
                <a:spcPct val="115000"/>
              </a:lnSpc>
              <a:spcBef>
                <a:spcPts val="0"/>
              </a:spcBef>
              <a:spcAft>
                <a:spcPts val="0"/>
              </a:spcAft>
              <a:buSzPts val="1100"/>
              <a:buChar char="●"/>
            </a:pPr>
            <a:r>
              <a:rPr lang="en"/>
              <a:t>We were coming across some frustrating outliers. </a:t>
            </a:r>
            <a:endParaRPr/>
          </a:p>
          <a:p>
            <a:pPr indent="-298450" lvl="0" marL="457200" rtl="0" algn="l">
              <a:lnSpc>
                <a:spcPct val="115000"/>
              </a:lnSpc>
              <a:spcBef>
                <a:spcPts val="0"/>
              </a:spcBef>
              <a:spcAft>
                <a:spcPts val="0"/>
              </a:spcAft>
              <a:buSzPts val="1100"/>
              <a:buChar char="●"/>
            </a:pPr>
            <a:r>
              <a:rPr lang="en"/>
              <a:t>In some cases we were getting negative predicted sales prices (I can’t imagine a house so bad that you’d be willing to pay someone to take it off your hands)</a:t>
            </a:r>
            <a:endParaRPr/>
          </a:p>
          <a:p>
            <a:pPr indent="-298450" lvl="0" marL="457200" rtl="0" algn="l">
              <a:lnSpc>
                <a:spcPct val="115000"/>
              </a:lnSpc>
              <a:spcBef>
                <a:spcPts val="0"/>
              </a:spcBef>
              <a:spcAft>
                <a:spcPts val="0"/>
              </a:spcAft>
              <a:buSzPts val="1100"/>
              <a:buChar char="●"/>
            </a:pPr>
            <a:r>
              <a:rPr lang="en"/>
              <a:t>And in other cases we were getting very large errors between the predicted and actual sales price like the one shown in the plot</a:t>
            </a:r>
            <a:endParaRPr/>
          </a:p>
          <a:p>
            <a:pPr indent="-298450" lvl="0" marL="457200" rtl="0" algn="l">
              <a:lnSpc>
                <a:spcPct val="115000"/>
              </a:lnSpc>
              <a:spcBef>
                <a:spcPts val="0"/>
              </a:spcBef>
              <a:spcAft>
                <a:spcPts val="0"/>
              </a:spcAft>
              <a:buSzPts val="1100"/>
              <a:buChar char="●"/>
            </a:pPr>
            <a:r>
              <a:rPr lang="en"/>
              <a:t>We tied the issue back to a feature that included short sales, foreclosures and sales between family members, which I assume is a sale with a big discount unless you were trying to scam your own family.</a:t>
            </a:r>
            <a:endParaRPr/>
          </a:p>
          <a:p>
            <a:pPr indent="-298450" lvl="0" marL="457200" rtl="0" algn="l">
              <a:lnSpc>
                <a:spcPct val="115000"/>
              </a:lnSpc>
              <a:spcBef>
                <a:spcPts val="0"/>
              </a:spcBef>
              <a:spcAft>
                <a:spcPts val="0"/>
              </a:spcAft>
              <a:buSzPts val="1100"/>
              <a:buChar char="●"/>
            </a:pPr>
            <a:r>
              <a:rPr lang="en"/>
              <a:t>So this sale condition feature might produce prices that are not indicative of a true sales price and specifically the linear regression model appeared to be more sensitive to this issue.</a:t>
            </a:r>
            <a:endParaRPr/>
          </a:p>
          <a:p>
            <a:pPr indent="-298450" lvl="0" marL="457200" rtl="0" algn="l">
              <a:lnSpc>
                <a:spcPct val="115000"/>
              </a:lnSpc>
              <a:spcBef>
                <a:spcPts val="0"/>
              </a:spcBef>
              <a:spcAft>
                <a:spcPts val="0"/>
              </a:spcAft>
              <a:buSzPts val="1100"/>
              <a:buChar char="●"/>
            </a:pPr>
            <a:r>
              <a:rPr lang="en"/>
              <a:t>we therefore felt that it was appropriate to only include “normal sales” which dropped our train data from 1168 to 961 data points </a:t>
            </a:r>
            <a:endParaRPr/>
          </a:p>
          <a:p>
            <a:pPr indent="-298450" lvl="0" marL="457200" rtl="0" algn="l">
              <a:lnSpc>
                <a:spcPct val="115000"/>
              </a:lnSpc>
              <a:spcBef>
                <a:spcPts val="0"/>
              </a:spcBef>
              <a:spcAft>
                <a:spcPts val="0"/>
              </a:spcAft>
              <a:buSzPts val="1100"/>
              <a:buChar char="●"/>
            </a:pPr>
            <a:r>
              <a:rPr lang="en"/>
              <a:t>Doing so resolved the issues we were encountering and improved the MSLE to 0.038.</a:t>
            </a:r>
            <a:endParaRPr/>
          </a:p>
          <a:p>
            <a:pPr indent="-298450" lvl="0" marL="457200" rtl="0" algn="l">
              <a:lnSpc>
                <a:spcPct val="115000"/>
              </a:lnSpc>
              <a:spcBef>
                <a:spcPts val="0"/>
              </a:spcBef>
              <a:spcAft>
                <a:spcPts val="0"/>
              </a:spcAft>
              <a:buSzPts val="1100"/>
              <a:buChar char="●"/>
            </a:pPr>
            <a:r>
              <a:rPr lang="en"/>
              <a:t>And a side note, for the linear regression models, a goodness of fit measure was also used to evaluate performance. R squared is the value for the training data, while we used the term accuracy to denote the R squared for the development data</a:t>
            </a:r>
            <a:endParaRPr/>
          </a:p>
          <a:p>
            <a:pPr indent="-298450" lvl="0" marL="457200" rtl="0" algn="l">
              <a:lnSpc>
                <a:spcPct val="115000"/>
              </a:lnSpc>
              <a:spcBef>
                <a:spcPts val="0"/>
              </a:spcBef>
              <a:spcAft>
                <a:spcPts val="0"/>
              </a:spcAft>
              <a:buSzPts val="1100"/>
              <a:buChar char="●"/>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e26c4844a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e26c484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The next step in the process was feature selection.</a:t>
            </a:r>
            <a:endParaRPr/>
          </a:p>
          <a:p>
            <a:pPr indent="-298450" lvl="0" marL="457200" rtl="0" algn="l">
              <a:lnSpc>
                <a:spcPct val="115000"/>
              </a:lnSpc>
              <a:spcBef>
                <a:spcPts val="0"/>
              </a:spcBef>
              <a:spcAft>
                <a:spcPts val="0"/>
              </a:spcAft>
              <a:buSzPts val="1100"/>
              <a:buChar char="●"/>
            </a:pPr>
            <a:r>
              <a:rPr lang="en"/>
              <a:t>Including all 221 features was problematic and it was determined that selecting features that had a high correlation with sales price would help</a:t>
            </a:r>
            <a:endParaRPr/>
          </a:p>
          <a:p>
            <a:pPr indent="-298450" lvl="0" marL="457200" rtl="0" algn="l">
              <a:lnSpc>
                <a:spcPct val="115000"/>
              </a:lnSpc>
              <a:spcBef>
                <a:spcPts val="0"/>
              </a:spcBef>
              <a:spcAft>
                <a:spcPts val="0"/>
              </a:spcAft>
              <a:buSzPts val="1100"/>
              <a:buChar char="●"/>
            </a:pPr>
            <a:r>
              <a:rPr lang="en"/>
              <a:t>A function was created that accepted the correlation values for each feature and a desired correlation threshold. The function would return all the features that exceed that threshold.</a:t>
            </a:r>
            <a:endParaRPr/>
          </a:p>
          <a:p>
            <a:pPr indent="-298450" lvl="0" marL="457200" rtl="0" algn="l">
              <a:lnSpc>
                <a:spcPct val="115000"/>
              </a:lnSpc>
              <a:spcBef>
                <a:spcPts val="0"/>
              </a:spcBef>
              <a:spcAft>
                <a:spcPts val="0"/>
              </a:spcAft>
              <a:buSzPts val="1100"/>
              <a:buChar char="●"/>
            </a:pPr>
            <a:r>
              <a:rPr lang="en"/>
              <a:t>Using a for loop to run through a list of various thresholds, we found the optimal threshold that produces the lowest MSLE in a process similar to our project 2 where we ran through various alpha values to find the best F1 score.</a:t>
            </a:r>
            <a:endParaRPr/>
          </a:p>
          <a:p>
            <a:pPr indent="-298450" lvl="0" marL="457200" rtl="0" algn="l">
              <a:lnSpc>
                <a:spcPct val="115000"/>
              </a:lnSpc>
              <a:spcBef>
                <a:spcPts val="0"/>
              </a:spcBef>
              <a:spcAft>
                <a:spcPts val="0"/>
              </a:spcAft>
              <a:buSzPts val="1100"/>
              <a:buChar char="●"/>
            </a:pPr>
            <a:r>
              <a:rPr lang="en"/>
              <a:t>A correlation threshold of 0.045 and above was optimal and reduced our 221 features down to 137</a:t>
            </a:r>
            <a:endParaRPr/>
          </a:p>
          <a:p>
            <a:pPr indent="-298450" lvl="0" marL="457200" rtl="0" algn="l">
              <a:lnSpc>
                <a:spcPct val="115000"/>
              </a:lnSpc>
              <a:spcBef>
                <a:spcPts val="0"/>
              </a:spcBef>
              <a:spcAft>
                <a:spcPts val="0"/>
              </a:spcAft>
              <a:buSzPts val="1100"/>
              <a:buChar char="●"/>
            </a:pPr>
            <a:r>
              <a:rPr lang="en"/>
              <a:t>This improved the MSLE to 0.030 and increased the R2 and accuracy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e26c4844a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e26c484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Next step was to reduce the features that had a high correlation with other features</a:t>
            </a:r>
            <a:endParaRPr/>
          </a:p>
          <a:p>
            <a:pPr indent="-298450" lvl="0" marL="457200" rtl="0" algn="l">
              <a:lnSpc>
                <a:spcPct val="115000"/>
              </a:lnSpc>
              <a:spcBef>
                <a:spcPts val="0"/>
              </a:spcBef>
              <a:spcAft>
                <a:spcPts val="0"/>
              </a:spcAft>
              <a:buSzPts val="1100"/>
              <a:buChar char="●"/>
            </a:pPr>
            <a:r>
              <a:rPr lang="en"/>
              <a:t>A function was created to identify features that had a correlation with another feature and drop the feature that had a lower correlation with sales price. </a:t>
            </a:r>
            <a:endParaRPr/>
          </a:p>
          <a:p>
            <a:pPr indent="-298450" lvl="0" marL="457200" rtl="0" algn="l">
              <a:lnSpc>
                <a:spcPct val="115000"/>
              </a:lnSpc>
              <a:spcBef>
                <a:spcPts val="0"/>
              </a:spcBef>
              <a:spcAft>
                <a:spcPts val="0"/>
              </a:spcAft>
              <a:buSzPts val="1100"/>
              <a:buChar char="●"/>
            </a:pPr>
            <a:r>
              <a:rPr lang="en"/>
              <a:t>For example, the garage cars feature and garage area are highly correlated with each other, which makes sense given that the area of a garage is tied with how many cars it can hold. </a:t>
            </a:r>
            <a:endParaRPr/>
          </a:p>
          <a:p>
            <a:pPr indent="-298450" lvl="0" marL="457200" rtl="0" algn="l">
              <a:lnSpc>
                <a:spcPct val="115000"/>
              </a:lnSpc>
              <a:spcBef>
                <a:spcPts val="0"/>
              </a:spcBef>
              <a:spcAft>
                <a:spcPts val="0"/>
              </a:spcAft>
              <a:buSzPts val="1100"/>
              <a:buChar char="●"/>
            </a:pPr>
            <a:r>
              <a:rPr lang="en"/>
              <a:t>So our function would drop the garage area feature which had a lower correlation with sales price</a:t>
            </a:r>
            <a:endParaRPr/>
          </a:p>
          <a:p>
            <a:pPr indent="-298450" lvl="0" marL="457200" rtl="0" algn="l">
              <a:lnSpc>
                <a:spcPct val="115000"/>
              </a:lnSpc>
              <a:spcBef>
                <a:spcPts val="0"/>
              </a:spcBef>
              <a:spcAft>
                <a:spcPts val="0"/>
              </a:spcAft>
              <a:buSzPts val="1100"/>
              <a:buChar char="●"/>
            </a:pPr>
            <a:r>
              <a:rPr lang="en"/>
              <a:t>Our thinking was that reducing multicollinearity would reduce the gap between the R-squared and accuracy values, and thus improve overfitting</a:t>
            </a:r>
            <a:endParaRPr/>
          </a:p>
          <a:p>
            <a:pPr indent="-298450" lvl="0" marL="457200" rtl="0" algn="l">
              <a:lnSpc>
                <a:spcPct val="115000"/>
              </a:lnSpc>
              <a:spcBef>
                <a:spcPts val="0"/>
              </a:spcBef>
              <a:spcAft>
                <a:spcPts val="0"/>
              </a:spcAft>
              <a:buSzPts val="1100"/>
              <a:buChar char="●"/>
            </a:pPr>
            <a:r>
              <a:rPr lang="en"/>
              <a:t>As you’ll notice, there was almost zero movement on our metrics, and this is one of those “I pictured this going a lot better in my head” moments</a:t>
            </a:r>
            <a:endParaRPr/>
          </a:p>
          <a:p>
            <a:pPr indent="-298450" lvl="0" marL="457200" rtl="0" algn="l">
              <a:lnSpc>
                <a:spcPct val="115000"/>
              </a:lnSpc>
              <a:spcBef>
                <a:spcPts val="0"/>
              </a:spcBef>
              <a:spcAft>
                <a:spcPts val="0"/>
              </a:spcAft>
              <a:buSzPts val="1100"/>
              <a:buChar char="●"/>
            </a:pPr>
            <a:r>
              <a:rPr lang="en"/>
              <a:t>After reflecting on it, it may be due to the statistician vs predictive paradigm. So statistical power doesn’t always translate to predictive power. </a:t>
            </a:r>
            <a:endParaRPr/>
          </a:p>
          <a:p>
            <a:pPr indent="-298450" lvl="0" marL="457200" rtl="0" algn="l">
              <a:lnSpc>
                <a:spcPct val="115000"/>
              </a:lnSpc>
              <a:spcBef>
                <a:spcPts val="0"/>
              </a:spcBef>
              <a:spcAft>
                <a:spcPts val="0"/>
              </a:spcAft>
              <a:buSzPts val="1100"/>
              <a:buChar char="●"/>
            </a:pPr>
            <a:r>
              <a:rPr lang="en"/>
              <a:t>I’m also taking 241 causal inference right now. So I might have been mixing up those two paradigms </a:t>
            </a:r>
            <a:endParaRPr/>
          </a:p>
          <a:p>
            <a:pPr indent="0" lvl="0" marL="0" rtl="0" algn="l">
              <a:lnSpc>
                <a:spcPct val="11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763267"/>
            <a:ext cx="7688100" cy="2219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4230533"/>
            <a:ext cx="7688100" cy="72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3030517"/>
            <a:ext cx="7688400" cy="2107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763267"/>
            <a:ext cx="7688400" cy="202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588427"/>
            <a:ext cx="745763"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588427"/>
            <a:ext cx="745763"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758200"/>
            <a:ext cx="7688400" cy="713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771833"/>
            <a:ext cx="3774300" cy="301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771833"/>
            <a:ext cx="3774300" cy="3014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758200"/>
            <a:ext cx="7688400" cy="713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758200"/>
            <a:ext cx="3300900" cy="18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3708967"/>
            <a:ext cx="3300900" cy="2130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1152400"/>
            <a:ext cx="7021200" cy="3980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588427"/>
            <a:ext cx="745763"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758200"/>
            <a:ext cx="3300900" cy="2249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4215367"/>
            <a:ext cx="3300900" cy="101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803500"/>
            <a:ext cx="3374400" cy="4034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5830068"/>
            <a:ext cx="7697400" cy="614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c/house-prices-advanced-regression-techniques/overview" TargetMode="Externa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6.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763267"/>
            <a:ext cx="7688100" cy="22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House Price Prediction</a:t>
            </a:r>
            <a:endParaRPr/>
          </a:p>
        </p:txBody>
      </p:sp>
      <p:sp>
        <p:nvSpPr>
          <p:cNvPr id="87" name="Google Shape;87;p13"/>
          <p:cNvSpPr txBox="1"/>
          <p:nvPr>
            <p:ph idx="1" type="subTitle"/>
          </p:nvPr>
        </p:nvSpPr>
        <p:spPr>
          <a:xfrm>
            <a:off x="729627" y="4230533"/>
            <a:ext cx="7688100" cy="7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Presenters: </a:t>
            </a:r>
            <a:endParaRPr/>
          </a:p>
          <a:p>
            <a:pPr indent="0" lvl="0" marL="0" rtl="0" algn="l">
              <a:spcBef>
                <a:spcPts val="0"/>
              </a:spcBef>
              <a:spcAft>
                <a:spcPts val="0"/>
              </a:spcAft>
              <a:buNone/>
            </a:pPr>
            <a:r>
              <a:rPr i="1" lang="en"/>
              <a:t>John Lee</a:t>
            </a:r>
            <a:endParaRPr i="1"/>
          </a:p>
          <a:p>
            <a:pPr indent="0" lvl="0" marL="0" rtl="0" algn="l">
              <a:spcBef>
                <a:spcPts val="0"/>
              </a:spcBef>
              <a:spcAft>
                <a:spcPts val="0"/>
              </a:spcAft>
              <a:buNone/>
            </a:pPr>
            <a:r>
              <a:rPr i="1" lang="en"/>
              <a:t>Nathan Nusaputra</a:t>
            </a:r>
            <a:endParaRPr i="1"/>
          </a:p>
          <a:p>
            <a:pPr indent="0" lvl="0" marL="0" rtl="0" algn="l">
              <a:spcBef>
                <a:spcPts val="0"/>
              </a:spcBef>
              <a:spcAft>
                <a:spcPts val="0"/>
              </a:spcAft>
              <a:buClr>
                <a:schemeClr val="dk1"/>
              </a:buClr>
              <a:buSzPts val="1100"/>
              <a:buFont typeface="Arial"/>
              <a:buNone/>
            </a:pPr>
            <a:r>
              <a:rPr i="1" lang="en"/>
              <a:t>Ryan Sawasaki</a:t>
            </a:r>
            <a:endParaRPr i="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August 05, 2020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1636525" y="2858471"/>
            <a:ext cx="5870945" cy="16011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pic>
        <p:nvPicPr>
          <p:cNvPr id="178" name="Google Shape;178;p22"/>
          <p:cNvPicPr preferRelativeResize="0"/>
          <p:nvPr/>
        </p:nvPicPr>
        <p:blipFill>
          <a:blip r:embed="rId3">
            <a:alphaModFix/>
          </a:blip>
          <a:stretch>
            <a:fillRect/>
          </a:stretch>
        </p:blipFill>
        <p:spPr>
          <a:xfrm>
            <a:off x="4994400" y="2291588"/>
            <a:ext cx="3946576" cy="3667275"/>
          </a:xfrm>
          <a:prstGeom prst="rect">
            <a:avLst/>
          </a:prstGeom>
          <a:noFill/>
          <a:ln>
            <a:noFill/>
          </a:ln>
        </p:spPr>
      </p:pic>
      <p:sp>
        <p:nvSpPr>
          <p:cNvPr id="179" name="Google Shape;179;p22"/>
          <p:cNvSpPr txBox="1"/>
          <p:nvPr/>
        </p:nvSpPr>
        <p:spPr>
          <a:xfrm>
            <a:off x="1186650" y="5586975"/>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0.029</a:t>
            </a:r>
            <a:endParaRPr b="1" sz="1700">
              <a:latin typeface="Lato"/>
              <a:ea typeface="Lato"/>
              <a:cs typeface="Lato"/>
              <a:sym typeface="Lato"/>
            </a:endParaRPr>
          </a:p>
        </p:txBody>
      </p:sp>
      <p:sp>
        <p:nvSpPr>
          <p:cNvPr id="180" name="Google Shape;180;p22"/>
          <p:cNvSpPr/>
          <p:nvPr/>
        </p:nvSpPr>
        <p:spPr>
          <a:xfrm>
            <a:off x="2762850" y="5697400"/>
            <a:ext cx="4464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txBox="1"/>
          <p:nvPr/>
        </p:nvSpPr>
        <p:spPr>
          <a:xfrm>
            <a:off x="3342000" y="5586975"/>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0.012</a:t>
            </a:r>
            <a:endParaRPr b="1" sz="1700">
              <a:latin typeface="Lato"/>
              <a:ea typeface="Lato"/>
              <a:cs typeface="Lato"/>
              <a:sym typeface="Lato"/>
            </a:endParaRPr>
          </a:p>
        </p:txBody>
      </p:sp>
      <p:sp>
        <p:nvSpPr>
          <p:cNvPr id="182" name="Google Shape;182;p22"/>
          <p:cNvSpPr txBox="1"/>
          <p:nvPr>
            <p:ph idx="1" type="body"/>
          </p:nvPr>
        </p:nvSpPr>
        <p:spPr>
          <a:xfrm>
            <a:off x="729450" y="2372675"/>
            <a:ext cx="3595800" cy="25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 Linear Model</a:t>
            </a:r>
            <a:endParaRPr/>
          </a:p>
          <a:p>
            <a:pPr indent="-311150" lvl="0" marL="457200" rtl="0" algn="l">
              <a:spcBef>
                <a:spcPts val="1000"/>
              </a:spcBef>
              <a:spcAft>
                <a:spcPts val="0"/>
              </a:spcAft>
              <a:buSzPts val="1300"/>
              <a:buChar char="●"/>
            </a:pPr>
            <a:r>
              <a:rPr lang="en"/>
              <a:t>Predicted vs Actual Sales Price showed a trend of increasing errors with increase in house price</a:t>
            </a:r>
            <a:endParaRPr/>
          </a:p>
          <a:p>
            <a:pPr indent="-311150" lvl="0" marL="457200" rtl="0" algn="l">
              <a:spcBef>
                <a:spcPts val="1000"/>
              </a:spcBef>
              <a:spcAft>
                <a:spcPts val="0"/>
              </a:spcAft>
              <a:buSzPts val="1300"/>
              <a:buChar char="●"/>
            </a:pPr>
            <a:r>
              <a:rPr lang="en"/>
              <a:t>Good candidate for log-linear model</a:t>
            </a:r>
            <a:endParaRPr/>
          </a:p>
          <a:p>
            <a:pPr indent="-311150" lvl="0" marL="457200" rtl="0" algn="l">
              <a:spcBef>
                <a:spcPts val="1000"/>
              </a:spcBef>
              <a:spcAft>
                <a:spcPts val="0"/>
              </a:spcAft>
              <a:buSzPts val="1300"/>
              <a:buChar char="●"/>
            </a:pPr>
            <a:r>
              <a:rPr lang="en"/>
              <a:t>Increased R</a:t>
            </a:r>
            <a:r>
              <a:rPr baseline="30000" lang="en"/>
              <a:t>2</a:t>
            </a:r>
            <a:r>
              <a:rPr lang="en"/>
              <a:t> and accuracy, while closing the gap. Improved predictive model</a:t>
            </a:r>
            <a:endParaRPr/>
          </a:p>
          <a:p>
            <a:pPr indent="-311150" lvl="0" marL="457200" rtl="0" algn="l">
              <a:spcBef>
                <a:spcPts val="1000"/>
              </a:spcBef>
              <a:spcAft>
                <a:spcPts val="1000"/>
              </a:spcAft>
              <a:buSzPts val="1300"/>
              <a:buChar char="●"/>
            </a:pPr>
            <a:r>
              <a:rPr lang="en"/>
              <a:t>Reduced MSLE by over half</a:t>
            </a:r>
            <a:endParaRPr/>
          </a:p>
        </p:txBody>
      </p:sp>
      <p:sp>
        <p:nvSpPr>
          <p:cNvPr id="183" name="Google Shape;183;p22"/>
          <p:cNvSpPr txBox="1"/>
          <p:nvPr/>
        </p:nvSpPr>
        <p:spPr>
          <a:xfrm>
            <a:off x="1186650" y="4819400"/>
            <a:ext cx="3000000" cy="9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R</a:t>
            </a:r>
            <a:r>
              <a:rPr b="1" baseline="30000" lang="en" sz="1700">
                <a:latin typeface="Lato"/>
                <a:ea typeface="Lato"/>
                <a:cs typeface="Lato"/>
                <a:sym typeface="Lato"/>
              </a:rPr>
              <a:t>2 </a:t>
            </a:r>
            <a:r>
              <a:rPr b="1" lang="en" sz="1700">
                <a:latin typeface="Lato"/>
                <a:ea typeface="Lato"/>
                <a:cs typeface="Lato"/>
                <a:sym typeface="Lato"/>
              </a:rPr>
              <a:t>: 0.951</a:t>
            </a:r>
            <a:endParaRPr b="1" sz="1700">
              <a:latin typeface="Lato"/>
              <a:ea typeface="Lato"/>
              <a:cs typeface="Lato"/>
              <a:sym typeface="Lato"/>
            </a:endParaRPr>
          </a:p>
          <a:p>
            <a:pPr indent="0" lvl="0" marL="0" rtl="0" algn="l">
              <a:spcBef>
                <a:spcPts val="1000"/>
              </a:spcBef>
              <a:spcAft>
                <a:spcPts val="1000"/>
              </a:spcAft>
              <a:buNone/>
            </a:pPr>
            <a:r>
              <a:rPr b="1" lang="en" sz="1700">
                <a:latin typeface="Lato"/>
                <a:ea typeface="Lato"/>
                <a:cs typeface="Lato"/>
                <a:sym typeface="Lato"/>
              </a:rPr>
              <a:t>Accuracy : 0.921</a:t>
            </a:r>
            <a:endParaRPr b="1" sz="1700">
              <a:latin typeface="Lato"/>
              <a:ea typeface="Lato"/>
              <a:cs typeface="Lato"/>
              <a:sym typeface="Lato"/>
            </a:endParaRPr>
          </a:p>
        </p:txBody>
      </p:sp>
      <p:sp>
        <p:nvSpPr>
          <p:cNvPr id="184" name="Google Shape;184;p22"/>
          <p:cNvSpPr txBox="1"/>
          <p:nvPr/>
        </p:nvSpPr>
        <p:spPr>
          <a:xfrm>
            <a:off x="1186650" y="6006350"/>
            <a:ext cx="36555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sz="1700">
                <a:latin typeface="Lato"/>
                <a:ea typeface="Lato"/>
                <a:cs typeface="Lato"/>
                <a:sym typeface="Lato"/>
              </a:rPr>
              <a:t>Kaggle Score: 0.13361 (Top 36%)</a:t>
            </a:r>
            <a:endParaRPr/>
          </a:p>
        </p:txBody>
      </p:sp>
      <p:sp>
        <p:nvSpPr>
          <p:cNvPr id="185" name="Google Shape;185;p22"/>
          <p:cNvSpPr txBox="1"/>
          <p:nvPr/>
        </p:nvSpPr>
        <p:spPr>
          <a:xfrm>
            <a:off x="5541150" y="1659500"/>
            <a:ext cx="30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a:latin typeface="Lato"/>
                <a:ea typeface="Lato"/>
                <a:cs typeface="Lato"/>
                <a:sym typeface="Lato"/>
              </a:rPr>
              <a:t>Sales Price Predicted vs. Actual</a:t>
            </a:r>
            <a:endParaRPr/>
          </a:p>
        </p:txBody>
      </p:sp>
      <p:sp>
        <p:nvSpPr>
          <p:cNvPr id="186" name="Google Shape;186;p22"/>
          <p:cNvSpPr/>
          <p:nvPr/>
        </p:nvSpPr>
        <p:spPr>
          <a:xfrm>
            <a:off x="4348800" y="2848025"/>
            <a:ext cx="746100" cy="29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a:t>
            </a:r>
            <a:endParaRPr/>
          </a:p>
        </p:txBody>
      </p:sp>
      <p:pic>
        <p:nvPicPr>
          <p:cNvPr id="192" name="Google Shape;192;p23"/>
          <p:cNvPicPr preferRelativeResize="0"/>
          <p:nvPr/>
        </p:nvPicPr>
        <p:blipFill>
          <a:blip r:embed="rId3">
            <a:alphaModFix/>
          </a:blip>
          <a:stretch>
            <a:fillRect/>
          </a:stretch>
        </p:blipFill>
        <p:spPr>
          <a:xfrm>
            <a:off x="4612275" y="707848"/>
            <a:ext cx="4405949" cy="2485200"/>
          </a:xfrm>
          <a:prstGeom prst="rect">
            <a:avLst/>
          </a:prstGeom>
          <a:noFill/>
          <a:ln>
            <a:noFill/>
          </a:ln>
        </p:spPr>
      </p:pic>
      <p:pic>
        <p:nvPicPr>
          <p:cNvPr id="193" name="Google Shape;193;p23"/>
          <p:cNvPicPr preferRelativeResize="0"/>
          <p:nvPr/>
        </p:nvPicPr>
        <p:blipFill>
          <a:blip r:embed="rId4">
            <a:alphaModFix/>
          </a:blip>
          <a:stretch>
            <a:fillRect/>
          </a:stretch>
        </p:blipFill>
        <p:spPr>
          <a:xfrm>
            <a:off x="157976" y="3193050"/>
            <a:ext cx="7116800" cy="3485800"/>
          </a:xfrm>
          <a:prstGeom prst="rect">
            <a:avLst/>
          </a:prstGeom>
          <a:noFill/>
          <a:ln>
            <a:noFill/>
          </a:ln>
        </p:spPr>
      </p:pic>
      <p:sp>
        <p:nvSpPr>
          <p:cNvPr id="194" name="Google Shape;194;p23"/>
          <p:cNvSpPr txBox="1"/>
          <p:nvPr/>
        </p:nvSpPr>
        <p:spPr>
          <a:xfrm>
            <a:off x="7376825" y="4461925"/>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0.028</a:t>
            </a:r>
            <a:endParaRPr b="1" sz="17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727650" y="756725"/>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Bagging-Decision Tree</a:t>
            </a:r>
            <a:endParaRPr/>
          </a:p>
        </p:txBody>
      </p:sp>
      <p:pic>
        <p:nvPicPr>
          <p:cNvPr id="200" name="Google Shape;200;p24"/>
          <p:cNvPicPr preferRelativeResize="0"/>
          <p:nvPr/>
        </p:nvPicPr>
        <p:blipFill>
          <a:blip r:embed="rId3">
            <a:alphaModFix/>
          </a:blip>
          <a:stretch>
            <a:fillRect/>
          </a:stretch>
        </p:blipFill>
        <p:spPr>
          <a:xfrm>
            <a:off x="153050" y="1839700"/>
            <a:ext cx="8837901" cy="4376050"/>
          </a:xfrm>
          <a:prstGeom prst="rect">
            <a:avLst/>
          </a:prstGeom>
          <a:noFill/>
          <a:ln>
            <a:noFill/>
          </a:ln>
        </p:spPr>
      </p:pic>
      <p:sp>
        <p:nvSpPr>
          <p:cNvPr id="201" name="Google Shape;201;p24"/>
          <p:cNvSpPr txBox="1"/>
          <p:nvPr/>
        </p:nvSpPr>
        <p:spPr>
          <a:xfrm>
            <a:off x="4894900" y="1207600"/>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0.031</a:t>
            </a:r>
            <a:endParaRPr b="1" sz="1700">
              <a:latin typeface="Lato"/>
              <a:ea typeface="Lato"/>
              <a:cs typeface="Lato"/>
              <a:sym typeface="Lato"/>
            </a:endParaRPr>
          </a:p>
        </p:txBody>
      </p:sp>
      <p:sp>
        <p:nvSpPr>
          <p:cNvPr id="202" name="Google Shape;202;p24"/>
          <p:cNvSpPr/>
          <p:nvPr/>
        </p:nvSpPr>
        <p:spPr>
          <a:xfrm>
            <a:off x="6394900" y="1318025"/>
            <a:ext cx="4464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txBox="1"/>
          <p:nvPr/>
        </p:nvSpPr>
        <p:spPr>
          <a:xfrm>
            <a:off x="7050250" y="1207600"/>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0.030</a:t>
            </a:r>
            <a:endParaRPr b="1" sz="17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727650" y="778475"/>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a:t>
            </a:r>
            <a:endParaRPr/>
          </a:p>
        </p:txBody>
      </p:sp>
      <p:pic>
        <p:nvPicPr>
          <p:cNvPr id="209" name="Google Shape;209;p25"/>
          <p:cNvPicPr preferRelativeResize="0"/>
          <p:nvPr/>
        </p:nvPicPr>
        <p:blipFill>
          <a:blip r:embed="rId3">
            <a:alphaModFix/>
          </a:blip>
          <a:stretch>
            <a:fillRect/>
          </a:stretch>
        </p:blipFill>
        <p:spPr>
          <a:xfrm>
            <a:off x="152400" y="2860150"/>
            <a:ext cx="7881250" cy="3845450"/>
          </a:xfrm>
          <a:prstGeom prst="rect">
            <a:avLst/>
          </a:prstGeom>
          <a:noFill/>
          <a:ln>
            <a:noFill/>
          </a:ln>
        </p:spPr>
      </p:pic>
      <p:pic>
        <p:nvPicPr>
          <p:cNvPr id="210" name="Google Shape;210;p25"/>
          <p:cNvPicPr preferRelativeResize="0"/>
          <p:nvPr/>
        </p:nvPicPr>
        <p:blipFill>
          <a:blip r:embed="rId4">
            <a:alphaModFix/>
          </a:blip>
          <a:stretch>
            <a:fillRect/>
          </a:stretch>
        </p:blipFill>
        <p:spPr>
          <a:xfrm>
            <a:off x="4695250" y="669600"/>
            <a:ext cx="4136575" cy="2607300"/>
          </a:xfrm>
          <a:prstGeom prst="rect">
            <a:avLst/>
          </a:prstGeom>
          <a:noFill/>
          <a:ln>
            <a:noFill/>
          </a:ln>
        </p:spPr>
      </p:pic>
      <p:sp>
        <p:nvSpPr>
          <p:cNvPr id="211" name="Google Shape;211;p25"/>
          <p:cNvSpPr txBox="1"/>
          <p:nvPr/>
        </p:nvSpPr>
        <p:spPr>
          <a:xfrm>
            <a:off x="1291725" y="1860113"/>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0.026</a:t>
            </a:r>
            <a:endParaRPr b="1" sz="17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Trees</a:t>
            </a:r>
            <a:endParaRPr/>
          </a:p>
        </p:txBody>
      </p:sp>
      <p:pic>
        <p:nvPicPr>
          <p:cNvPr id="217" name="Google Shape;217;p26"/>
          <p:cNvPicPr preferRelativeResize="0"/>
          <p:nvPr/>
        </p:nvPicPr>
        <p:blipFill rotWithShape="1">
          <a:blip r:embed="rId3">
            <a:alphaModFix/>
          </a:blip>
          <a:srcRect b="0" l="0" r="0" t="2381"/>
          <a:stretch/>
        </p:blipFill>
        <p:spPr>
          <a:xfrm>
            <a:off x="439547" y="2471900"/>
            <a:ext cx="8264915" cy="3939800"/>
          </a:xfrm>
          <a:prstGeom prst="rect">
            <a:avLst/>
          </a:prstGeom>
          <a:noFill/>
          <a:ln>
            <a:noFill/>
          </a:ln>
        </p:spPr>
      </p:pic>
      <p:sp>
        <p:nvSpPr>
          <p:cNvPr id="218" name="Google Shape;218;p26"/>
          <p:cNvSpPr txBox="1"/>
          <p:nvPr/>
        </p:nvSpPr>
        <p:spPr>
          <a:xfrm>
            <a:off x="6671400" y="1946672"/>
            <a:ext cx="15000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0.024</a:t>
            </a:r>
            <a:endParaRPr b="1" sz="17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a:t>
            </a:r>
            <a:endParaRPr/>
          </a:p>
        </p:txBody>
      </p:sp>
      <p:sp>
        <p:nvSpPr>
          <p:cNvPr id="224" name="Google Shape;224;p27"/>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Varied parameters</a:t>
            </a:r>
            <a:endParaRPr sz="1700"/>
          </a:p>
          <a:p>
            <a:pPr indent="-336550" lvl="0" marL="457200" rtl="0" algn="l">
              <a:spcBef>
                <a:spcPts val="0"/>
              </a:spcBef>
              <a:spcAft>
                <a:spcPts val="0"/>
              </a:spcAft>
              <a:buSzPts val="1700"/>
              <a:buChar char="●"/>
            </a:pPr>
            <a:r>
              <a:rPr lang="en" sz="1700"/>
              <a:t>Considerations: </a:t>
            </a:r>
            <a:endParaRPr sz="1700"/>
          </a:p>
          <a:p>
            <a:pPr indent="-323850" lvl="1" marL="914400" rtl="0" algn="l">
              <a:spcBef>
                <a:spcPts val="0"/>
              </a:spcBef>
              <a:spcAft>
                <a:spcPts val="0"/>
              </a:spcAft>
              <a:buSzPts val="1500"/>
              <a:buChar char="○"/>
            </a:pPr>
            <a:r>
              <a:rPr lang="en" sz="1500"/>
              <a:t>Training time</a:t>
            </a:r>
            <a:endParaRPr sz="1500"/>
          </a:p>
          <a:p>
            <a:pPr indent="-323850" lvl="1" marL="914400" rtl="0" algn="l">
              <a:spcBef>
                <a:spcPts val="0"/>
              </a:spcBef>
              <a:spcAft>
                <a:spcPts val="0"/>
              </a:spcAft>
              <a:buSzPts val="1500"/>
              <a:buChar char="○"/>
            </a:pPr>
            <a:r>
              <a:rPr lang="en" sz="1500"/>
              <a:t>Overfitting and Evaluation (MSLE)</a:t>
            </a:r>
            <a:endParaRPr sz="1500"/>
          </a:p>
          <a:p>
            <a:pPr indent="-323850" lvl="1" marL="914400" rtl="0" algn="l">
              <a:spcBef>
                <a:spcPts val="0"/>
              </a:spcBef>
              <a:spcAft>
                <a:spcPts val="0"/>
              </a:spcAft>
              <a:buSzPts val="1500"/>
              <a:buChar char="○"/>
            </a:pPr>
            <a:r>
              <a:rPr lang="en" sz="1500"/>
              <a:t>Dataset</a:t>
            </a:r>
            <a:endParaRPr sz="1500"/>
          </a:p>
        </p:txBody>
      </p:sp>
      <p:grpSp>
        <p:nvGrpSpPr>
          <p:cNvPr id="225" name="Google Shape;225;p27"/>
          <p:cNvGrpSpPr/>
          <p:nvPr/>
        </p:nvGrpSpPr>
        <p:grpSpPr>
          <a:xfrm>
            <a:off x="5632324" y="4914073"/>
            <a:ext cx="2844000" cy="3094920"/>
            <a:chOff x="5632324" y="1379555"/>
            <a:chExt cx="2844000" cy="3094920"/>
          </a:xfrm>
        </p:grpSpPr>
        <p:sp>
          <p:nvSpPr>
            <p:cNvPr id="226" name="Google Shape;226;p27"/>
            <p:cNvSpPr/>
            <p:nvPr/>
          </p:nvSpPr>
          <p:spPr>
            <a:xfrm>
              <a:off x="5632324" y="1379555"/>
              <a:ext cx="2844000" cy="4791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3-, 4-Layer</a:t>
              </a:r>
              <a:endParaRPr>
                <a:solidFill>
                  <a:srgbClr val="FFFFFF"/>
                </a:solidFill>
                <a:latin typeface="Roboto"/>
                <a:ea typeface="Roboto"/>
                <a:cs typeface="Roboto"/>
                <a:sym typeface="Roboto"/>
              </a:endParaRPr>
            </a:p>
          </p:txBody>
        </p:sp>
        <p:sp>
          <p:nvSpPr>
            <p:cNvPr id="227" name="Google Shape;227;p27"/>
            <p:cNvSpPr txBox="1"/>
            <p:nvPr/>
          </p:nvSpPr>
          <p:spPr>
            <a:xfrm>
              <a:off x="6167063" y="1858775"/>
              <a:ext cx="2236200" cy="2615700"/>
            </a:xfrm>
            <a:prstGeom prst="rect">
              <a:avLst/>
            </a:prstGeom>
            <a:noFill/>
            <a:ln>
              <a:noFill/>
            </a:ln>
          </p:spPr>
          <p:txBody>
            <a:bodyPr anchorCtr="0" anchor="t" bIns="91425" lIns="91425" spcFirstLastPara="1" rIns="91425" wrap="square" tIns="91425">
              <a:noAutofit/>
            </a:bodyPr>
            <a:lstStyle/>
            <a:p>
              <a:pPr indent="-304800" lvl="0" marL="228600" rtl="0" algn="l">
                <a:lnSpc>
                  <a:spcPct val="1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Applied findings from before</a:t>
              </a:r>
              <a:endParaRPr sz="900">
                <a:latin typeface="Roboto"/>
                <a:ea typeface="Roboto"/>
                <a:cs typeface="Roboto"/>
                <a:sym typeface="Roboto"/>
              </a:endParaRPr>
            </a:p>
          </p:txBody>
        </p:sp>
      </p:grpSp>
      <p:grpSp>
        <p:nvGrpSpPr>
          <p:cNvPr id="228" name="Google Shape;228;p27"/>
          <p:cNvGrpSpPr/>
          <p:nvPr/>
        </p:nvGrpSpPr>
        <p:grpSpPr>
          <a:xfrm>
            <a:off x="457200" y="4914077"/>
            <a:ext cx="3178500" cy="3095116"/>
            <a:chOff x="0" y="1379559"/>
            <a:chExt cx="3178500" cy="3095116"/>
          </a:xfrm>
        </p:grpSpPr>
        <p:sp>
          <p:nvSpPr>
            <p:cNvPr id="229" name="Google Shape;229;p27"/>
            <p:cNvSpPr/>
            <p:nvPr/>
          </p:nvSpPr>
          <p:spPr>
            <a:xfrm>
              <a:off x="0" y="1379559"/>
              <a:ext cx="3178500" cy="4794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Single Layer</a:t>
              </a:r>
              <a:endParaRPr>
                <a:solidFill>
                  <a:srgbClr val="FFFFFF"/>
                </a:solidFill>
                <a:latin typeface="Roboto"/>
                <a:ea typeface="Roboto"/>
                <a:cs typeface="Roboto"/>
                <a:sym typeface="Roboto"/>
              </a:endParaRPr>
            </a:p>
          </p:txBody>
        </p:sp>
        <p:sp>
          <p:nvSpPr>
            <p:cNvPr id="230" name="Google Shape;230;p27"/>
            <p:cNvSpPr txBox="1"/>
            <p:nvPr/>
          </p:nvSpPr>
          <p:spPr>
            <a:xfrm>
              <a:off x="655361" y="1858975"/>
              <a:ext cx="2236200" cy="2615700"/>
            </a:xfrm>
            <a:prstGeom prst="rect">
              <a:avLst/>
            </a:prstGeom>
            <a:noFill/>
            <a:ln>
              <a:noFill/>
            </a:ln>
          </p:spPr>
          <p:txBody>
            <a:bodyPr anchorCtr="0" anchor="t" bIns="91425" lIns="91425" spcFirstLastPara="1" rIns="91425" wrap="square" tIns="91425">
              <a:noAutofit/>
            </a:bodyPr>
            <a:lstStyle/>
            <a:p>
              <a:pPr indent="-304800" lvl="0" marL="228600" rtl="0" algn="l">
                <a:lnSpc>
                  <a:spcPct val="1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Epochs</a:t>
              </a:r>
              <a:endParaRPr sz="1200">
                <a:solidFill>
                  <a:schemeClr val="accent1"/>
                </a:solidFill>
                <a:latin typeface="Lato"/>
                <a:ea typeface="Lato"/>
                <a:cs typeface="Lato"/>
                <a:sym typeface="Lato"/>
              </a:endParaRPr>
            </a:p>
            <a:p>
              <a:pPr indent="-304800" lvl="0" marL="228600" rtl="0" algn="l">
                <a:lnSpc>
                  <a:spcPct val="1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Batch size</a:t>
              </a:r>
              <a:endParaRPr sz="1200">
                <a:solidFill>
                  <a:schemeClr val="accent1"/>
                </a:solidFill>
                <a:latin typeface="Lato"/>
                <a:ea typeface="Lato"/>
                <a:cs typeface="Lato"/>
                <a:sym typeface="Lato"/>
              </a:endParaRPr>
            </a:p>
            <a:p>
              <a:pPr indent="-304800" lvl="0" marL="228600" rtl="0" algn="l">
                <a:lnSpc>
                  <a:spcPct val="1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Optimizers and Learning Rates</a:t>
              </a:r>
              <a:endParaRPr sz="1200">
                <a:solidFill>
                  <a:schemeClr val="accent1"/>
                </a:solidFill>
                <a:latin typeface="Lato"/>
                <a:ea typeface="Lato"/>
                <a:cs typeface="Lato"/>
                <a:sym typeface="Lato"/>
              </a:endParaRPr>
            </a:p>
            <a:p>
              <a:pPr indent="-304800" lvl="0" marL="228600" rtl="0" algn="l">
                <a:lnSpc>
                  <a:spcPct val="1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Activation functions</a:t>
              </a:r>
              <a:endParaRPr sz="900">
                <a:latin typeface="Roboto"/>
                <a:ea typeface="Roboto"/>
                <a:cs typeface="Roboto"/>
                <a:sym typeface="Roboto"/>
              </a:endParaRPr>
            </a:p>
          </p:txBody>
        </p:sp>
      </p:grpSp>
      <p:grpSp>
        <p:nvGrpSpPr>
          <p:cNvPr id="231" name="Google Shape;231;p27"/>
          <p:cNvGrpSpPr/>
          <p:nvPr/>
        </p:nvGrpSpPr>
        <p:grpSpPr>
          <a:xfrm>
            <a:off x="3325201" y="4914073"/>
            <a:ext cx="2770949" cy="3094920"/>
            <a:chOff x="2944201" y="1379555"/>
            <a:chExt cx="2770949" cy="3094920"/>
          </a:xfrm>
        </p:grpSpPr>
        <p:sp>
          <p:nvSpPr>
            <p:cNvPr id="232" name="Google Shape;232;p27"/>
            <p:cNvSpPr/>
            <p:nvPr/>
          </p:nvSpPr>
          <p:spPr>
            <a:xfrm>
              <a:off x="2944201" y="1379555"/>
              <a:ext cx="2685900" cy="4791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2-Layer</a:t>
              </a:r>
              <a:endParaRPr>
                <a:solidFill>
                  <a:srgbClr val="FFFFFF"/>
                </a:solidFill>
                <a:latin typeface="Roboto"/>
                <a:ea typeface="Roboto"/>
                <a:cs typeface="Roboto"/>
                <a:sym typeface="Roboto"/>
              </a:endParaRPr>
            </a:p>
          </p:txBody>
        </p:sp>
        <p:sp>
          <p:nvSpPr>
            <p:cNvPr id="233" name="Google Shape;233;p27"/>
            <p:cNvSpPr txBox="1"/>
            <p:nvPr/>
          </p:nvSpPr>
          <p:spPr>
            <a:xfrm>
              <a:off x="3478949" y="1858775"/>
              <a:ext cx="2236200" cy="2615700"/>
            </a:xfrm>
            <a:prstGeom prst="rect">
              <a:avLst/>
            </a:prstGeom>
            <a:noFill/>
            <a:ln>
              <a:noFill/>
            </a:ln>
          </p:spPr>
          <p:txBody>
            <a:bodyPr anchorCtr="0" anchor="t" bIns="91425" lIns="91425" spcFirstLastPara="1" rIns="91425" wrap="square" tIns="91425">
              <a:noAutofit/>
            </a:bodyPr>
            <a:lstStyle/>
            <a:p>
              <a:pPr indent="-304800" lvl="0" marL="228600" rtl="0" algn="l">
                <a:lnSpc>
                  <a:spcPct val="1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Number of nodes</a:t>
              </a:r>
              <a:endParaRPr sz="1200">
                <a:solidFill>
                  <a:schemeClr val="accent1"/>
                </a:solidFill>
                <a:latin typeface="Lato"/>
                <a:ea typeface="Lato"/>
                <a:cs typeface="Lato"/>
                <a:sym typeface="Lato"/>
              </a:endParaRPr>
            </a:p>
            <a:p>
              <a:pPr indent="-304800" lvl="0" marL="228600" rtl="0" algn="l">
                <a:lnSpc>
                  <a:spcPct val="1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Dropout, regularizations</a:t>
              </a:r>
              <a:endParaRPr sz="900">
                <a:latin typeface="Roboto"/>
                <a:ea typeface="Roboto"/>
                <a:cs typeface="Roboto"/>
                <a:sym typeface="Roboto"/>
              </a:endParaRPr>
            </a:p>
          </p:txBody>
        </p:sp>
      </p:grpSp>
      <p:pic>
        <p:nvPicPr>
          <p:cNvPr id="234" name="Google Shape;234;p27"/>
          <p:cNvPicPr preferRelativeResize="0"/>
          <p:nvPr/>
        </p:nvPicPr>
        <p:blipFill>
          <a:blip r:embed="rId3">
            <a:alphaModFix/>
          </a:blip>
          <a:stretch>
            <a:fillRect/>
          </a:stretch>
        </p:blipFill>
        <p:spPr>
          <a:xfrm>
            <a:off x="4930775" y="2771825"/>
            <a:ext cx="1838000" cy="1564975"/>
          </a:xfrm>
          <a:prstGeom prst="rect">
            <a:avLst/>
          </a:prstGeom>
          <a:noFill/>
          <a:ln>
            <a:noFill/>
          </a:ln>
        </p:spPr>
      </p:pic>
      <p:pic>
        <p:nvPicPr>
          <p:cNvPr id="235" name="Google Shape;235;p27"/>
          <p:cNvPicPr preferRelativeResize="0"/>
          <p:nvPr/>
        </p:nvPicPr>
        <p:blipFill>
          <a:blip r:embed="rId4">
            <a:alphaModFix/>
          </a:blip>
          <a:stretch>
            <a:fillRect/>
          </a:stretch>
        </p:blipFill>
        <p:spPr>
          <a:xfrm>
            <a:off x="6860250" y="2771832"/>
            <a:ext cx="1837999" cy="15866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Epochs, Batch, Optimizer, Activation</a:t>
            </a:r>
            <a:endParaRPr/>
          </a:p>
        </p:txBody>
      </p:sp>
      <p:pic>
        <p:nvPicPr>
          <p:cNvPr id="241" name="Google Shape;241;p28"/>
          <p:cNvPicPr preferRelativeResize="0"/>
          <p:nvPr/>
        </p:nvPicPr>
        <p:blipFill>
          <a:blip r:embed="rId3">
            <a:alphaModFix/>
          </a:blip>
          <a:stretch>
            <a:fillRect/>
          </a:stretch>
        </p:blipFill>
        <p:spPr>
          <a:xfrm>
            <a:off x="2291754" y="2809050"/>
            <a:ext cx="4564084" cy="3901875"/>
          </a:xfrm>
          <a:prstGeom prst="rect">
            <a:avLst/>
          </a:prstGeom>
          <a:noFill/>
          <a:ln>
            <a:noFill/>
          </a:ln>
        </p:spPr>
      </p:pic>
      <p:sp>
        <p:nvSpPr>
          <p:cNvPr id="242" name="Google Shape;242;p28"/>
          <p:cNvSpPr/>
          <p:nvPr/>
        </p:nvSpPr>
        <p:spPr>
          <a:xfrm>
            <a:off x="2313400" y="4861675"/>
            <a:ext cx="4509375" cy="1784975"/>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0000FF"/>
            </a:solidFill>
            <a:prstDash val="solid"/>
            <a:round/>
            <a:headEnd len="med" w="med" type="none"/>
            <a:tailEnd len="med" w="med" type="none"/>
          </a:ln>
        </p:spPr>
      </p:sp>
      <p:sp>
        <p:nvSpPr>
          <p:cNvPr id="243" name="Google Shape;243;p28"/>
          <p:cNvSpPr/>
          <p:nvPr/>
        </p:nvSpPr>
        <p:spPr>
          <a:xfrm>
            <a:off x="2313400" y="3087375"/>
            <a:ext cx="4509375" cy="1784975"/>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FF0000"/>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Epochs, Batch, Optimizer, Activation</a:t>
            </a:r>
            <a:endParaRPr/>
          </a:p>
        </p:txBody>
      </p:sp>
      <p:pic>
        <p:nvPicPr>
          <p:cNvPr id="249" name="Google Shape;249;p29"/>
          <p:cNvPicPr preferRelativeResize="0"/>
          <p:nvPr/>
        </p:nvPicPr>
        <p:blipFill>
          <a:blip r:embed="rId3">
            <a:alphaModFix/>
          </a:blip>
          <a:stretch>
            <a:fillRect/>
          </a:stretch>
        </p:blipFill>
        <p:spPr>
          <a:xfrm>
            <a:off x="2291754" y="2809050"/>
            <a:ext cx="4564084" cy="3901875"/>
          </a:xfrm>
          <a:prstGeom prst="rect">
            <a:avLst/>
          </a:prstGeom>
          <a:noFill/>
          <a:ln>
            <a:noFill/>
          </a:ln>
        </p:spPr>
      </p:pic>
      <p:sp>
        <p:nvSpPr>
          <p:cNvPr id="250" name="Google Shape;250;p29"/>
          <p:cNvSpPr/>
          <p:nvPr/>
        </p:nvSpPr>
        <p:spPr>
          <a:xfrm>
            <a:off x="2313400" y="4861675"/>
            <a:ext cx="4509375" cy="1784975"/>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0000FF"/>
            </a:solidFill>
            <a:prstDash val="solid"/>
            <a:round/>
            <a:headEnd len="med" w="med" type="none"/>
            <a:tailEnd len="med" w="med" type="none"/>
          </a:ln>
        </p:spPr>
      </p:sp>
      <p:sp>
        <p:nvSpPr>
          <p:cNvPr id="251" name="Google Shape;251;p29"/>
          <p:cNvSpPr/>
          <p:nvPr/>
        </p:nvSpPr>
        <p:spPr>
          <a:xfrm>
            <a:off x="2313400" y="3087375"/>
            <a:ext cx="4509375" cy="1784975"/>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FF0000"/>
            </a:solidFill>
            <a:prstDash val="solid"/>
            <a:round/>
            <a:headEnd len="med" w="med" type="none"/>
            <a:tailEnd len="med" w="med" type="none"/>
          </a:ln>
        </p:spPr>
      </p:sp>
      <p:sp>
        <p:nvSpPr>
          <p:cNvPr id="252" name="Google Shape;252;p29"/>
          <p:cNvSpPr/>
          <p:nvPr/>
        </p:nvSpPr>
        <p:spPr>
          <a:xfrm>
            <a:off x="6855825" y="3069737"/>
            <a:ext cx="510000" cy="2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6855825" y="3537375"/>
            <a:ext cx="510000" cy="2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Epochs, Batch, Optimizer, Activation</a:t>
            </a:r>
            <a:endParaRPr/>
          </a:p>
        </p:txBody>
      </p:sp>
      <p:pic>
        <p:nvPicPr>
          <p:cNvPr id="259" name="Google Shape;259;p30"/>
          <p:cNvPicPr preferRelativeResize="0"/>
          <p:nvPr/>
        </p:nvPicPr>
        <p:blipFill>
          <a:blip r:embed="rId3">
            <a:alphaModFix/>
          </a:blip>
          <a:stretch>
            <a:fillRect/>
          </a:stretch>
        </p:blipFill>
        <p:spPr>
          <a:xfrm>
            <a:off x="2291754" y="2809050"/>
            <a:ext cx="4564084" cy="3901875"/>
          </a:xfrm>
          <a:prstGeom prst="rect">
            <a:avLst/>
          </a:prstGeom>
          <a:noFill/>
          <a:ln>
            <a:noFill/>
          </a:ln>
        </p:spPr>
      </p:pic>
      <p:sp>
        <p:nvSpPr>
          <p:cNvPr id="260" name="Google Shape;260;p30"/>
          <p:cNvSpPr/>
          <p:nvPr/>
        </p:nvSpPr>
        <p:spPr>
          <a:xfrm>
            <a:off x="2313400" y="4861675"/>
            <a:ext cx="4509375" cy="1784975"/>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0000FF"/>
            </a:solidFill>
            <a:prstDash val="solid"/>
            <a:round/>
            <a:headEnd len="med" w="med" type="none"/>
            <a:tailEnd len="med" w="med" type="none"/>
          </a:ln>
        </p:spPr>
      </p:sp>
      <p:sp>
        <p:nvSpPr>
          <p:cNvPr id="261" name="Google Shape;261;p30"/>
          <p:cNvSpPr/>
          <p:nvPr/>
        </p:nvSpPr>
        <p:spPr>
          <a:xfrm>
            <a:off x="2313400" y="3087375"/>
            <a:ext cx="4509375" cy="1784975"/>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FF0000"/>
            </a:solidFill>
            <a:prstDash val="solid"/>
            <a:round/>
            <a:headEnd len="med" w="med" type="none"/>
            <a:tailEnd len="med" w="med" type="none"/>
          </a:ln>
        </p:spPr>
      </p:sp>
      <p:sp>
        <p:nvSpPr>
          <p:cNvPr id="262" name="Google Shape;262;p30"/>
          <p:cNvSpPr/>
          <p:nvPr/>
        </p:nvSpPr>
        <p:spPr>
          <a:xfrm>
            <a:off x="6855825" y="3069737"/>
            <a:ext cx="510000" cy="2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6855825" y="3303125"/>
            <a:ext cx="510000" cy="2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Learning Rate, Training Time</a:t>
            </a:r>
            <a:endParaRPr/>
          </a:p>
        </p:txBody>
      </p:sp>
      <p:pic>
        <p:nvPicPr>
          <p:cNvPr id="269" name="Google Shape;269;p31"/>
          <p:cNvPicPr preferRelativeResize="0"/>
          <p:nvPr/>
        </p:nvPicPr>
        <p:blipFill>
          <a:blip r:embed="rId3">
            <a:alphaModFix/>
          </a:blip>
          <a:stretch>
            <a:fillRect/>
          </a:stretch>
        </p:blipFill>
        <p:spPr>
          <a:xfrm>
            <a:off x="729450" y="3677426"/>
            <a:ext cx="3907200" cy="1621950"/>
          </a:xfrm>
          <a:prstGeom prst="rect">
            <a:avLst/>
          </a:prstGeom>
          <a:noFill/>
          <a:ln>
            <a:noFill/>
          </a:ln>
        </p:spPr>
      </p:pic>
      <p:pic>
        <p:nvPicPr>
          <p:cNvPr id="270" name="Google Shape;270;p31"/>
          <p:cNvPicPr preferRelativeResize="0"/>
          <p:nvPr/>
        </p:nvPicPr>
        <p:blipFill>
          <a:blip r:embed="rId4">
            <a:alphaModFix/>
          </a:blip>
          <a:stretch>
            <a:fillRect/>
          </a:stretch>
        </p:blipFill>
        <p:spPr>
          <a:xfrm>
            <a:off x="4946537" y="3554774"/>
            <a:ext cx="3430599" cy="1867250"/>
          </a:xfrm>
          <a:prstGeom prst="rect">
            <a:avLst/>
          </a:prstGeom>
          <a:noFill/>
          <a:ln>
            <a:noFill/>
          </a:ln>
        </p:spPr>
      </p:pic>
      <p:sp>
        <p:nvSpPr>
          <p:cNvPr id="271" name="Google Shape;271;p31"/>
          <p:cNvSpPr/>
          <p:nvPr/>
        </p:nvSpPr>
        <p:spPr>
          <a:xfrm rot="10800000">
            <a:off x="2999975" y="3265200"/>
            <a:ext cx="244800" cy="324600"/>
          </a:xfrm>
          <a:prstGeom prst="down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4196575" y="3302575"/>
            <a:ext cx="244800" cy="324600"/>
          </a:xfrm>
          <a:prstGeom prst="down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729450" y="3677425"/>
            <a:ext cx="3907373" cy="1677341"/>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FF0000"/>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House Price Prediction - Kaggle </a:t>
            </a:r>
            <a:endParaRPr sz="1700"/>
          </a:p>
          <a:p>
            <a:pPr indent="-336550" lvl="0" marL="457200" rtl="0" algn="l">
              <a:spcBef>
                <a:spcPts val="0"/>
              </a:spcBef>
              <a:spcAft>
                <a:spcPts val="0"/>
              </a:spcAft>
              <a:buSzPts val="1700"/>
              <a:buChar char="●"/>
            </a:pPr>
            <a:r>
              <a:rPr lang="en" sz="1700"/>
              <a:t>Regression Problem </a:t>
            </a:r>
            <a:endParaRPr sz="1700"/>
          </a:p>
          <a:p>
            <a:pPr indent="-336550" lvl="0" marL="457200" rtl="0" algn="l">
              <a:spcBef>
                <a:spcPts val="0"/>
              </a:spcBef>
              <a:spcAft>
                <a:spcPts val="0"/>
              </a:spcAft>
              <a:buSzPts val="1700"/>
              <a:buChar char="●"/>
            </a:pPr>
            <a:r>
              <a:rPr lang="en" sz="1700"/>
              <a:t>Steps:</a:t>
            </a:r>
            <a:endParaRPr sz="1700"/>
          </a:p>
          <a:p>
            <a:pPr indent="-323850" lvl="1" marL="914400" rtl="0" algn="l">
              <a:spcBef>
                <a:spcPts val="0"/>
              </a:spcBef>
              <a:spcAft>
                <a:spcPts val="0"/>
              </a:spcAft>
              <a:buSzPts val="1500"/>
              <a:buChar char="○"/>
            </a:pPr>
            <a:r>
              <a:rPr lang="en" sz="1500"/>
              <a:t>Exploratory Data Analysis</a:t>
            </a:r>
            <a:endParaRPr sz="1500"/>
          </a:p>
          <a:p>
            <a:pPr indent="-323850" lvl="1" marL="914400" rtl="0" algn="l">
              <a:spcBef>
                <a:spcPts val="0"/>
              </a:spcBef>
              <a:spcAft>
                <a:spcPts val="0"/>
              </a:spcAft>
              <a:buSzPts val="1500"/>
              <a:buChar char="○"/>
            </a:pPr>
            <a:r>
              <a:rPr lang="en" sz="1500"/>
              <a:t>Formulate Baseline</a:t>
            </a:r>
            <a:endParaRPr sz="1500"/>
          </a:p>
          <a:p>
            <a:pPr indent="-323850" lvl="1" marL="914400" rtl="0" algn="l">
              <a:spcBef>
                <a:spcPts val="0"/>
              </a:spcBef>
              <a:spcAft>
                <a:spcPts val="0"/>
              </a:spcAft>
              <a:buSzPts val="1500"/>
              <a:buChar char="○"/>
            </a:pPr>
            <a:r>
              <a:rPr lang="en" sz="1500"/>
              <a:t>Linear Regression Model  </a:t>
            </a:r>
            <a:endParaRPr sz="1500"/>
          </a:p>
          <a:p>
            <a:pPr indent="-323850" lvl="1" marL="914400" rtl="0" algn="l">
              <a:spcBef>
                <a:spcPts val="0"/>
              </a:spcBef>
              <a:spcAft>
                <a:spcPts val="0"/>
              </a:spcAft>
              <a:buSzPts val="1500"/>
              <a:buChar char="○"/>
            </a:pPr>
            <a:r>
              <a:rPr lang="en" sz="1500"/>
              <a:t>Decision Trees with Ensembling Methods</a:t>
            </a:r>
            <a:endParaRPr sz="1500"/>
          </a:p>
          <a:p>
            <a:pPr indent="-323850" lvl="1" marL="914400" rtl="0" algn="l">
              <a:spcBef>
                <a:spcPts val="0"/>
              </a:spcBef>
              <a:spcAft>
                <a:spcPts val="0"/>
              </a:spcAft>
              <a:buSzPts val="1500"/>
              <a:buChar char="○"/>
            </a:pPr>
            <a:r>
              <a:rPr lang="en" sz="1500"/>
              <a:t>Neural Network</a:t>
            </a:r>
            <a:endParaRPr sz="1500"/>
          </a:p>
        </p:txBody>
      </p:sp>
      <p:sp>
        <p:nvSpPr>
          <p:cNvPr id="95" name="Google Shape;95;p14"/>
          <p:cNvSpPr txBox="1"/>
          <p:nvPr/>
        </p:nvSpPr>
        <p:spPr>
          <a:xfrm>
            <a:off x="0" y="6610800"/>
            <a:ext cx="80685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Dataset: </a:t>
            </a:r>
            <a:r>
              <a:rPr lang="en" sz="800" u="sng">
                <a:solidFill>
                  <a:schemeClr val="hlink"/>
                </a:solidFill>
                <a:hlinkClick r:id="rId3"/>
              </a:rPr>
              <a:t>https://www.kaggle.com/c/house-prices-advanced-regression-techniques/overview</a:t>
            </a:r>
            <a:endParaRPr sz="800"/>
          </a:p>
        </p:txBody>
      </p:sp>
      <p:pic>
        <p:nvPicPr>
          <p:cNvPr id="96" name="Google Shape;96;p14"/>
          <p:cNvPicPr preferRelativeResize="0"/>
          <p:nvPr/>
        </p:nvPicPr>
        <p:blipFill>
          <a:blip r:embed="rId4">
            <a:alphaModFix/>
          </a:blip>
          <a:stretch>
            <a:fillRect/>
          </a:stretch>
        </p:blipFill>
        <p:spPr>
          <a:xfrm>
            <a:off x="6249100" y="2771825"/>
            <a:ext cx="2169050" cy="227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Learning Rate, Training Time</a:t>
            </a:r>
            <a:endParaRPr/>
          </a:p>
        </p:txBody>
      </p:sp>
      <p:pic>
        <p:nvPicPr>
          <p:cNvPr id="279" name="Google Shape;279;p32"/>
          <p:cNvPicPr preferRelativeResize="0"/>
          <p:nvPr/>
        </p:nvPicPr>
        <p:blipFill>
          <a:blip r:embed="rId3">
            <a:alphaModFix/>
          </a:blip>
          <a:stretch>
            <a:fillRect/>
          </a:stretch>
        </p:blipFill>
        <p:spPr>
          <a:xfrm>
            <a:off x="729450" y="3677426"/>
            <a:ext cx="3907200" cy="1621950"/>
          </a:xfrm>
          <a:prstGeom prst="rect">
            <a:avLst/>
          </a:prstGeom>
          <a:noFill/>
          <a:ln>
            <a:noFill/>
          </a:ln>
        </p:spPr>
      </p:pic>
      <p:pic>
        <p:nvPicPr>
          <p:cNvPr id="280" name="Google Shape;280;p32"/>
          <p:cNvPicPr preferRelativeResize="0"/>
          <p:nvPr/>
        </p:nvPicPr>
        <p:blipFill>
          <a:blip r:embed="rId4">
            <a:alphaModFix/>
          </a:blip>
          <a:stretch>
            <a:fillRect/>
          </a:stretch>
        </p:blipFill>
        <p:spPr>
          <a:xfrm>
            <a:off x="4946537" y="3554774"/>
            <a:ext cx="3430599" cy="1867250"/>
          </a:xfrm>
          <a:prstGeom prst="rect">
            <a:avLst/>
          </a:prstGeom>
          <a:noFill/>
          <a:ln>
            <a:noFill/>
          </a:ln>
        </p:spPr>
      </p:pic>
      <p:sp>
        <p:nvSpPr>
          <p:cNvPr id="281" name="Google Shape;281;p32"/>
          <p:cNvSpPr/>
          <p:nvPr/>
        </p:nvSpPr>
        <p:spPr>
          <a:xfrm>
            <a:off x="4946525" y="4480925"/>
            <a:ext cx="3430733" cy="941039"/>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FF0000"/>
            </a:solidFill>
            <a:prstDash val="solid"/>
            <a:round/>
            <a:headEnd len="med" w="med" type="none"/>
            <a:tailEnd len="med" w="med"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Single Layer</a:t>
            </a:r>
            <a:endParaRPr/>
          </a:p>
          <a:p>
            <a:pPr indent="0" lvl="0" marL="0" rtl="0" algn="l">
              <a:spcBef>
                <a:spcPts val="0"/>
              </a:spcBef>
              <a:spcAft>
                <a:spcPts val="0"/>
              </a:spcAft>
              <a:buNone/>
            </a:pPr>
            <a:r>
              <a:t/>
            </a:r>
            <a:endParaRPr/>
          </a:p>
        </p:txBody>
      </p:sp>
      <p:sp>
        <p:nvSpPr>
          <p:cNvPr id="287" name="Google Shape;287;p33"/>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Mean Squared Log Error: </a:t>
            </a:r>
            <a:r>
              <a:rPr lang="en" sz="1050">
                <a:solidFill>
                  <a:srgbClr val="000000"/>
                </a:solidFill>
                <a:highlight>
                  <a:srgbClr val="FFFFFF"/>
                </a:highlight>
                <a:latin typeface="Arial"/>
                <a:ea typeface="Arial"/>
                <a:cs typeface="Arial"/>
                <a:sym typeface="Arial"/>
              </a:rPr>
              <a:t>0.025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Kaggle Score: </a:t>
            </a:r>
            <a:r>
              <a:rPr lang="en" sz="1050">
                <a:solidFill>
                  <a:srgbClr val="000000"/>
                </a:solidFill>
                <a:highlight>
                  <a:srgbClr val="FFFFFF"/>
                </a:highlight>
                <a:latin typeface="Arial"/>
                <a:ea typeface="Arial"/>
                <a:cs typeface="Arial"/>
                <a:sym typeface="Arial"/>
              </a:rPr>
              <a:t>0.1655  (Top 70%)</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288" name="Google Shape;288;p33"/>
          <p:cNvPicPr preferRelativeResize="0"/>
          <p:nvPr/>
        </p:nvPicPr>
        <p:blipFill>
          <a:blip r:embed="rId3">
            <a:alphaModFix/>
          </a:blip>
          <a:stretch>
            <a:fillRect/>
          </a:stretch>
        </p:blipFill>
        <p:spPr>
          <a:xfrm>
            <a:off x="344525" y="3428988"/>
            <a:ext cx="8696325" cy="3171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(2 layers) Nodes, Dropouts, Regularization</a:t>
            </a:r>
            <a:endParaRPr/>
          </a:p>
        </p:txBody>
      </p:sp>
      <p:pic>
        <p:nvPicPr>
          <p:cNvPr id="294" name="Google Shape;294;p34"/>
          <p:cNvPicPr preferRelativeResize="0"/>
          <p:nvPr/>
        </p:nvPicPr>
        <p:blipFill>
          <a:blip r:embed="rId3">
            <a:alphaModFix/>
          </a:blip>
          <a:stretch>
            <a:fillRect/>
          </a:stretch>
        </p:blipFill>
        <p:spPr>
          <a:xfrm>
            <a:off x="729457" y="2908719"/>
            <a:ext cx="5059525" cy="1690075"/>
          </a:xfrm>
          <a:prstGeom prst="rect">
            <a:avLst/>
          </a:prstGeom>
          <a:noFill/>
          <a:ln>
            <a:noFill/>
          </a:ln>
        </p:spPr>
      </p:pic>
      <p:pic>
        <p:nvPicPr>
          <p:cNvPr id="295" name="Google Shape;295;p34"/>
          <p:cNvPicPr preferRelativeResize="0"/>
          <p:nvPr/>
        </p:nvPicPr>
        <p:blipFill>
          <a:blip r:embed="rId4">
            <a:alphaModFix/>
          </a:blip>
          <a:stretch>
            <a:fillRect/>
          </a:stretch>
        </p:blipFill>
        <p:spPr>
          <a:xfrm>
            <a:off x="3523100" y="4751249"/>
            <a:ext cx="4895049" cy="1886425"/>
          </a:xfrm>
          <a:prstGeom prst="rect">
            <a:avLst/>
          </a:prstGeom>
          <a:noFill/>
          <a:ln>
            <a:noFill/>
          </a:ln>
        </p:spPr>
      </p:pic>
      <p:sp>
        <p:nvSpPr>
          <p:cNvPr id="296" name="Google Shape;296;p34"/>
          <p:cNvSpPr/>
          <p:nvPr/>
        </p:nvSpPr>
        <p:spPr>
          <a:xfrm rot="10800000">
            <a:off x="5018975" y="2584125"/>
            <a:ext cx="244800" cy="324600"/>
          </a:xfrm>
          <a:prstGeom prst="down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rot="10800000">
            <a:off x="4260625" y="2584125"/>
            <a:ext cx="244800" cy="3246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a:off x="729450" y="2915100"/>
            <a:ext cx="5059519" cy="1690014"/>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FF0000"/>
            </a:solidFill>
            <a:prstDash val="solid"/>
            <a:round/>
            <a:headEnd len="med" w="med" type="none"/>
            <a:tailEnd len="med" w="med" type="none"/>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Nodes, Dropouts, Regularization</a:t>
            </a:r>
            <a:endParaRPr/>
          </a:p>
        </p:txBody>
      </p:sp>
      <p:pic>
        <p:nvPicPr>
          <p:cNvPr id="304" name="Google Shape;304;p35"/>
          <p:cNvPicPr preferRelativeResize="0"/>
          <p:nvPr/>
        </p:nvPicPr>
        <p:blipFill>
          <a:blip r:embed="rId3">
            <a:alphaModFix/>
          </a:blip>
          <a:stretch>
            <a:fillRect/>
          </a:stretch>
        </p:blipFill>
        <p:spPr>
          <a:xfrm>
            <a:off x="729457" y="2908719"/>
            <a:ext cx="5059525" cy="1690075"/>
          </a:xfrm>
          <a:prstGeom prst="rect">
            <a:avLst/>
          </a:prstGeom>
          <a:noFill/>
          <a:ln>
            <a:noFill/>
          </a:ln>
        </p:spPr>
      </p:pic>
      <p:pic>
        <p:nvPicPr>
          <p:cNvPr id="305" name="Google Shape;305;p35"/>
          <p:cNvPicPr preferRelativeResize="0"/>
          <p:nvPr/>
        </p:nvPicPr>
        <p:blipFill>
          <a:blip r:embed="rId4">
            <a:alphaModFix/>
          </a:blip>
          <a:stretch>
            <a:fillRect/>
          </a:stretch>
        </p:blipFill>
        <p:spPr>
          <a:xfrm>
            <a:off x="3523100" y="4751249"/>
            <a:ext cx="4895049" cy="1886425"/>
          </a:xfrm>
          <a:prstGeom prst="rect">
            <a:avLst/>
          </a:prstGeom>
          <a:noFill/>
          <a:ln>
            <a:noFill/>
          </a:ln>
        </p:spPr>
      </p:pic>
      <p:sp>
        <p:nvSpPr>
          <p:cNvPr id="306" name="Google Shape;306;p35"/>
          <p:cNvSpPr/>
          <p:nvPr/>
        </p:nvSpPr>
        <p:spPr>
          <a:xfrm>
            <a:off x="3523100" y="4751250"/>
            <a:ext cx="4894927" cy="1886362"/>
          </a:xfrm>
          <a:custGeom>
            <a:rect b="b" l="l" r="r" t="t"/>
            <a:pathLst>
              <a:path extrusionOk="0" h="71399" w="180375">
                <a:moveTo>
                  <a:pt x="0" y="0"/>
                </a:moveTo>
                <a:lnTo>
                  <a:pt x="180375" y="940"/>
                </a:lnTo>
                <a:lnTo>
                  <a:pt x="180375" y="71399"/>
                </a:lnTo>
                <a:lnTo>
                  <a:pt x="470" y="71399"/>
                </a:lnTo>
                <a:close/>
              </a:path>
            </a:pathLst>
          </a:custGeom>
          <a:noFill/>
          <a:ln cap="flat" cmpd="sng" w="38100">
            <a:solidFill>
              <a:srgbClr val="FF0000"/>
            </a:solidFill>
            <a:prstDash val="solid"/>
            <a:round/>
            <a:headEnd len="med" w="med" type="none"/>
            <a:tailEnd len="med" w="med" type="none"/>
          </a:ln>
        </p:spPr>
      </p:sp>
      <p:sp>
        <p:nvSpPr>
          <p:cNvPr id="307" name="Google Shape;307;p35"/>
          <p:cNvSpPr/>
          <p:nvPr/>
        </p:nvSpPr>
        <p:spPr>
          <a:xfrm rot="3232840">
            <a:off x="7471362" y="4306417"/>
            <a:ext cx="233600" cy="861679"/>
          </a:xfrm>
          <a:prstGeom prst="down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txBox="1"/>
          <p:nvPr/>
        </p:nvSpPr>
        <p:spPr>
          <a:xfrm>
            <a:off x="7659025" y="4114800"/>
            <a:ext cx="13056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Lowest Error</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Two Layer</a:t>
            </a:r>
            <a:endParaRPr/>
          </a:p>
          <a:p>
            <a:pPr indent="0" lvl="0" marL="0" rtl="0" algn="l">
              <a:spcBef>
                <a:spcPts val="0"/>
              </a:spcBef>
              <a:spcAft>
                <a:spcPts val="0"/>
              </a:spcAft>
              <a:buNone/>
            </a:pPr>
            <a:r>
              <a:t/>
            </a:r>
            <a:endParaRPr/>
          </a:p>
        </p:txBody>
      </p:sp>
      <p:sp>
        <p:nvSpPr>
          <p:cNvPr id="314" name="Google Shape;314;p36"/>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Mean Squared Log Error: </a:t>
            </a:r>
            <a:r>
              <a:rPr lang="en" sz="1050">
                <a:solidFill>
                  <a:srgbClr val="000000"/>
                </a:solidFill>
                <a:highlight>
                  <a:srgbClr val="FFFFFF"/>
                </a:highlight>
                <a:latin typeface="Arial"/>
                <a:ea typeface="Arial"/>
                <a:cs typeface="Arial"/>
                <a:sym typeface="Arial"/>
              </a:rPr>
              <a:t>0.026</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Kaggle Score: </a:t>
            </a:r>
            <a:r>
              <a:rPr lang="en" sz="1050">
                <a:solidFill>
                  <a:srgbClr val="000000"/>
                </a:solidFill>
                <a:highlight>
                  <a:srgbClr val="FFFFFF"/>
                </a:highlight>
                <a:latin typeface="Arial"/>
                <a:ea typeface="Arial"/>
                <a:cs typeface="Arial"/>
                <a:sym typeface="Arial"/>
              </a:rPr>
              <a:t>0.1459</a:t>
            </a:r>
            <a:r>
              <a:rPr lang="en" sz="1050">
                <a:solidFill>
                  <a:srgbClr val="000000"/>
                </a:solidFill>
                <a:highlight>
                  <a:srgbClr val="FFFFFF"/>
                </a:highlight>
                <a:latin typeface="Arial"/>
                <a:ea typeface="Arial"/>
                <a:cs typeface="Arial"/>
                <a:sym typeface="Arial"/>
              </a:rPr>
              <a:t>  (Top 55%)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315" name="Google Shape;315;p36"/>
          <p:cNvPicPr preferRelativeResize="0"/>
          <p:nvPr/>
        </p:nvPicPr>
        <p:blipFill>
          <a:blip r:embed="rId3">
            <a:alphaModFix/>
          </a:blip>
          <a:stretch>
            <a:fillRect/>
          </a:stretch>
        </p:blipFill>
        <p:spPr>
          <a:xfrm>
            <a:off x="192300" y="3428988"/>
            <a:ext cx="8763000" cy="3171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- 3 &amp; 4 layer</a:t>
            </a:r>
            <a:endParaRPr/>
          </a:p>
          <a:p>
            <a:pPr indent="0" lvl="0" marL="0" rtl="0" algn="l">
              <a:spcBef>
                <a:spcPts val="0"/>
              </a:spcBef>
              <a:spcAft>
                <a:spcPts val="0"/>
              </a:spcAft>
              <a:buNone/>
            </a:pPr>
            <a:r>
              <a:t/>
            </a:r>
            <a:endParaRPr/>
          </a:p>
        </p:txBody>
      </p:sp>
      <p:sp>
        <p:nvSpPr>
          <p:cNvPr id="321" name="Google Shape;321;p37"/>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Mean Squared Log Error: </a:t>
            </a:r>
            <a:r>
              <a:rPr lang="en" sz="1050">
                <a:solidFill>
                  <a:srgbClr val="000000"/>
                </a:solidFill>
                <a:highlight>
                  <a:srgbClr val="FFFFFF"/>
                </a:highlight>
                <a:latin typeface="Arial"/>
                <a:ea typeface="Arial"/>
                <a:cs typeface="Arial"/>
                <a:sym typeface="Arial"/>
              </a:rPr>
              <a:t>0.024</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Kaggle Score: </a:t>
            </a:r>
            <a:r>
              <a:rPr lang="en" sz="1050">
                <a:solidFill>
                  <a:srgbClr val="000000"/>
                </a:solidFill>
                <a:highlight>
                  <a:srgbClr val="FFFFFF"/>
                </a:highlight>
                <a:latin typeface="Arial"/>
                <a:ea typeface="Arial"/>
                <a:cs typeface="Arial"/>
                <a:sym typeface="Arial"/>
              </a:rPr>
              <a:t>0.1406</a:t>
            </a:r>
            <a:r>
              <a:rPr lang="en" sz="1050">
                <a:solidFill>
                  <a:srgbClr val="000000"/>
                </a:solidFill>
                <a:highlight>
                  <a:srgbClr val="FFFFFF"/>
                </a:highlight>
                <a:latin typeface="Arial"/>
                <a:ea typeface="Arial"/>
                <a:cs typeface="Arial"/>
                <a:sym typeface="Arial"/>
              </a:rPr>
              <a:t>  (Top 49%)</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322" name="Google Shape;322;p37"/>
          <p:cNvPicPr preferRelativeResize="0"/>
          <p:nvPr/>
        </p:nvPicPr>
        <p:blipFill>
          <a:blip r:embed="rId3">
            <a:alphaModFix/>
          </a:blip>
          <a:stretch>
            <a:fillRect/>
          </a:stretch>
        </p:blipFill>
        <p:spPr>
          <a:xfrm>
            <a:off x="190500" y="3379288"/>
            <a:ext cx="8763000" cy="317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28" name="Google Shape;328;p38"/>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Linear Regression - 0.134</a:t>
            </a:r>
            <a:endParaRPr sz="1700"/>
          </a:p>
          <a:p>
            <a:pPr indent="0" lvl="0" marL="0" rtl="0" algn="l">
              <a:spcBef>
                <a:spcPts val="1600"/>
              </a:spcBef>
              <a:spcAft>
                <a:spcPts val="0"/>
              </a:spcAft>
              <a:buNone/>
            </a:pPr>
            <a:r>
              <a:rPr lang="en" sz="1700"/>
              <a:t>Extra Trees  - 0.151</a:t>
            </a:r>
            <a:endParaRPr sz="1700"/>
          </a:p>
          <a:p>
            <a:pPr indent="0" lvl="0" marL="0" rtl="0" algn="l">
              <a:spcBef>
                <a:spcPts val="1600"/>
              </a:spcBef>
              <a:spcAft>
                <a:spcPts val="0"/>
              </a:spcAft>
              <a:buNone/>
            </a:pPr>
            <a:r>
              <a:rPr lang="en" sz="1700"/>
              <a:t>Neural Networks - 0.141</a:t>
            </a:r>
            <a:endParaRPr sz="1700"/>
          </a:p>
          <a:p>
            <a:pPr indent="0" lvl="0" marL="0" rtl="0" algn="l">
              <a:spcBef>
                <a:spcPts val="1600"/>
              </a:spcBef>
              <a:spcAft>
                <a:spcPts val="1600"/>
              </a:spcAft>
              <a:buNone/>
            </a:pPr>
            <a:r>
              <a:rPr lang="en" sz="1700"/>
              <a:t>Final Ensemble </a:t>
            </a:r>
            <a:r>
              <a:rPr lang="en" sz="1700"/>
              <a:t>(Weighted Average) </a:t>
            </a:r>
            <a:r>
              <a:rPr lang="en" sz="1700"/>
              <a:t>- 0.128 </a:t>
            </a:r>
            <a:endParaRPr sz="1700"/>
          </a:p>
        </p:txBody>
      </p:sp>
      <p:pic>
        <p:nvPicPr>
          <p:cNvPr id="329" name="Google Shape;329;p38"/>
          <p:cNvPicPr preferRelativeResize="0"/>
          <p:nvPr/>
        </p:nvPicPr>
        <p:blipFill>
          <a:blip r:embed="rId3">
            <a:alphaModFix/>
          </a:blip>
          <a:stretch>
            <a:fillRect/>
          </a:stretch>
        </p:blipFill>
        <p:spPr>
          <a:xfrm>
            <a:off x="152400" y="5519625"/>
            <a:ext cx="8839199" cy="3554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35" name="Google Shape;335;p39"/>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6" name="Google Shape;336;p39"/>
          <p:cNvPicPr preferRelativeResize="0"/>
          <p:nvPr/>
        </p:nvPicPr>
        <p:blipFill>
          <a:blip r:embed="rId3">
            <a:alphaModFix/>
          </a:blip>
          <a:stretch>
            <a:fillRect/>
          </a:stretch>
        </p:blipFill>
        <p:spPr>
          <a:xfrm>
            <a:off x="-26" y="2586053"/>
            <a:ext cx="9144001" cy="4271947"/>
          </a:xfrm>
          <a:prstGeom prst="rect">
            <a:avLst/>
          </a:prstGeom>
          <a:noFill/>
          <a:ln>
            <a:noFill/>
          </a:ln>
        </p:spPr>
      </p:pic>
      <p:sp>
        <p:nvSpPr>
          <p:cNvPr id="337" name="Google Shape;337;p39"/>
          <p:cNvSpPr/>
          <p:nvPr/>
        </p:nvSpPr>
        <p:spPr>
          <a:xfrm>
            <a:off x="2039675" y="3122900"/>
            <a:ext cx="324600" cy="64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
        <p:nvSpPr>
          <p:cNvPr id="338" name="Google Shape;338;p39"/>
          <p:cNvSpPr txBox="1"/>
          <p:nvPr/>
        </p:nvSpPr>
        <p:spPr>
          <a:xfrm>
            <a:off x="1733675" y="2651200"/>
            <a:ext cx="9366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Top 27% </a:t>
            </a:r>
            <a:endParaRPr b="1">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1000"/>
                                        <p:tgtEl>
                                          <p:spTgt spid="337"/>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5"/>
          <p:cNvPicPr preferRelativeResize="0"/>
          <p:nvPr/>
        </p:nvPicPr>
        <p:blipFill>
          <a:blip r:embed="rId3">
            <a:alphaModFix/>
          </a:blip>
          <a:stretch>
            <a:fillRect/>
          </a:stretch>
        </p:blipFill>
        <p:spPr>
          <a:xfrm>
            <a:off x="5337815" y="4596000"/>
            <a:ext cx="3080335" cy="2046225"/>
          </a:xfrm>
          <a:prstGeom prst="rect">
            <a:avLst/>
          </a:prstGeom>
          <a:noFill/>
          <a:ln>
            <a:noFill/>
          </a:ln>
        </p:spPr>
      </p:pic>
      <p:sp>
        <p:nvSpPr>
          <p:cNvPr id="102" name="Google Shape;102;p15"/>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03" name="Google Shape;103;p15"/>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Dataset:</a:t>
            </a:r>
            <a:endParaRPr sz="1700"/>
          </a:p>
          <a:p>
            <a:pPr indent="-323850" lvl="1" marL="914400" rtl="0" algn="l">
              <a:spcBef>
                <a:spcPts val="0"/>
              </a:spcBef>
              <a:spcAft>
                <a:spcPts val="0"/>
              </a:spcAft>
              <a:buSzPts val="1500"/>
              <a:buChar char="○"/>
            </a:pPr>
            <a:r>
              <a:rPr lang="en" sz="1500"/>
              <a:t>Train Data - 1460 samples, 79 Features</a:t>
            </a:r>
            <a:endParaRPr sz="1500"/>
          </a:p>
          <a:p>
            <a:pPr indent="-323850" lvl="1" marL="914400" rtl="0" algn="l">
              <a:spcBef>
                <a:spcPts val="0"/>
              </a:spcBef>
              <a:spcAft>
                <a:spcPts val="0"/>
              </a:spcAft>
              <a:buSzPts val="1500"/>
              <a:buChar char="○"/>
            </a:pPr>
            <a:r>
              <a:rPr lang="en" sz="1500"/>
              <a:t>Test Data - 1459 samples w/o labels</a:t>
            </a:r>
            <a:endParaRPr sz="1500"/>
          </a:p>
          <a:p>
            <a:pPr indent="0" lvl="0" marL="914400" rtl="0" algn="l">
              <a:spcBef>
                <a:spcPts val="1600"/>
              </a:spcBef>
              <a:spcAft>
                <a:spcPts val="0"/>
              </a:spcAft>
              <a:buNone/>
            </a:pPr>
            <a:r>
              <a:t/>
            </a:r>
            <a:endParaRPr sz="1500"/>
          </a:p>
          <a:p>
            <a:pPr indent="-336550" lvl="0" marL="457200" rtl="0" algn="l">
              <a:spcBef>
                <a:spcPts val="0"/>
              </a:spcBef>
              <a:spcAft>
                <a:spcPts val="0"/>
              </a:spcAft>
              <a:buSzPts val="1700"/>
              <a:buChar char="●"/>
            </a:pPr>
            <a:r>
              <a:rPr lang="en" sz="1700"/>
              <a:t>Data:</a:t>
            </a:r>
            <a:endParaRPr sz="1700"/>
          </a:p>
          <a:p>
            <a:pPr indent="-323850" lvl="1" marL="914400" rtl="0" algn="l">
              <a:spcBef>
                <a:spcPts val="0"/>
              </a:spcBef>
              <a:spcAft>
                <a:spcPts val="0"/>
              </a:spcAft>
              <a:buSzPts val="1500"/>
              <a:buChar char="○"/>
            </a:pPr>
            <a:r>
              <a:rPr lang="en" sz="1500"/>
              <a:t>36 numerical data, 43 categorical</a:t>
            </a:r>
            <a:endParaRPr sz="1500"/>
          </a:p>
          <a:p>
            <a:pPr indent="-323850" lvl="1" marL="914400" rtl="0" algn="l">
              <a:spcBef>
                <a:spcPts val="0"/>
              </a:spcBef>
              <a:spcAft>
                <a:spcPts val="0"/>
              </a:spcAft>
              <a:buSzPts val="1500"/>
              <a:buChar char="○"/>
            </a:pPr>
            <a:r>
              <a:rPr lang="en" sz="1500"/>
              <a:t>Many features missing data</a:t>
            </a:r>
            <a:endParaRPr sz="1500"/>
          </a:p>
          <a:p>
            <a:pPr indent="-323850" lvl="1" marL="914400" rtl="0" algn="l">
              <a:spcBef>
                <a:spcPts val="0"/>
              </a:spcBef>
              <a:spcAft>
                <a:spcPts val="0"/>
              </a:spcAft>
              <a:buSzPts val="1500"/>
              <a:buChar char="○"/>
            </a:pPr>
            <a:r>
              <a:rPr lang="en" sz="1500"/>
              <a:t>No duplications</a:t>
            </a:r>
            <a:endParaRPr sz="1500"/>
          </a:p>
          <a:p>
            <a:pPr indent="0" lvl="0" marL="0" rtl="0" algn="l">
              <a:spcBef>
                <a:spcPts val="1600"/>
              </a:spcBef>
              <a:spcAft>
                <a:spcPts val="0"/>
              </a:spcAft>
              <a:buNone/>
            </a:pPr>
            <a:r>
              <a:t/>
            </a:r>
            <a:endParaRPr sz="1700"/>
          </a:p>
          <a:p>
            <a:pPr indent="0" lvl="0" marL="457200" rtl="0" algn="l">
              <a:spcBef>
                <a:spcPts val="1600"/>
              </a:spcBef>
              <a:spcAft>
                <a:spcPts val="1600"/>
              </a:spcAft>
              <a:buNone/>
            </a:pPr>
            <a:r>
              <a:t/>
            </a:r>
            <a:endParaRPr sz="1700"/>
          </a:p>
        </p:txBody>
      </p:sp>
      <p:pic>
        <p:nvPicPr>
          <p:cNvPr id="104" name="Google Shape;104;p15"/>
          <p:cNvPicPr preferRelativeResize="0"/>
          <p:nvPr/>
        </p:nvPicPr>
        <p:blipFill>
          <a:blip r:embed="rId4">
            <a:alphaModFix/>
          </a:blip>
          <a:stretch>
            <a:fillRect/>
          </a:stretch>
        </p:blipFill>
        <p:spPr>
          <a:xfrm>
            <a:off x="5972150" y="2005638"/>
            <a:ext cx="2041676" cy="2501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10" name="Google Shape;110;p16"/>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Missing Data:</a:t>
            </a:r>
            <a:endParaRPr sz="1700"/>
          </a:p>
          <a:p>
            <a:pPr indent="-323850" lvl="1" marL="914400" rtl="0" algn="l">
              <a:spcBef>
                <a:spcPts val="0"/>
              </a:spcBef>
              <a:spcAft>
                <a:spcPts val="0"/>
              </a:spcAft>
              <a:buSzPts val="1500"/>
              <a:buChar char="○"/>
            </a:pPr>
            <a:r>
              <a:rPr lang="en" sz="1500"/>
              <a:t>Drop features when missing from 50% of samples</a:t>
            </a:r>
            <a:endParaRPr sz="1500"/>
          </a:p>
          <a:p>
            <a:pPr indent="-323850" lvl="1" marL="914400" rtl="0" algn="l">
              <a:spcBef>
                <a:spcPts val="0"/>
              </a:spcBef>
              <a:spcAft>
                <a:spcPts val="0"/>
              </a:spcAft>
              <a:buSzPts val="1500"/>
              <a:buChar char="○"/>
            </a:pPr>
            <a:r>
              <a:rPr lang="en" sz="1500"/>
              <a:t>Convert to 0 or ‘None’</a:t>
            </a:r>
            <a:endParaRPr sz="1500"/>
          </a:p>
          <a:p>
            <a:pPr indent="0" lvl="0" marL="914400" rtl="0" algn="l">
              <a:spcBef>
                <a:spcPts val="1600"/>
              </a:spcBef>
              <a:spcAft>
                <a:spcPts val="0"/>
              </a:spcAft>
              <a:buNone/>
            </a:pPr>
            <a:r>
              <a:t/>
            </a:r>
            <a:endParaRPr sz="1500"/>
          </a:p>
          <a:p>
            <a:pPr indent="-336550" lvl="0" marL="457200" rtl="0" algn="l">
              <a:spcBef>
                <a:spcPts val="0"/>
              </a:spcBef>
              <a:spcAft>
                <a:spcPts val="0"/>
              </a:spcAft>
              <a:buSzPts val="1700"/>
              <a:buChar char="●"/>
            </a:pPr>
            <a:r>
              <a:rPr lang="en" sz="1700"/>
              <a:t>Data formatting:</a:t>
            </a:r>
            <a:endParaRPr sz="1700"/>
          </a:p>
          <a:p>
            <a:pPr indent="-323850" lvl="1" marL="914400" rtl="0" algn="l">
              <a:spcBef>
                <a:spcPts val="0"/>
              </a:spcBef>
              <a:spcAft>
                <a:spcPts val="0"/>
              </a:spcAft>
              <a:buSzPts val="1500"/>
              <a:buChar char="○"/>
            </a:pPr>
            <a:r>
              <a:rPr lang="en" sz="1500"/>
              <a:t>Ordinal Data: Mapped to Ranked Integers</a:t>
            </a:r>
            <a:endParaRPr sz="1500"/>
          </a:p>
          <a:p>
            <a:pPr indent="-323850" lvl="1" marL="914400" rtl="0" algn="l">
              <a:spcBef>
                <a:spcPts val="0"/>
              </a:spcBef>
              <a:spcAft>
                <a:spcPts val="0"/>
              </a:spcAft>
              <a:buSzPts val="1500"/>
              <a:buChar char="○"/>
            </a:pPr>
            <a:r>
              <a:rPr lang="en" sz="1500"/>
              <a:t>Nominal Data: Convert to Dummies</a:t>
            </a:r>
            <a:endParaRPr sz="1500"/>
          </a:p>
          <a:p>
            <a:pPr indent="-323850" lvl="1" marL="914400" rtl="0" algn="l">
              <a:spcBef>
                <a:spcPts val="0"/>
              </a:spcBef>
              <a:spcAft>
                <a:spcPts val="0"/>
              </a:spcAft>
              <a:buSzPts val="1500"/>
              <a:buChar char="○"/>
            </a:pPr>
            <a:r>
              <a:rPr lang="en" sz="1500"/>
              <a:t>Normalized Features w/ Min-Max Scaler</a:t>
            </a:r>
            <a:endParaRPr sz="1500"/>
          </a:p>
          <a:p>
            <a:pPr indent="-323850" lvl="1" marL="914400" rtl="0" algn="l">
              <a:spcBef>
                <a:spcPts val="0"/>
              </a:spcBef>
              <a:spcAft>
                <a:spcPts val="0"/>
              </a:spcAft>
              <a:buSzPts val="1500"/>
              <a:buChar char="○"/>
            </a:pPr>
            <a:r>
              <a:rPr lang="en" sz="1500"/>
              <a:t>Train_test_split at 80/20</a:t>
            </a:r>
            <a:endParaRPr sz="1500"/>
          </a:p>
          <a:p>
            <a:pPr indent="0" lvl="0" marL="45720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Metric: Root Mean Squared Error between logarithm of the predicted value and observed sales price</a:t>
            </a:r>
            <a:endParaRPr sz="1700"/>
          </a:p>
        </p:txBody>
      </p:sp>
      <p:pic>
        <p:nvPicPr>
          <p:cNvPr id="111" name="Google Shape;111;p16"/>
          <p:cNvPicPr preferRelativeResize="0"/>
          <p:nvPr/>
        </p:nvPicPr>
        <p:blipFill>
          <a:blip r:embed="rId3">
            <a:alphaModFix/>
          </a:blip>
          <a:stretch>
            <a:fillRect/>
          </a:stretch>
        </p:blipFill>
        <p:spPr>
          <a:xfrm>
            <a:off x="793449" y="6033989"/>
            <a:ext cx="7688700" cy="349486"/>
          </a:xfrm>
          <a:prstGeom prst="rect">
            <a:avLst/>
          </a:prstGeom>
          <a:noFill/>
          <a:ln>
            <a:noFill/>
          </a:ln>
        </p:spPr>
      </p:pic>
      <p:pic>
        <p:nvPicPr>
          <p:cNvPr id="112" name="Google Shape;112;p16"/>
          <p:cNvPicPr preferRelativeResize="0"/>
          <p:nvPr/>
        </p:nvPicPr>
        <p:blipFill>
          <a:blip r:embed="rId4">
            <a:alphaModFix/>
          </a:blip>
          <a:stretch>
            <a:fillRect/>
          </a:stretch>
        </p:blipFill>
        <p:spPr>
          <a:xfrm>
            <a:off x="6062800" y="4332250"/>
            <a:ext cx="2419350" cy="107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18" name="Google Shape;118;p17"/>
          <p:cNvSpPr txBox="1"/>
          <p:nvPr>
            <p:ph idx="1" type="body"/>
          </p:nvPr>
        </p:nvSpPr>
        <p:spPr>
          <a:xfrm>
            <a:off x="729450" y="2771833"/>
            <a:ext cx="7688700" cy="3014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Correlation Graphics</a:t>
            </a:r>
            <a:endParaRPr sz="2100"/>
          </a:p>
        </p:txBody>
      </p:sp>
      <p:pic>
        <p:nvPicPr>
          <p:cNvPr id="119" name="Google Shape;119;p17"/>
          <p:cNvPicPr preferRelativeResize="0"/>
          <p:nvPr/>
        </p:nvPicPr>
        <p:blipFill>
          <a:blip r:embed="rId3">
            <a:alphaModFix/>
          </a:blip>
          <a:stretch>
            <a:fillRect/>
          </a:stretch>
        </p:blipFill>
        <p:spPr>
          <a:xfrm>
            <a:off x="6478196" y="2974175"/>
            <a:ext cx="2530975" cy="3703075"/>
          </a:xfrm>
          <a:prstGeom prst="rect">
            <a:avLst/>
          </a:prstGeom>
          <a:noFill/>
          <a:ln>
            <a:noFill/>
          </a:ln>
        </p:spPr>
      </p:pic>
      <p:pic>
        <p:nvPicPr>
          <p:cNvPr id="120" name="Google Shape;120;p17"/>
          <p:cNvPicPr preferRelativeResize="0"/>
          <p:nvPr/>
        </p:nvPicPr>
        <p:blipFill>
          <a:blip r:embed="rId4">
            <a:alphaModFix/>
          </a:blip>
          <a:stretch>
            <a:fillRect/>
          </a:stretch>
        </p:blipFill>
        <p:spPr>
          <a:xfrm>
            <a:off x="108800" y="4024005"/>
            <a:ext cx="3072400" cy="1603408"/>
          </a:xfrm>
          <a:prstGeom prst="rect">
            <a:avLst/>
          </a:prstGeom>
          <a:noFill/>
          <a:ln>
            <a:noFill/>
          </a:ln>
        </p:spPr>
      </p:pic>
      <p:pic>
        <p:nvPicPr>
          <p:cNvPr id="121" name="Google Shape;121;p17"/>
          <p:cNvPicPr preferRelativeResize="0"/>
          <p:nvPr/>
        </p:nvPicPr>
        <p:blipFill>
          <a:blip r:embed="rId5">
            <a:alphaModFix/>
          </a:blip>
          <a:stretch>
            <a:fillRect/>
          </a:stretch>
        </p:blipFill>
        <p:spPr>
          <a:xfrm>
            <a:off x="3293500" y="3318360"/>
            <a:ext cx="3072397" cy="301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a:t>
            </a:r>
            <a:endParaRPr/>
          </a:p>
        </p:txBody>
      </p:sp>
      <p:sp>
        <p:nvSpPr>
          <p:cNvPr id="127" name="Google Shape;127;p18"/>
          <p:cNvSpPr txBox="1"/>
          <p:nvPr>
            <p:ph idx="1" type="body"/>
          </p:nvPr>
        </p:nvSpPr>
        <p:spPr>
          <a:xfrm>
            <a:off x="729450" y="2372674"/>
            <a:ext cx="7688700" cy="341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Baseline model: Linear Regression</a:t>
            </a:r>
            <a:endParaRPr/>
          </a:p>
          <a:p>
            <a:pPr indent="-311150" lvl="0" marL="457200" rtl="0" algn="l">
              <a:spcBef>
                <a:spcPts val="1000"/>
              </a:spcBef>
              <a:spcAft>
                <a:spcPts val="0"/>
              </a:spcAft>
              <a:buSzPts val="1300"/>
              <a:buChar char="●"/>
            </a:pPr>
            <a:r>
              <a:rPr lang="en"/>
              <a:t>3 features</a:t>
            </a:r>
            <a:endParaRPr/>
          </a:p>
          <a:p>
            <a:pPr indent="-298450" lvl="1" marL="914400" rtl="0" algn="l">
              <a:spcBef>
                <a:spcPts val="1000"/>
              </a:spcBef>
              <a:spcAft>
                <a:spcPts val="0"/>
              </a:spcAft>
              <a:buSzPts val="1100"/>
              <a:buChar char="○"/>
            </a:pPr>
            <a:r>
              <a:rPr lang="en"/>
              <a:t>Ground Floor Living Area</a:t>
            </a:r>
            <a:endParaRPr/>
          </a:p>
          <a:p>
            <a:pPr indent="-298450" lvl="1" marL="914400" rtl="0" algn="l">
              <a:spcBef>
                <a:spcPts val="1000"/>
              </a:spcBef>
              <a:spcAft>
                <a:spcPts val="0"/>
              </a:spcAft>
              <a:buSzPts val="1100"/>
              <a:buChar char="○"/>
            </a:pPr>
            <a:r>
              <a:rPr lang="en"/>
              <a:t>Total Basement Square Footage</a:t>
            </a:r>
            <a:endParaRPr/>
          </a:p>
          <a:p>
            <a:pPr indent="-298450" lvl="1" marL="914400" rtl="0" algn="l">
              <a:spcBef>
                <a:spcPts val="1000"/>
              </a:spcBef>
              <a:spcAft>
                <a:spcPts val="0"/>
              </a:spcAft>
              <a:buSzPts val="1100"/>
              <a:buChar char="○"/>
            </a:pPr>
            <a:r>
              <a:rPr lang="en"/>
              <a:t>Garage Area</a:t>
            </a:r>
            <a:endParaRPr sz="1100"/>
          </a:p>
          <a:p>
            <a:pPr indent="-298450" lvl="0" marL="457200" rtl="0" algn="l">
              <a:spcBef>
                <a:spcPts val="1000"/>
              </a:spcBef>
              <a:spcAft>
                <a:spcPts val="0"/>
              </a:spcAft>
              <a:buSzPts val="1100"/>
              <a:buChar char="●"/>
            </a:pPr>
            <a:r>
              <a:rPr lang="en" sz="1100"/>
              <a:t>Estimated Function:</a:t>
            </a:r>
            <a:endParaRPr sz="1100"/>
          </a:p>
          <a:p>
            <a:pPr indent="0" lvl="0" marL="0" rtl="0" algn="ctr">
              <a:spcBef>
                <a:spcPts val="1000"/>
              </a:spcBef>
              <a:spcAft>
                <a:spcPts val="0"/>
              </a:spcAft>
              <a:buNone/>
            </a:pPr>
            <a:r>
              <a:rPr i="1" lang="en" sz="1200">
                <a:solidFill>
                  <a:srgbClr val="000000"/>
                </a:solidFill>
                <a:highlight>
                  <a:schemeClr val="lt1"/>
                </a:highlight>
              </a:rPr>
              <a:t> SalePrice = -20418.29 + 67.47*GrLivArea + 46.55* TotalBsmtSF+ 104.50*GarageArea</a:t>
            </a:r>
            <a:endParaRPr i="1" sz="1200">
              <a:solidFill>
                <a:srgbClr val="000000"/>
              </a:solidFill>
              <a:highlight>
                <a:schemeClr val="lt1"/>
              </a:highlight>
            </a:endParaRPr>
          </a:p>
          <a:p>
            <a:pPr indent="-298450" lvl="0" marL="457200" rtl="0" algn="l">
              <a:spcBef>
                <a:spcPts val="1000"/>
              </a:spcBef>
              <a:spcAft>
                <a:spcPts val="0"/>
              </a:spcAft>
              <a:buSzPts val="1100"/>
              <a:buChar char="●"/>
            </a:pPr>
            <a:r>
              <a:rPr lang="en" sz="1100"/>
              <a:t>Mean Squared Log Error (MSLE) used as evaluation metric</a:t>
            </a:r>
            <a:endParaRPr sz="1050">
              <a:solidFill>
                <a:srgbClr val="000000"/>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28" name="Google Shape;128;p18"/>
          <p:cNvPicPr preferRelativeResize="0"/>
          <p:nvPr/>
        </p:nvPicPr>
        <p:blipFill>
          <a:blip r:embed="rId3">
            <a:alphaModFix/>
          </a:blip>
          <a:stretch>
            <a:fillRect/>
          </a:stretch>
        </p:blipFill>
        <p:spPr>
          <a:xfrm>
            <a:off x="5329196" y="1048294"/>
            <a:ext cx="3088954" cy="3014701"/>
          </a:xfrm>
          <a:prstGeom prst="rect">
            <a:avLst/>
          </a:prstGeom>
          <a:noFill/>
          <a:ln>
            <a:noFill/>
          </a:ln>
        </p:spPr>
      </p:pic>
      <p:sp>
        <p:nvSpPr>
          <p:cNvPr id="129" name="Google Shape;129;p18"/>
          <p:cNvSpPr txBox="1"/>
          <p:nvPr/>
        </p:nvSpPr>
        <p:spPr>
          <a:xfrm>
            <a:off x="3209400" y="5436900"/>
            <a:ext cx="2725200" cy="4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Baseline </a:t>
            </a:r>
            <a:r>
              <a:rPr b="1" lang="en" sz="1700">
                <a:latin typeface="Lato"/>
                <a:ea typeface="Lato"/>
                <a:cs typeface="Lato"/>
                <a:sym typeface="Lato"/>
              </a:rPr>
              <a:t>MSLE: 0.043</a:t>
            </a:r>
            <a:endParaRPr b="1" sz="1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pic>
        <p:nvPicPr>
          <p:cNvPr id="135" name="Google Shape;135;p19"/>
          <p:cNvPicPr preferRelativeResize="0"/>
          <p:nvPr/>
        </p:nvPicPr>
        <p:blipFill>
          <a:blip r:embed="rId3">
            <a:alphaModFix/>
          </a:blip>
          <a:stretch>
            <a:fillRect/>
          </a:stretch>
        </p:blipFill>
        <p:spPr>
          <a:xfrm>
            <a:off x="4961500" y="2129300"/>
            <a:ext cx="3895000" cy="3619375"/>
          </a:xfrm>
          <a:prstGeom prst="rect">
            <a:avLst/>
          </a:prstGeom>
          <a:noFill/>
          <a:ln>
            <a:noFill/>
          </a:ln>
        </p:spPr>
      </p:pic>
      <p:sp>
        <p:nvSpPr>
          <p:cNvPr id="136" name="Google Shape;136;p19"/>
          <p:cNvSpPr txBox="1"/>
          <p:nvPr/>
        </p:nvSpPr>
        <p:spPr>
          <a:xfrm>
            <a:off x="1186650" y="5586975"/>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0.043</a:t>
            </a:r>
            <a:endParaRPr b="1" sz="1700">
              <a:latin typeface="Lato"/>
              <a:ea typeface="Lato"/>
              <a:cs typeface="Lato"/>
              <a:sym typeface="Lato"/>
            </a:endParaRPr>
          </a:p>
        </p:txBody>
      </p:sp>
      <p:sp>
        <p:nvSpPr>
          <p:cNvPr id="137" name="Google Shape;137;p19"/>
          <p:cNvSpPr/>
          <p:nvPr/>
        </p:nvSpPr>
        <p:spPr>
          <a:xfrm>
            <a:off x="2762850" y="5697400"/>
            <a:ext cx="4464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txBox="1"/>
          <p:nvPr/>
        </p:nvSpPr>
        <p:spPr>
          <a:xfrm>
            <a:off x="3342000" y="5586975"/>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0.038</a:t>
            </a:r>
            <a:endParaRPr b="1" sz="1700">
              <a:latin typeface="Lato"/>
              <a:ea typeface="Lato"/>
              <a:cs typeface="Lato"/>
              <a:sym typeface="Lato"/>
            </a:endParaRPr>
          </a:p>
        </p:txBody>
      </p:sp>
      <p:sp>
        <p:nvSpPr>
          <p:cNvPr id="139" name="Google Shape;139;p19"/>
          <p:cNvSpPr txBox="1"/>
          <p:nvPr>
            <p:ph idx="1" type="body"/>
          </p:nvPr>
        </p:nvSpPr>
        <p:spPr>
          <a:xfrm>
            <a:off x="729450" y="2372675"/>
            <a:ext cx="4001100" cy="22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EDA</a:t>
            </a:r>
            <a:endParaRPr/>
          </a:p>
          <a:p>
            <a:pPr indent="-311150" lvl="0" marL="457200" rtl="0" algn="l">
              <a:spcBef>
                <a:spcPts val="1000"/>
              </a:spcBef>
              <a:spcAft>
                <a:spcPts val="0"/>
              </a:spcAft>
              <a:buSzPts val="1300"/>
              <a:buChar char="●"/>
            </a:pPr>
            <a:r>
              <a:rPr lang="en"/>
              <a:t>Outliers and negative predicted values</a:t>
            </a:r>
            <a:endParaRPr/>
          </a:p>
          <a:p>
            <a:pPr indent="-311150" lvl="0" marL="457200" rtl="0" algn="l">
              <a:spcBef>
                <a:spcPts val="1000"/>
              </a:spcBef>
              <a:spcAft>
                <a:spcPts val="0"/>
              </a:spcAft>
              <a:buSzPts val="1300"/>
              <a:buChar char="●"/>
            </a:pPr>
            <a:r>
              <a:rPr lang="en"/>
              <a:t>Sale Condition feature included trades, short sales, foreclosures and sales between family members</a:t>
            </a:r>
            <a:endParaRPr/>
          </a:p>
          <a:p>
            <a:pPr indent="-311150" lvl="0" marL="457200" rtl="0" algn="l">
              <a:spcBef>
                <a:spcPts val="1000"/>
              </a:spcBef>
              <a:spcAft>
                <a:spcPts val="0"/>
              </a:spcAft>
              <a:buSzPts val="1300"/>
              <a:buChar char="●"/>
            </a:pPr>
            <a:r>
              <a:rPr lang="en"/>
              <a:t>R</a:t>
            </a:r>
            <a:r>
              <a:rPr baseline="30000" lang="en"/>
              <a:t>2</a:t>
            </a:r>
            <a:r>
              <a:rPr lang="en"/>
              <a:t> used as another metric for evaluation of linear regression models</a:t>
            </a:r>
            <a:endParaRPr baseline="30000"/>
          </a:p>
          <a:p>
            <a:pPr indent="0" lvl="0" marL="0" rtl="0" algn="l">
              <a:spcBef>
                <a:spcPts val="10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140" name="Google Shape;140;p19"/>
          <p:cNvSpPr txBox="1"/>
          <p:nvPr/>
        </p:nvSpPr>
        <p:spPr>
          <a:xfrm>
            <a:off x="1186650" y="4819400"/>
            <a:ext cx="3000000" cy="9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R</a:t>
            </a:r>
            <a:r>
              <a:rPr b="1" baseline="30000" lang="en" sz="1700">
                <a:latin typeface="Lato"/>
                <a:ea typeface="Lato"/>
                <a:cs typeface="Lato"/>
                <a:sym typeface="Lato"/>
              </a:rPr>
              <a:t>2 </a:t>
            </a:r>
            <a:r>
              <a:rPr b="1" lang="en" sz="1700">
                <a:latin typeface="Lato"/>
                <a:ea typeface="Lato"/>
                <a:cs typeface="Lato"/>
                <a:sym typeface="Lato"/>
              </a:rPr>
              <a:t>: 0.748</a:t>
            </a:r>
            <a:endParaRPr b="1" sz="1700">
              <a:latin typeface="Lato"/>
              <a:ea typeface="Lato"/>
              <a:cs typeface="Lato"/>
              <a:sym typeface="Lato"/>
            </a:endParaRPr>
          </a:p>
          <a:p>
            <a:pPr indent="0" lvl="0" marL="0" rtl="0" algn="l">
              <a:spcBef>
                <a:spcPts val="1000"/>
              </a:spcBef>
              <a:spcAft>
                <a:spcPts val="1000"/>
              </a:spcAft>
              <a:buNone/>
            </a:pPr>
            <a:r>
              <a:rPr b="1" lang="en" sz="1700">
                <a:latin typeface="Lato"/>
                <a:ea typeface="Lato"/>
                <a:cs typeface="Lato"/>
                <a:sym typeface="Lato"/>
              </a:rPr>
              <a:t>Accuracy : 0.727</a:t>
            </a:r>
            <a:endParaRPr b="1" sz="1700">
              <a:latin typeface="Lato"/>
              <a:ea typeface="Lato"/>
              <a:cs typeface="Lato"/>
              <a:sym typeface="Lato"/>
            </a:endParaRPr>
          </a:p>
        </p:txBody>
      </p:sp>
      <p:sp>
        <p:nvSpPr>
          <p:cNvPr id="141" name="Google Shape;141;p19"/>
          <p:cNvSpPr txBox="1"/>
          <p:nvPr/>
        </p:nvSpPr>
        <p:spPr>
          <a:xfrm>
            <a:off x="7364200" y="1186725"/>
            <a:ext cx="7710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sz="2300">
                <a:latin typeface="Lato"/>
                <a:ea typeface="Lato"/>
                <a:cs typeface="Lato"/>
                <a:sym typeface="Lato"/>
              </a:rPr>
              <a:t>???</a:t>
            </a:r>
            <a:endParaRPr b="1" sz="2300">
              <a:latin typeface="Lato"/>
              <a:ea typeface="Lato"/>
              <a:cs typeface="Lato"/>
              <a:sym typeface="Lato"/>
            </a:endParaRPr>
          </a:p>
        </p:txBody>
      </p:sp>
      <p:cxnSp>
        <p:nvCxnSpPr>
          <p:cNvPr id="142" name="Google Shape;142;p19"/>
          <p:cNvCxnSpPr/>
          <p:nvPr/>
        </p:nvCxnSpPr>
        <p:spPr>
          <a:xfrm flipH="1">
            <a:off x="6029200" y="1520750"/>
            <a:ext cx="1335000" cy="1430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pic>
        <p:nvPicPr>
          <p:cNvPr id="148" name="Google Shape;148;p20"/>
          <p:cNvPicPr preferRelativeResize="0"/>
          <p:nvPr/>
        </p:nvPicPr>
        <p:blipFill>
          <a:blip r:embed="rId3">
            <a:alphaModFix/>
          </a:blip>
          <a:stretch>
            <a:fillRect/>
          </a:stretch>
        </p:blipFill>
        <p:spPr>
          <a:xfrm>
            <a:off x="4662175" y="1702527"/>
            <a:ext cx="3297000" cy="2005549"/>
          </a:xfrm>
          <a:prstGeom prst="rect">
            <a:avLst/>
          </a:prstGeom>
          <a:noFill/>
          <a:ln>
            <a:noFill/>
          </a:ln>
        </p:spPr>
      </p:pic>
      <p:pic>
        <p:nvPicPr>
          <p:cNvPr id="149" name="Google Shape;149;p20"/>
          <p:cNvPicPr preferRelativeResize="0"/>
          <p:nvPr/>
        </p:nvPicPr>
        <p:blipFill>
          <a:blip r:embed="rId4">
            <a:alphaModFix/>
          </a:blip>
          <a:stretch>
            <a:fillRect/>
          </a:stretch>
        </p:blipFill>
        <p:spPr>
          <a:xfrm>
            <a:off x="7999100" y="823900"/>
            <a:ext cx="958900" cy="5793497"/>
          </a:xfrm>
          <a:prstGeom prst="rect">
            <a:avLst/>
          </a:prstGeom>
          <a:noFill/>
          <a:ln>
            <a:noFill/>
          </a:ln>
        </p:spPr>
      </p:pic>
      <p:sp>
        <p:nvSpPr>
          <p:cNvPr id="150" name="Google Shape;150;p20"/>
          <p:cNvSpPr/>
          <p:nvPr/>
        </p:nvSpPr>
        <p:spPr>
          <a:xfrm>
            <a:off x="7972000" y="823900"/>
            <a:ext cx="986100" cy="5454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0"/>
          <p:cNvCxnSpPr>
            <a:stCxn id="150" idx="1"/>
            <a:endCxn id="152" idx="3"/>
          </p:cNvCxnSpPr>
          <p:nvPr/>
        </p:nvCxnSpPr>
        <p:spPr>
          <a:xfrm flipH="1">
            <a:off x="7662100" y="1096600"/>
            <a:ext cx="309900" cy="1608600"/>
          </a:xfrm>
          <a:prstGeom prst="straightConnector1">
            <a:avLst/>
          </a:prstGeom>
          <a:noFill/>
          <a:ln cap="flat" cmpd="sng" w="38100">
            <a:solidFill>
              <a:srgbClr val="0000FF"/>
            </a:solidFill>
            <a:prstDash val="solid"/>
            <a:round/>
            <a:headEnd len="med" w="med" type="none"/>
            <a:tailEnd len="med" w="med" type="none"/>
          </a:ln>
        </p:spPr>
      </p:cxnSp>
      <p:sp>
        <p:nvSpPr>
          <p:cNvPr id="152" name="Google Shape;152;p20"/>
          <p:cNvSpPr/>
          <p:nvPr/>
        </p:nvSpPr>
        <p:spPr>
          <a:xfrm>
            <a:off x="4662175" y="1702550"/>
            <a:ext cx="3000000" cy="20055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a:off x="1186650" y="5586975"/>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0.038</a:t>
            </a:r>
            <a:endParaRPr b="1" sz="1700">
              <a:latin typeface="Lato"/>
              <a:ea typeface="Lato"/>
              <a:cs typeface="Lato"/>
              <a:sym typeface="Lato"/>
            </a:endParaRPr>
          </a:p>
        </p:txBody>
      </p:sp>
      <p:sp>
        <p:nvSpPr>
          <p:cNvPr id="154" name="Google Shape;154;p20"/>
          <p:cNvSpPr/>
          <p:nvPr/>
        </p:nvSpPr>
        <p:spPr>
          <a:xfrm>
            <a:off x="2762850" y="5697400"/>
            <a:ext cx="4464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nvSpPr>
        <p:spPr>
          <a:xfrm>
            <a:off x="3342000" y="5586975"/>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0.030</a:t>
            </a:r>
            <a:endParaRPr b="1" sz="1700">
              <a:latin typeface="Lato"/>
              <a:ea typeface="Lato"/>
              <a:cs typeface="Lato"/>
              <a:sym typeface="Lato"/>
            </a:endParaRPr>
          </a:p>
        </p:txBody>
      </p:sp>
      <p:sp>
        <p:nvSpPr>
          <p:cNvPr id="156" name="Google Shape;156;p20"/>
          <p:cNvSpPr txBox="1"/>
          <p:nvPr>
            <p:ph idx="1" type="body"/>
          </p:nvPr>
        </p:nvSpPr>
        <p:spPr>
          <a:xfrm>
            <a:off x="729450" y="2372675"/>
            <a:ext cx="3595800" cy="22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 Part 1</a:t>
            </a:r>
            <a:endParaRPr/>
          </a:p>
          <a:p>
            <a:pPr indent="-311150" lvl="0" marL="457200" rtl="0" algn="l">
              <a:spcBef>
                <a:spcPts val="1000"/>
              </a:spcBef>
              <a:spcAft>
                <a:spcPts val="0"/>
              </a:spcAft>
              <a:buSzPts val="1300"/>
              <a:buChar char="●"/>
            </a:pPr>
            <a:r>
              <a:rPr lang="en"/>
              <a:t>Feature Selection based on correlation with Sale Price</a:t>
            </a:r>
            <a:endParaRPr/>
          </a:p>
          <a:p>
            <a:pPr indent="-311150" lvl="0" marL="457200" rtl="0" algn="l">
              <a:spcBef>
                <a:spcPts val="1000"/>
              </a:spcBef>
              <a:spcAft>
                <a:spcPts val="0"/>
              </a:spcAft>
              <a:buSzPts val="1300"/>
              <a:buChar char="●"/>
            </a:pPr>
            <a:r>
              <a:rPr lang="en"/>
              <a:t>Created function to return features with a correlation greater than an input threshold</a:t>
            </a:r>
            <a:endParaRPr/>
          </a:p>
          <a:p>
            <a:pPr indent="-311150" lvl="0" marL="457200" rtl="0" algn="l">
              <a:spcBef>
                <a:spcPts val="1000"/>
              </a:spcBef>
              <a:spcAft>
                <a:spcPts val="0"/>
              </a:spcAft>
              <a:buSzPts val="1300"/>
              <a:buChar char="●"/>
            </a:pPr>
            <a:r>
              <a:rPr lang="en"/>
              <a:t>Used for-loop to find the optimal threshold</a:t>
            </a:r>
            <a:endParaRPr/>
          </a:p>
          <a:p>
            <a:pPr indent="0" lvl="0" marL="0" rtl="0" algn="l">
              <a:spcBef>
                <a:spcPts val="10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157" name="Google Shape;157;p20"/>
          <p:cNvSpPr txBox="1"/>
          <p:nvPr/>
        </p:nvSpPr>
        <p:spPr>
          <a:xfrm>
            <a:off x="1186650" y="4819400"/>
            <a:ext cx="3000000" cy="9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R</a:t>
            </a:r>
            <a:r>
              <a:rPr b="1" baseline="30000" lang="en" sz="1700">
                <a:latin typeface="Lato"/>
                <a:ea typeface="Lato"/>
                <a:cs typeface="Lato"/>
                <a:sym typeface="Lato"/>
              </a:rPr>
              <a:t>2 </a:t>
            </a:r>
            <a:r>
              <a:rPr b="1" lang="en" sz="1700">
                <a:latin typeface="Lato"/>
                <a:ea typeface="Lato"/>
                <a:cs typeface="Lato"/>
                <a:sym typeface="Lato"/>
              </a:rPr>
              <a:t>: 0.940</a:t>
            </a:r>
            <a:endParaRPr b="1" sz="1700">
              <a:latin typeface="Lato"/>
              <a:ea typeface="Lato"/>
              <a:cs typeface="Lato"/>
              <a:sym typeface="Lato"/>
            </a:endParaRPr>
          </a:p>
          <a:p>
            <a:pPr indent="0" lvl="0" marL="0" rtl="0" algn="l">
              <a:spcBef>
                <a:spcPts val="1000"/>
              </a:spcBef>
              <a:spcAft>
                <a:spcPts val="1000"/>
              </a:spcAft>
              <a:buNone/>
            </a:pPr>
            <a:r>
              <a:rPr b="1" lang="en" sz="1700">
                <a:latin typeface="Lato"/>
                <a:ea typeface="Lato"/>
                <a:cs typeface="Lato"/>
                <a:sym typeface="Lato"/>
              </a:rPr>
              <a:t>Accuracy : 0.863</a:t>
            </a:r>
            <a:endParaRPr b="1" sz="1700">
              <a:latin typeface="Lato"/>
              <a:ea typeface="Lato"/>
              <a:cs typeface="Lato"/>
              <a:sym typeface="Lato"/>
            </a:endParaRPr>
          </a:p>
        </p:txBody>
      </p:sp>
      <p:sp>
        <p:nvSpPr>
          <p:cNvPr id="158" name="Google Shape;158;p20"/>
          <p:cNvSpPr txBox="1"/>
          <p:nvPr/>
        </p:nvSpPr>
        <p:spPr>
          <a:xfrm>
            <a:off x="4698025" y="1189700"/>
            <a:ext cx="29283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a:latin typeface="Lato"/>
                <a:ea typeface="Lato"/>
                <a:cs typeface="Lato"/>
                <a:sym typeface="Lato"/>
              </a:rPr>
              <a:t>Correlation with Sale Price</a:t>
            </a:r>
            <a:endParaRPr sz="1100"/>
          </a:p>
        </p:txBody>
      </p:sp>
      <p:cxnSp>
        <p:nvCxnSpPr>
          <p:cNvPr id="159" name="Google Shape;159;p20"/>
          <p:cNvCxnSpPr/>
          <p:nvPr/>
        </p:nvCxnSpPr>
        <p:spPr>
          <a:xfrm flipH="1">
            <a:off x="6482425" y="4421750"/>
            <a:ext cx="2275200" cy="21600"/>
          </a:xfrm>
          <a:prstGeom prst="straightConnector1">
            <a:avLst/>
          </a:prstGeom>
          <a:noFill/>
          <a:ln cap="flat" cmpd="sng" w="38100">
            <a:solidFill>
              <a:srgbClr val="0000FF"/>
            </a:solidFill>
            <a:prstDash val="solid"/>
            <a:round/>
            <a:headEnd len="med" w="med" type="none"/>
            <a:tailEnd len="med" w="med" type="none"/>
          </a:ln>
        </p:spPr>
      </p:cxnSp>
      <p:sp>
        <p:nvSpPr>
          <p:cNvPr id="160" name="Google Shape;160;p20"/>
          <p:cNvSpPr txBox="1"/>
          <p:nvPr/>
        </p:nvSpPr>
        <p:spPr>
          <a:xfrm>
            <a:off x="6410975" y="4048250"/>
            <a:ext cx="16788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a:latin typeface="Lato"/>
                <a:ea typeface="Lato"/>
                <a:cs typeface="Lato"/>
                <a:sym typeface="Lato"/>
              </a:rPr>
              <a:t>Threshold = 0.045</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729450" y="1758200"/>
            <a:ext cx="7688700" cy="7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pic>
        <p:nvPicPr>
          <p:cNvPr id="166" name="Google Shape;166;p21"/>
          <p:cNvPicPr preferRelativeResize="0"/>
          <p:nvPr/>
        </p:nvPicPr>
        <p:blipFill>
          <a:blip r:embed="rId3">
            <a:alphaModFix/>
          </a:blip>
          <a:stretch>
            <a:fillRect/>
          </a:stretch>
        </p:blipFill>
        <p:spPr>
          <a:xfrm>
            <a:off x="4842000" y="2252463"/>
            <a:ext cx="3867150" cy="2847975"/>
          </a:xfrm>
          <a:prstGeom prst="rect">
            <a:avLst/>
          </a:prstGeom>
          <a:noFill/>
          <a:ln>
            <a:noFill/>
          </a:ln>
        </p:spPr>
      </p:pic>
      <p:sp>
        <p:nvSpPr>
          <p:cNvPr id="167" name="Google Shape;167;p21"/>
          <p:cNvSpPr txBox="1"/>
          <p:nvPr/>
        </p:nvSpPr>
        <p:spPr>
          <a:xfrm>
            <a:off x="1186650" y="5586975"/>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0.030</a:t>
            </a:r>
            <a:endParaRPr b="1" sz="1700">
              <a:latin typeface="Lato"/>
              <a:ea typeface="Lato"/>
              <a:cs typeface="Lato"/>
              <a:sym typeface="Lato"/>
            </a:endParaRPr>
          </a:p>
        </p:txBody>
      </p:sp>
      <p:sp>
        <p:nvSpPr>
          <p:cNvPr id="168" name="Google Shape;168;p21"/>
          <p:cNvSpPr/>
          <p:nvPr/>
        </p:nvSpPr>
        <p:spPr>
          <a:xfrm>
            <a:off x="2762850" y="5697400"/>
            <a:ext cx="4464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nvSpPr>
        <p:spPr>
          <a:xfrm>
            <a:off x="3342000" y="5586975"/>
            <a:ext cx="15000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MSLE: 0.029</a:t>
            </a:r>
            <a:endParaRPr b="1" sz="1700">
              <a:latin typeface="Lato"/>
              <a:ea typeface="Lato"/>
              <a:cs typeface="Lato"/>
              <a:sym typeface="Lato"/>
            </a:endParaRPr>
          </a:p>
        </p:txBody>
      </p:sp>
      <p:sp>
        <p:nvSpPr>
          <p:cNvPr id="170" name="Google Shape;170;p21"/>
          <p:cNvSpPr txBox="1"/>
          <p:nvPr>
            <p:ph idx="1" type="body"/>
          </p:nvPr>
        </p:nvSpPr>
        <p:spPr>
          <a:xfrm>
            <a:off x="729450" y="2372675"/>
            <a:ext cx="3595800" cy="24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 Part 2</a:t>
            </a:r>
            <a:endParaRPr/>
          </a:p>
          <a:p>
            <a:pPr indent="-311150" lvl="0" marL="457200" rtl="0" algn="l">
              <a:spcBef>
                <a:spcPts val="1000"/>
              </a:spcBef>
              <a:spcAft>
                <a:spcPts val="0"/>
              </a:spcAft>
              <a:buSzPts val="1300"/>
              <a:buChar char="●"/>
            </a:pPr>
            <a:r>
              <a:rPr lang="en"/>
              <a:t>Feature Selection based on multicollinear features</a:t>
            </a:r>
            <a:endParaRPr/>
          </a:p>
          <a:p>
            <a:pPr indent="-311150" lvl="0" marL="457200" rtl="0" algn="l">
              <a:spcBef>
                <a:spcPts val="1000"/>
              </a:spcBef>
              <a:spcAft>
                <a:spcPts val="0"/>
              </a:spcAft>
              <a:buSzPts val="1300"/>
              <a:buChar char="●"/>
            </a:pPr>
            <a:r>
              <a:rPr lang="en"/>
              <a:t>Drop one of the multicollinear features </a:t>
            </a:r>
            <a:endParaRPr/>
          </a:p>
          <a:p>
            <a:pPr indent="-311150" lvl="0" marL="457200" rtl="0" algn="l">
              <a:spcBef>
                <a:spcPts val="1000"/>
              </a:spcBef>
              <a:spcAft>
                <a:spcPts val="0"/>
              </a:spcAft>
              <a:buSzPts val="1300"/>
              <a:buChar char="●"/>
            </a:pPr>
            <a:r>
              <a:rPr lang="en"/>
              <a:t>Expectation that it would increase performance and reduce overfitting</a:t>
            </a:r>
            <a:endParaRPr/>
          </a:p>
          <a:p>
            <a:pPr indent="-311150" lvl="0" marL="457200" rtl="0" algn="l">
              <a:spcBef>
                <a:spcPts val="1000"/>
              </a:spcBef>
              <a:spcAft>
                <a:spcPts val="0"/>
              </a:spcAft>
              <a:buSzPts val="1300"/>
              <a:buChar char="●"/>
            </a:pPr>
            <a:r>
              <a:rPr lang="en"/>
              <a:t>No significant improvement for this data set</a:t>
            </a:r>
            <a:endParaRPr/>
          </a:p>
          <a:p>
            <a:pPr indent="0" lvl="0" marL="0" rtl="0" algn="l">
              <a:spcBef>
                <a:spcPts val="10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171" name="Google Shape;171;p21"/>
          <p:cNvSpPr txBox="1"/>
          <p:nvPr/>
        </p:nvSpPr>
        <p:spPr>
          <a:xfrm>
            <a:off x="1186650" y="4819400"/>
            <a:ext cx="3000000" cy="9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Lato"/>
                <a:ea typeface="Lato"/>
                <a:cs typeface="Lato"/>
                <a:sym typeface="Lato"/>
              </a:rPr>
              <a:t>R</a:t>
            </a:r>
            <a:r>
              <a:rPr b="1" baseline="30000" lang="en" sz="1700">
                <a:latin typeface="Lato"/>
                <a:ea typeface="Lato"/>
                <a:cs typeface="Lato"/>
                <a:sym typeface="Lato"/>
              </a:rPr>
              <a:t>2 </a:t>
            </a:r>
            <a:r>
              <a:rPr b="1" lang="en" sz="1700">
                <a:latin typeface="Lato"/>
                <a:ea typeface="Lato"/>
                <a:cs typeface="Lato"/>
                <a:sym typeface="Lato"/>
              </a:rPr>
              <a:t>: 0.939</a:t>
            </a:r>
            <a:endParaRPr b="1" sz="1700">
              <a:latin typeface="Lato"/>
              <a:ea typeface="Lato"/>
              <a:cs typeface="Lato"/>
              <a:sym typeface="Lato"/>
            </a:endParaRPr>
          </a:p>
          <a:p>
            <a:pPr indent="0" lvl="0" marL="0" rtl="0" algn="l">
              <a:spcBef>
                <a:spcPts val="1000"/>
              </a:spcBef>
              <a:spcAft>
                <a:spcPts val="1000"/>
              </a:spcAft>
              <a:buNone/>
            </a:pPr>
            <a:r>
              <a:rPr b="1" lang="en" sz="1700">
                <a:latin typeface="Lato"/>
                <a:ea typeface="Lato"/>
                <a:cs typeface="Lato"/>
                <a:sym typeface="Lato"/>
              </a:rPr>
              <a:t>Accuracy : 0.864</a:t>
            </a:r>
            <a:endParaRPr b="1" sz="1700">
              <a:latin typeface="Lato"/>
              <a:ea typeface="Lato"/>
              <a:cs typeface="Lato"/>
              <a:sym typeface="Lato"/>
            </a:endParaRPr>
          </a:p>
        </p:txBody>
      </p:sp>
      <p:sp>
        <p:nvSpPr>
          <p:cNvPr id="172" name="Google Shape;172;p21"/>
          <p:cNvSpPr txBox="1"/>
          <p:nvPr/>
        </p:nvSpPr>
        <p:spPr>
          <a:xfrm>
            <a:off x="5489850" y="1922900"/>
            <a:ext cx="29283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a:latin typeface="Lato"/>
                <a:ea typeface="Lato"/>
                <a:cs typeface="Lato"/>
                <a:sym typeface="Lato"/>
              </a:rPr>
              <a:t>Example </a:t>
            </a:r>
            <a:r>
              <a:rPr b="1" lang="en">
                <a:latin typeface="Lato"/>
                <a:ea typeface="Lato"/>
                <a:cs typeface="Lato"/>
                <a:sym typeface="Lato"/>
              </a:rPr>
              <a:t>Correlation Matrix</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