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86"/>
  </p:normalViewPr>
  <p:slideViewPr>
    <p:cSldViewPr snapToGrid="0" snapToObjects="1">
      <p:cViewPr varScale="1">
        <p:scale>
          <a:sx n="68" d="100"/>
          <a:sy n="68" d="100"/>
        </p:scale>
        <p:origin x="16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FC025-1335-42B1-9F24-7932FDE685A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7A318-5642-4663-BD89-44A5983A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4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P3 (lane assist, adaptive cruise control, etc.)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P4 $400 billion industry by 2035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7A318-5642-4663-BD89-44A5983A5F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96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P1 1. Assisted steering OR braking.  2. Assisted steering AND braking.  3. Full driving tasks w/ human intervention. 4. Full driving tasks, even if human ignores requests. (geofenced).  5. Full driving tasks with no intervention (in an unrestricted area.)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7A318-5642-4663-BD89-44A5983A5F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86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P3 Data throughput to an AV from an offsite data center would be too demanding/unpredictable.  AVs still have network capability to send raw data to warehouses/storage centers/clouds to be used in the future.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7A318-5642-4663-BD89-44A5983A5F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07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FC7E0-C7CA-B38C-C9A8-92AE67CFF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8924EB-EC69-0A39-1789-3CA7E64B28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2FA1D8-CEEC-349F-59E7-09075C4B8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P3 Data throughput to an AV from an offsite data center would be too demanding/unpredictable.  AVs still have network capability to send raw data to warehouses/storage centers/clouds to be used in the future.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AEDE7-8DF5-17C4-4E9D-1C38F0F6CB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7A318-5642-4663-BD89-44A5983A5F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0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15C6F-E7F2-590A-A09F-8D838542C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A21207-8FA9-3333-A392-02AD30098F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C11ACF-DAD9-52AA-E41D-D8834EBE3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P3 Data throughput to an AV from an offsite data center would be too demanding/unpredictable.  AVs still have network capability to send raw data to warehouses/storage centers/clouds to be used in the future.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1EE88-A51F-A22B-7A2B-483AA04D19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7A318-5642-4663-BD89-44A5983A5F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99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7A9B5-D5EC-E1F5-3469-2D3660E53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0DFE3-868B-A87E-D7FA-3FADE1CCAB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317D8D-1CFE-6B77-6C27-19EE6665D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P3 Data throughput to an AV from an offsite data center would be too demanding/unpredictable.  AVs still have network capability to send raw data to warehouses/storage centers/clouds to be used in the future.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F9FA3-622E-6B60-452F-DB3EBB763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7A318-5642-4663-BD89-44A5983A5F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9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92EFA-CCBF-9C6B-393B-5FE16B8F9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09C2D6-02B2-CF84-AEF8-90A376BE8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3AF132-5927-D06E-1DEA-3F135B2C6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P3 Data throughput to an AV from an offsite data center would be too demanding/unpredictable.  AVs still have network capability to send raw data to warehouses/storage centers/clouds to be used in the future.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2D4A0-1315-9688-230E-3D954E73A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7A318-5642-4663-BD89-44A5983A5F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4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785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386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195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0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638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726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467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18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15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89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50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7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6" y="710883"/>
            <a:ext cx="8650224" cy="2387600"/>
          </a:xfrm>
        </p:spPr>
        <p:txBody>
          <a:bodyPr/>
          <a:lstStyle/>
          <a:p>
            <a:r>
              <a:rPr lang="en-US" dirty="0"/>
              <a:t>Data Engineering for Market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Joyce</a:t>
            </a:r>
          </a:p>
          <a:p>
            <a:r>
              <a:rPr lang="en-US" dirty="0"/>
              <a:t>IS6850</a:t>
            </a:r>
          </a:p>
        </p:txBody>
      </p:sp>
    </p:spTree>
    <p:extLst>
      <p:ext uri="{BB962C8B-B14F-4D97-AF65-F5344CB8AC3E}">
        <p14:creationId xmlns:p14="http://schemas.microsoft.com/office/powerpoint/2010/main" val="27137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41BA-5C3C-BE05-3AF4-4FA22E689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0AB1C0-D509-3088-2E4E-7896CCE6177B}"/>
              </a:ext>
            </a:extLst>
          </p:cNvPr>
          <p:cNvSpPr txBox="1">
            <a:spLocks/>
          </p:cNvSpPr>
          <p:nvPr/>
        </p:nvSpPr>
        <p:spPr>
          <a:xfrm>
            <a:off x="340261" y="1535255"/>
            <a:ext cx="7886700" cy="2156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Thank You!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1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F1F2-F58D-279E-9D8F-41DA4D12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5CA9F-E272-19FA-3FD9-1AD7A4AA3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Pipeline Tasks</a:t>
            </a:r>
          </a:p>
          <a:p>
            <a:r>
              <a:rPr lang="en-US" dirty="0"/>
              <a:t>Limitations and Considerations</a:t>
            </a:r>
          </a:p>
          <a:p>
            <a:r>
              <a:rPr lang="en-US" dirty="0"/>
              <a:t>Q&amp;A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219E8-10DD-BE72-2722-35DA07DDD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528" y="1152488"/>
            <a:ext cx="2191056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5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82D6-5C33-A8EE-B868-59D7CFF7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1295-8595-6BBC-9EC9-6AE638C1E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8583"/>
            <a:ext cx="7886700" cy="4351338"/>
          </a:xfrm>
        </p:spPr>
        <p:txBody>
          <a:bodyPr/>
          <a:lstStyle/>
          <a:p>
            <a:r>
              <a:rPr lang="en-US" dirty="0"/>
              <a:t>Goal: create aggregated daily reports for stock performance</a:t>
            </a:r>
          </a:p>
          <a:p>
            <a:r>
              <a:rPr lang="en-US" dirty="0"/>
              <a:t>Use Case: market analysts running queries for long-term and daily performance</a:t>
            </a:r>
          </a:p>
          <a:p>
            <a:r>
              <a:rPr lang="en-US" dirty="0"/>
              <a:t>Sources: polygon.io API, Kaggle flat files</a:t>
            </a:r>
          </a:p>
        </p:txBody>
      </p:sp>
      <p:pic>
        <p:nvPicPr>
          <p:cNvPr id="6" name="Picture 2" descr="Choosing a Stock Market Analyst Share Market">
            <a:extLst>
              <a:ext uri="{FF2B5EF4-FFF2-40B4-BE49-F238E27FC236}">
                <a16:creationId xmlns:a16="http://schemas.microsoft.com/office/drawing/2014/main" id="{AC429B83-C2B6-D640-8760-02C57423A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97" y="3792292"/>
            <a:ext cx="3153430" cy="209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84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5379-96BF-15BA-82F7-235A1953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 Lifecycle</a:t>
            </a:r>
          </a:p>
        </p:txBody>
      </p:sp>
      <p:pic>
        <p:nvPicPr>
          <p:cNvPr id="7" name="Picture 6" descr="A diagram of a data processing process&#10;&#10;Description automatically generated with medium confidence">
            <a:extLst>
              <a:ext uri="{FF2B5EF4-FFF2-40B4-BE49-F238E27FC236}">
                <a16:creationId xmlns:a16="http://schemas.microsoft.com/office/drawing/2014/main" id="{C1FE7B3F-FF98-6B6B-4A43-4E5115F112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5" y="2136399"/>
            <a:ext cx="7696849" cy="217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9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35BC-09F5-5463-87FC-B8E70ED7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FDC6-03F5-AA99-38F2-6123B9DC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8809"/>
            <a:ext cx="7886700" cy="2156601"/>
          </a:xfrm>
        </p:spPr>
        <p:txBody>
          <a:bodyPr>
            <a:normAutofit fontScale="92500"/>
          </a:bodyPr>
          <a:lstStyle/>
          <a:p>
            <a:r>
              <a:rPr lang="en-US" dirty="0"/>
              <a:t>Polygon API: provides aggregate data for 8 tickers</a:t>
            </a:r>
          </a:p>
          <a:p>
            <a:pPr lvl="1"/>
            <a:r>
              <a:rPr lang="en-US" dirty="0"/>
              <a:t>AAPL, GOOGL, MSFT, AMZN, TSLA, MA, V</a:t>
            </a:r>
          </a:p>
          <a:p>
            <a:pPr lvl="1"/>
            <a:r>
              <a:rPr lang="en-US" dirty="0"/>
              <a:t>RSI (relative strength index): measure of stock momentum</a:t>
            </a:r>
          </a:p>
          <a:p>
            <a:pPr lvl="1"/>
            <a:r>
              <a:rPr lang="en-US" dirty="0"/>
              <a:t>Pre-market and after hours open/close</a:t>
            </a:r>
          </a:p>
          <a:p>
            <a:pPr lvl="1"/>
            <a:r>
              <a:rPr lang="en-US" dirty="0"/>
              <a:t>Restrictions…</a:t>
            </a:r>
          </a:p>
          <a:p>
            <a:r>
              <a:rPr lang="en-US" dirty="0"/>
              <a:t>Kaggle Files: provides our historical price data for 2023 for 8 tickers</a:t>
            </a:r>
          </a:p>
          <a:p>
            <a:pPr lvl="1"/>
            <a:r>
              <a:rPr lang="en-US" dirty="0"/>
              <a:t>Open/close price, high/low price, volume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1CC0DF-E792-0D2F-F285-1F35B0D0E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75" y="3962283"/>
            <a:ext cx="5372850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3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1908B-9D60-688F-266D-E93556344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D65A-17CE-D7D5-7D9F-784DB4EE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7CD99-E4B4-ED37-390C-187A5E8C1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8809"/>
            <a:ext cx="7886700" cy="2721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Polygon API</a:t>
            </a:r>
          </a:p>
          <a:p>
            <a:pPr lvl="1"/>
            <a:r>
              <a:rPr lang="en-US" dirty="0"/>
              <a:t>Iterate response through for loop for each ticker</a:t>
            </a:r>
          </a:p>
          <a:p>
            <a:pPr lvl="1"/>
            <a:r>
              <a:rPr lang="en-US" dirty="0"/>
              <a:t>Call 1: contains ticker, date, RSI value</a:t>
            </a:r>
          </a:p>
          <a:p>
            <a:pPr lvl="1"/>
            <a:r>
              <a:rPr lang="en-US" dirty="0"/>
              <a:t>Call 2: contains underlying data (PM, AH), ticker, date</a:t>
            </a:r>
          </a:p>
          <a:p>
            <a:pPr lvl="1"/>
            <a:r>
              <a:rPr lang="en-US" dirty="0"/>
              <a:t>JSON responses stored as </a:t>
            </a:r>
            <a:r>
              <a:rPr lang="en-US" dirty="0" err="1"/>
              <a:t>dict</a:t>
            </a:r>
            <a:r>
              <a:rPr lang="en-US" dirty="0"/>
              <a:t>, values combined into list</a:t>
            </a:r>
          </a:p>
          <a:p>
            <a:pPr lvl="1"/>
            <a:r>
              <a:rPr lang="en-US" dirty="0"/>
              <a:t>Stored in API table</a:t>
            </a:r>
          </a:p>
          <a:p>
            <a:r>
              <a:rPr lang="en-US" dirty="0"/>
              <a:t>Kaggle Files</a:t>
            </a:r>
          </a:p>
          <a:p>
            <a:pPr lvl="1"/>
            <a:r>
              <a:rPr lang="en-US" dirty="0"/>
              <a:t>Format into common columns/</a:t>
            </a:r>
            <a:r>
              <a:rPr lang="en-US" dirty="0" err="1"/>
              <a:t>dtypes</a:t>
            </a:r>
            <a:endParaRPr lang="en-US" dirty="0"/>
          </a:p>
          <a:p>
            <a:pPr lvl="1"/>
            <a:r>
              <a:rPr lang="en-US" dirty="0"/>
              <a:t>Combine into flat file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6121C-D828-E0DA-C349-8110A6616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149969"/>
            <a:ext cx="2760956" cy="2068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09F58E-5EE6-4B5B-5A54-636C7BDBB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661" y="4152606"/>
            <a:ext cx="2964546" cy="206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9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8E394-6D93-85E4-E12F-6878C4466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BA89-F566-0315-B8E5-C0DA437D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22BE3-DD10-1525-FBC8-AFA64BCAC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63" y="1428809"/>
            <a:ext cx="8374673" cy="470470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Combined SQLite table</a:t>
            </a:r>
          </a:p>
          <a:p>
            <a:pPr lvl="2"/>
            <a:r>
              <a:rPr lang="en-US" sz="1600" dirty="0"/>
              <a:t>Weighted RSI: RSI value integrated with daily volume to verify price trend</a:t>
            </a:r>
          </a:p>
          <a:p>
            <a:pPr lvl="2"/>
            <a:r>
              <a:rPr lang="en-US" sz="1600" dirty="0"/>
              <a:t>Closed volatility: volatility for entire trading period (PM and AH)</a:t>
            </a:r>
          </a:p>
          <a:p>
            <a:pPr lvl="2"/>
            <a:r>
              <a:rPr lang="en-US" sz="1600" dirty="0"/>
              <a:t>Open volatility: volatility for open trading period</a:t>
            </a:r>
          </a:p>
          <a:p>
            <a:pPr lvl="2"/>
            <a:r>
              <a:rPr lang="en-US" sz="1600" dirty="0"/>
              <a:t>RSI indicator: Boolean response based on RSI value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3DE07-1A38-1221-066B-F8E1CC1E2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88" y="3292041"/>
            <a:ext cx="7230794" cy="13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3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0CAA5-78D4-F67D-544C-3E0009393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6838-52DC-2334-ABA8-D8309A38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0A69-95E5-9D8E-9F61-CE5607CD2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803" y="1408646"/>
            <a:ext cx="7886700" cy="215660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Google Cloud Bucket</a:t>
            </a:r>
          </a:p>
          <a:p>
            <a:pPr lvl="2"/>
            <a:r>
              <a:rPr lang="en-US" dirty="0"/>
              <a:t>Contains exported CSV of daily aggregates</a:t>
            </a:r>
          </a:p>
          <a:p>
            <a:pPr lvl="2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1A763C-5B93-E5BB-401F-D64A8B924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408" y="2317907"/>
            <a:ext cx="3336095" cy="35880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A5F59-A7E5-0A9F-14E7-A70FCF3DF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343" y="2900289"/>
            <a:ext cx="2543530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7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30CC4-3183-339C-0C7D-8D224F69C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E0FE-52D5-F663-8F22-992526A6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Considerations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33CA09-80F6-D3FA-330F-AC816C738F06}"/>
              </a:ext>
            </a:extLst>
          </p:cNvPr>
          <p:cNvSpPr txBox="1">
            <a:spLocks/>
          </p:cNvSpPr>
          <p:nvPr/>
        </p:nvSpPr>
        <p:spPr>
          <a:xfrm>
            <a:off x="300403" y="3118338"/>
            <a:ext cx="7886700" cy="2156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Ingestion/Transformation</a:t>
            </a:r>
          </a:p>
          <a:p>
            <a:pPr lvl="2"/>
            <a:r>
              <a:rPr lang="en-US" dirty="0"/>
              <a:t>Pandas vs. SQLite </a:t>
            </a:r>
          </a:p>
          <a:p>
            <a:pPr lvl="2"/>
            <a:r>
              <a:rPr lang="en-US" dirty="0"/>
              <a:t>Single table vs multi-table storage</a:t>
            </a:r>
          </a:p>
          <a:p>
            <a:pPr lvl="2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E03647-CBF9-C809-BCAB-3296F997B286}"/>
              </a:ext>
            </a:extLst>
          </p:cNvPr>
          <p:cNvSpPr txBox="1">
            <a:spLocks/>
          </p:cNvSpPr>
          <p:nvPr/>
        </p:nvSpPr>
        <p:spPr>
          <a:xfrm>
            <a:off x="452803" y="3010018"/>
            <a:ext cx="7886700" cy="2156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E113C4-7601-05B0-79B6-2FAAD9E15703}"/>
              </a:ext>
            </a:extLst>
          </p:cNvPr>
          <p:cNvSpPr txBox="1">
            <a:spLocks/>
          </p:cNvSpPr>
          <p:nvPr/>
        </p:nvSpPr>
        <p:spPr>
          <a:xfrm>
            <a:off x="300403" y="1378166"/>
            <a:ext cx="7886700" cy="2156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Sources</a:t>
            </a:r>
          </a:p>
          <a:p>
            <a:pPr lvl="2"/>
            <a:r>
              <a:rPr lang="en-US" dirty="0"/>
              <a:t>Velocity: 5 API calls/min, FFs instantly available</a:t>
            </a:r>
          </a:p>
          <a:p>
            <a:pPr lvl="2"/>
            <a:r>
              <a:rPr lang="en-US" dirty="0"/>
              <a:t>Variety: 8 tickers available, potential for more</a:t>
            </a:r>
          </a:p>
          <a:p>
            <a:pPr lvl="2"/>
            <a:r>
              <a:rPr lang="en-US" dirty="0"/>
              <a:t>Volume: thousands of rows in FFs, only one per API call</a:t>
            </a:r>
          </a:p>
          <a:p>
            <a:pPr lvl="2"/>
            <a:r>
              <a:rPr lang="en-US" dirty="0"/>
              <a:t>Veracity: join conditions</a:t>
            </a:r>
          </a:p>
          <a:p>
            <a:pPr lvl="2"/>
            <a:r>
              <a:rPr lang="en-US" dirty="0"/>
              <a:t>Value: multiple data points/day via API, one via FF</a:t>
            </a:r>
          </a:p>
          <a:p>
            <a:pPr lvl="2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085392-8A12-6472-59F8-B15ED53F6F22}"/>
              </a:ext>
            </a:extLst>
          </p:cNvPr>
          <p:cNvSpPr txBox="1">
            <a:spLocks/>
          </p:cNvSpPr>
          <p:nvPr/>
        </p:nvSpPr>
        <p:spPr>
          <a:xfrm>
            <a:off x="605203" y="3162418"/>
            <a:ext cx="7886700" cy="2156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B50BFA-181F-7499-9EC4-C2BE54253917}"/>
              </a:ext>
            </a:extLst>
          </p:cNvPr>
          <p:cNvSpPr txBox="1">
            <a:spLocks/>
          </p:cNvSpPr>
          <p:nvPr/>
        </p:nvSpPr>
        <p:spPr>
          <a:xfrm>
            <a:off x="300403" y="4088318"/>
            <a:ext cx="7886700" cy="2156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Serving</a:t>
            </a:r>
          </a:p>
          <a:p>
            <a:pPr lvl="2"/>
            <a:r>
              <a:rPr lang="en-US" dirty="0"/>
              <a:t>Use case for 8 tickers vs. an index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5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000000"/>
      </a:dk1>
      <a:lt1>
        <a:srgbClr val="000000"/>
      </a:lt1>
      <a:dk2>
        <a:srgbClr val="D5D5D5"/>
      </a:dk2>
      <a:lt2>
        <a:srgbClr val="FEFFFF"/>
      </a:lt2>
      <a:accent1>
        <a:srgbClr val="CB1B00"/>
      </a:accent1>
      <a:accent2>
        <a:srgbClr val="D5D5D5"/>
      </a:accent2>
      <a:accent3>
        <a:srgbClr val="A5A5A5"/>
      </a:accent3>
      <a:accent4>
        <a:srgbClr val="5E5E5E"/>
      </a:accent4>
      <a:accent5>
        <a:srgbClr val="424242"/>
      </a:accent5>
      <a:accent6>
        <a:srgbClr val="212121"/>
      </a:accent6>
      <a:hlink>
        <a:srgbClr val="CB1B00"/>
      </a:hlink>
      <a:folHlink>
        <a:srgbClr val="9411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CFD9D3EF-022F-064E-9E9F-A525ACEABDB3}" vid="{9C0139D0-2183-DD4C-BCE6-F367449ACC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Eccles-PPT-Template-4-3</Template>
  <TotalTime>508</TotalTime>
  <Words>606</Words>
  <Application>Microsoft Office PowerPoint</Application>
  <PresentationFormat>On-screen Show (4:3)</PresentationFormat>
  <Paragraphs>69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Aptos</vt:lpstr>
      <vt:lpstr>Arial</vt:lpstr>
      <vt:lpstr>Office Theme</vt:lpstr>
      <vt:lpstr>Data Engineering for Market Analysis</vt:lpstr>
      <vt:lpstr>Topics</vt:lpstr>
      <vt:lpstr>Project Overview</vt:lpstr>
      <vt:lpstr>Data Engineering Lifecycle</vt:lpstr>
      <vt:lpstr>Sources</vt:lpstr>
      <vt:lpstr>Ingestion</vt:lpstr>
      <vt:lpstr>Transformation</vt:lpstr>
      <vt:lpstr>Serving</vt:lpstr>
      <vt:lpstr>Limitations and Considerations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Vehicle Technologies</dc:title>
  <dc:creator>Chris Joyce</dc:creator>
  <cp:lastModifiedBy>Chris Joyce</cp:lastModifiedBy>
  <cp:revision>14</cp:revision>
  <dcterms:created xsi:type="dcterms:W3CDTF">2024-02-20T22:38:34Z</dcterms:created>
  <dcterms:modified xsi:type="dcterms:W3CDTF">2024-10-23T00:57:43Z</dcterms:modified>
</cp:coreProperties>
</file>