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61" r:id="rId2"/>
    <p:sldId id="291" r:id="rId3"/>
    <p:sldId id="292" r:id="rId4"/>
    <p:sldId id="289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数据在</a:t>
            </a:r>
            <a:r>
              <a:rPr lang="en-US" altLang="zh-CN" dirty="0"/>
              <a:t>memory</a:t>
            </a:r>
            <a:r>
              <a:rPr lang="zh-CN" altLang="en-US" dirty="0"/>
              <a:t>时，</a:t>
            </a:r>
            <a:r>
              <a:rPr lang="en-US" altLang="zh-CN" dirty="0"/>
              <a:t>index</a:t>
            </a:r>
            <a:r>
              <a:rPr lang="zh-CN" altLang="en-US" dirty="0"/>
              <a:t>占</a:t>
            </a:r>
            <a:r>
              <a:rPr lang="en-US" altLang="zh-CN" dirty="0"/>
              <a:t>lookup</a:t>
            </a:r>
            <a:r>
              <a:rPr lang="zh-CN" altLang="en-US" dirty="0"/>
              <a:t>查询时的比例，可以看到，</a:t>
            </a:r>
            <a:r>
              <a:rPr lang="en-US" altLang="zh-CN" dirty="0"/>
              <a:t>indexing</a:t>
            </a:r>
            <a:r>
              <a:rPr lang="zh-CN" altLang="en-US" dirty="0"/>
              <a:t>部分占比比较大，优化</a:t>
            </a:r>
            <a:r>
              <a:rPr lang="en-US" altLang="zh-CN" dirty="0"/>
              <a:t>index</a:t>
            </a:r>
            <a:r>
              <a:rPr lang="zh-CN" altLang="en-US" dirty="0"/>
              <a:t>可以将</a:t>
            </a:r>
            <a:r>
              <a:rPr lang="en-US" altLang="zh-CN" dirty="0"/>
              <a:t>lookup</a:t>
            </a:r>
            <a:r>
              <a:rPr lang="zh-CN" altLang="en-US" dirty="0"/>
              <a:t>时延减少到</a:t>
            </a:r>
            <a:r>
              <a:rPr lang="en-US" altLang="zh-CN" dirty="0"/>
              <a:t>2</a:t>
            </a:r>
            <a:r>
              <a:rPr lang="zh-CN" altLang="en-US" dirty="0"/>
              <a:t>倍，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SATA SSD</a:t>
            </a:r>
            <a:r>
              <a:rPr lang="zh-CN" altLang="en-US" dirty="0"/>
              <a:t>中，优化</a:t>
            </a:r>
            <a:r>
              <a:rPr lang="en-US" altLang="zh-CN" dirty="0"/>
              <a:t>index</a:t>
            </a:r>
            <a:r>
              <a:rPr lang="zh-CN" altLang="en-US" dirty="0"/>
              <a:t>可能不会带来太大的性能提升，但在</a:t>
            </a:r>
            <a:r>
              <a:rPr lang="en-US" altLang="zh-CN" dirty="0"/>
              <a:t>NVM SSD</a:t>
            </a:r>
            <a:r>
              <a:rPr lang="zh-CN" altLang="en-US" dirty="0"/>
              <a:t>和傲腾</a:t>
            </a:r>
            <a:r>
              <a:rPr lang="en-US" altLang="zh-CN" dirty="0"/>
              <a:t>SSD</a:t>
            </a:r>
            <a:r>
              <a:rPr lang="zh-CN" altLang="en-US" dirty="0"/>
              <a:t>上，优化</a:t>
            </a:r>
            <a:r>
              <a:rPr lang="en-US" altLang="zh-CN" dirty="0"/>
              <a:t>index</a:t>
            </a:r>
            <a:r>
              <a:rPr lang="zh-CN" altLang="en-US" dirty="0"/>
              <a:t>可以带来性能提升，因为</a:t>
            </a:r>
            <a:r>
              <a:rPr lang="en-US" altLang="zh-CN" dirty="0"/>
              <a:t>index</a:t>
            </a:r>
            <a:r>
              <a:rPr lang="zh-CN" altLang="en-US" dirty="0"/>
              <a:t>在整个</a:t>
            </a:r>
            <a:r>
              <a:rPr lang="en-US" altLang="zh-CN" dirty="0"/>
              <a:t>lookup</a:t>
            </a:r>
            <a:r>
              <a:rPr lang="zh-CN" altLang="en-US" dirty="0"/>
              <a:t>中占比不低，在傲腾</a:t>
            </a:r>
            <a:r>
              <a:rPr lang="en-US" altLang="zh-CN" dirty="0"/>
              <a:t>SSD</a:t>
            </a:r>
            <a:r>
              <a:rPr lang="zh-CN" altLang="en-US" dirty="0"/>
              <a:t>中占比</a:t>
            </a:r>
            <a:r>
              <a:rPr lang="en-US" altLang="zh-CN" dirty="0"/>
              <a:t>44%,</a:t>
            </a:r>
            <a:r>
              <a:rPr lang="zh-CN" altLang="en-US" dirty="0"/>
              <a:t>优化可以提升</a:t>
            </a:r>
            <a:r>
              <a:rPr lang="en-US" altLang="zh-CN" dirty="0"/>
              <a:t>1.8</a:t>
            </a:r>
            <a:r>
              <a:rPr lang="zh-CN" altLang="en-US" dirty="0"/>
              <a:t>倍性能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3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表中的</a:t>
            </a:r>
            <a:r>
              <a:rPr lang="en-US" altLang="zh-CN" dirty="0"/>
              <a:t>%</a:t>
            </a:r>
            <a:r>
              <a:rPr lang="zh-CN" altLang="en-US" dirty="0"/>
              <a:t>表示经过</a:t>
            </a:r>
            <a:r>
              <a:rPr lang="en-US" altLang="zh-CN" dirty="0"/>
              <a:t>model</a:t>
            </a:r>
            <a:r>
              <a:rPr lang="zh-CN" altLang="en-US" dirty="0"/>
              <a:t>来查询的百分比</a:t>
            </a:r>
            <a:r>
              <a:rPr lang="en-US" altLang="zh-CN" dirty="0"/>
              <a:t>,</a:t>
            </a:r>
            <a:r>
              <a:rPr lang="zh-CN" altLang="en-US" dirty="0"/>
              <a:t>对于</a:t>
            </a:r>
            <a:r>
              <a:rPr lang="en-US" altLang="zh-CN" dirty="0"/>
              <a:t>write-</a:t>
            </a:r>
            <a:r>
              <a:rPr lang="en-US" altLang="zh-CN" dirty="0" err="1"/>
              <a:t>heavey</a:t>
            </a:r>
            <a:r>
              <a:rPr lang="en-US" altLang="zh-CN" dirty="0"/>
              <a:t> </a:t>
            </a:r>
            <a:r>
              <a:rPr lang="zh-CN" altLang="en-US" dirty="0"/>
              <a:t>模型的</a:t>
            </a:r>
            <a:r>
              <a:rPr lang="en-US" altLang="zh-CN" dirty="0"/>
              <a:t>level model.</a:t>
            </a:r>
            <a:r>
              <a:rPr lang="zh-CN" altLang="en-US" dirty="0"/>
              <a:t>只有</a:t>
            </a:r>
            <a:r>
              <a:rPr lang="en-US" altLang="zh-CN" dirty="0"/>
              <a:t>1.5%,</a:t>
            </a:r>
            <a:r>
              <a:rPr lang="zh-CN" altLang="en-US" dirty="0"/>
              <a:t>因为</a:t>
            </a:r>
            <a:r>
              <a:rPr lang="en-US" altLang="zh-CN" dirty="0"/>
              <a:t>level</a:t>
            </a:r>
            <a:r>
              <a:rPr lang="zh-CN" altLang="en-US" dirty="0"/>
              <a:t>的模型需要更多的学习</a:t>
            </a:r>
            <a:r>
              <a:rPr lang="en-US" altLang="zh-CN" dirty="0"/>
              <a:t>,</a:t>
            </a:r>
            <a:r>
              <a:rPr lang="zh-CN" altLang="en-US" dirty="0"/>
              <a:t>所以会增加更多的时间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8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找到可能的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load index </a:t>
            </a:r>
            <a:r>
              <a:rPr lang="zh-CN" altLang="en-US" dirty="0"/>
              <a:t>和</a:t>
            </a:r>
            <a:r>
              <a:rPr lang="en-US" altLang="zh-CN" dirty="0"/>
              <a:t>filter block,</a:t>
            </a:r>
            <a:r>
              <a:rPr lang="zh-CN" altLang="en-US" dirty="0"/>
              <a:t>这些</a:t>
            </a:r>
            <a:r>
              <a:rPr lang="en-US" altLang="zh-CN" dirty="0"/>
              <a:t>block</a:t>
            </a:r>
            <a:r>
              <a:rPr lang="zh-CN" altLang="en-US" dirty="0"/>
              <a:t>以及在缓存中了</a:t>
            </a:r>
            <a:endParaRPr lang="en-US" altLang="zh-CN" dirty="0"/>
          </a:p>
          <a:p>
            <a:r>
              <a:rPr lang="zh-CN" altLang="en-US" dirty="0"/>
              <a:t>第三步</a:t>
            </a:r>
            <a:r>
              <a:rPr lang="en-US" altLang="zh-CN" dirty="0"/>
              <a:t>:</a:t>
            </a:r>
            <a:r>
              <a:rPr lang="zh-CN" altLang="en-US" dirty="0"/>
              <a:t>在可能的</a:t>
            </a:r>
            <a:r>
              <a:rPr lang="en-US" altLang="zh-CN" dirty="0" err="1"/>
              <a:t>sstable</a:t>
            </a:r>
            <a:r>
              <a:rPr lang="en-US" altLang="zh-CN" dirty="0"/>
              <a:t> </a:t>
            </a:r>
            <a:r>
              <a:rPr lang="zh-CN" altLang="en-US" dirty="0"/>
              <a:t>模型里找到</a:t>
            </a:r>
            <a:r>
              <a:rPr lang="en-US" altLang="zh-CN" dirty="0"/>
              <a:t>key</a:t>
            </a:r>
          </a:p>
          <a:p>
            <a:r>
              <a:rPr lang="zh-CN" altLang="en-US" dirty="0"/>
              <a:t>第四步</a:t>
            </a:r>
            <a:r>
              <a:rPr lang="en-US" altLang="zh-CN" dirty="0"/>
              <a:t>:</a:t>
            </a:r>
            <a:r>
              <a:rPr lang="zh-CN" altLang="en-US" dirty="0"/>
              <a:t>利用</a:t>
            </a:r>
            <a:r>
              <a:rPr lang="en-US" altLang="zh-CN" dirty="0" err="1"/>
              <a:t>filtler</a:t>
            </a:r>
            <a:r>
              <a:rPr lang="en-US" altLang="zh-CN" dirty="0"/>
              <a:t> block</a:t>
            </a:r>
            <a:r>
              <a:rPr lang="zh-CN" altLang="en-US" dirty="0"/>
              <a:t>判断这个</a:t>
            </a:r>
            <a:r>
              <a:rPr lang="en-US" altLang="zh-CN" dirty="0"/>
              <a:t>key</a:t>
            </a:r>
            <a:r>
              <a:rPr lang="zh-CN" altLang="en-US" dirty="0"/>
              <a:t>是否存在</a:t>
            </a:r>
            <a:endParaRPr lang="en-US" altLang="zh-CN" dirty="0"/>
          </a:p>
          <a:p>
            <a:r>
              <a:rPr lang="zh-CN" altLang="en-US" dirty="0"/>
              <a:t>第五步</a:t>
            </a:r>
            <a:r>
              <a:rPr lang="en-US" altLang="zh-CN" dirty="0"/>
              <a:t>:key</a:t>
            </a:r>
            <a:r>
              <a:rPr lang="zh-CN" altLang="en-US" dirty="0"/>
              <a:t>存在</a:t>
            </a:r>
            <a:r>
              <a:rPr lang="en-US" altLang="zh-CN" dirty="0"/>
              <a:t>,</a:t>
            </a:r>
            <a:r>
              <a:rPr lang="zh-CN" altLang="en-US" dirty="0"/>
              <a:t>就载入对应的</a:t>
            </a:r>
            <a:r>
              <a:rPr lang="en-US" altLang="zh-CN" dirty="0"/>
              <a:t>chunk</a:t>
            </a:r>
          </a:p>
          <a:p>
            <a:r>
              <a:rPr lang="zh-CN" altLang="en-US" dirty="0"/>
              <a:t>第六步</a:t>
            </a:r>
            <a:r>
              <a:rPr lang="en-US" altLang="zh-CN" dirty="0"/>
              <a:t>:</a:t>
            </a:r>
            <a:r>
              <a:rPr lang="zh-CN" altLang="en-US" dirty="0"/>
              <a:t>从</a:t>
            </a:r>
            <a:r>
              <a:rPr lang="en-US" altLang="zh-CN" dirty="0"/>
              <a:t>chunk</a:t>
            </a:r>
            <a:r>
              <a:rPr lang="zh-CN" altLang="en-US" dirty="0"/>
              <a:t>中找到</a:t>
            </a:r>
            <a:r>
              <a:rPr lang="en-US" altLang="zh-CN" dirty="0" err="1"/>
              <a:t>key,key</a:t>
            </a:r>
            <a:r>
              <a:rPr lang="zh-CN" altLang="en-US" dirty="0"/>
              <a:t>如果在预测的位置</a:t>
            </a:r>
            <a:r>
              <a:rPr lang="en-US" altLang="zh-CN" dirty="0"/>
              <a:t>,</a:t>
            </a:r>
            <a:r>
              <a:rPr lang="zh-CN" altLang="en-US" dirty="0"/>
              <a:t>就直接找到了</a:t>
            </a:r>
            <a:r>
              <a:rPr lang="en-US" altLang="zh-CN" dirty="0"/>
              <a:t>key,</a:t>
            </a:r>
            <a:r>
              <a:rPr lang="zh-CN" altLang="en-US" dirty="0"/>
              <a:t>如果不在对应的位置</a:t>
            </a:r>
            <a:r>
              <a:rPr lang="en-US" altLang="zh-CN" dirty="0"/>
              <a:t>,</a:t>
            </a:r>
            <a:r>
              <a:rPr lang="zh-CN" altLang="en-US" dirty="0"/>
              <a:t>就二分查找这个</a:t>
            </a:r>
            <a:r>
              <a:rPr lang="en-US" altLang="zh-CN" dirty="0"/>
              <a:t>chunk</a:t>
            </a:r>
            <a:br>
              <a:rPr lang="en-US" altLang="zh-CN" dirty="0"/>
            </a:br>
            <a:r>
              <a:rPr lang="zh-CN" altLang="en-US" dirty="0"/>
              <a:t>第七步</a:t>
            </a:r>
            <a:r>
              <a:rPr lang="en-US" altLang="zh-CN" dirty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7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08549" y="4135011"/>
            <a:ext cx="7886700" cy="899510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FF"/>
                </a:solidFill>
              </a:rPr>
              <a:t>From </a:t>
            </a:r>
            <a:r>
              <a:rPr lang="en-US" altLang="zh-CN" sz="2400" dirty="0" err="1">
                <a:solidFill>
                  <a:srgbClr val="FFFFFF"/>
                </a:solidFill>
              </a:rPr>
              <a:t>WiscKey</a:t>
            </a:r>
            <a:r>
              <a:rPr lang="en-US" altLang="zh-CN" sz="2400" dirty="0">
                <a:solidFill>
                  <a:srgbClr val="FFFFFF"/>
                </a:solidFill>
              </a:rPr>
              <a:t> to Bourbon: A Learned Index for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en-US" altLang="zh-CN" sz="2400" dirty="0">
                <a:solidFill>
                  <a:srgbClr val="FFFFFF"/>
                </a:solidFill>
              </a:rPr>
              <a:t>Log-Structured Merge Trees </a:t>
            </a:r>
            <a:br>
              <a:rPr lang="en-US" altLang="zh-CN" sz="3200" dirty="0"/>
            </a:br>
            <a:endParaRPr lang="zh-CN" altLang="en-US" sz="3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000" b="1" dirty="0"/>
              <a:t>OSDI20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394E17-56A0-4AE3-8CE1-F29C813B39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3714" y="2281327"/>
            <a:ext cx="8372475" cy="382375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A307F33-4CCE-4C34-9452-5DEFB1AE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err="1"/>
              <a:t>Algorithm:Greedy-PLR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DDAB4D-70CB-465D-8F8E-B3044AA707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Greedy-PLR</a:t>
            </a:r>
            <a:r>
              <a:rPr lang="zh-CN" altLang="en-US" b="1" dirty="0"/>
              <a:t>一次处理一个数据点</a:t>
            </a:r>
            <a:endParaRPr lang="en-US" altLang="zh-CN" b="1" dirty="0"/>
          </a:p>
          <a:p>
            <a:pPr lvl="1"/>
            <a:r>
              <a:rPr lang="zh-CN" altLang="en-US" b="1" dirty="0"/>
              <a:t>数据点在不违反误差范围小</a:t>
            </a:r>
            <a:r>
              <a:rPr lang="en-US" altLang="zh-CN" b="1" dirty="0"/>
              <a:t>,</a:t>
            </a:r>
            <a:r>
              <a:rPr lang="zh-CN" altLang="en-US" b="1" dirty="0"/>
              <a:t>如果不能加入到当前的</a:t>
            </a:r>
            <a:r>
              <a:rPr lang="en-US" altLang="zh-CN" b="1" dirty="0"/>
              <a:t>line segment</a:t>
            </a:r>
          </a:p>
          <a:p>
            <a:pPr lvl="1"/>
            <a:r>
              <a:rPr lang="zh-CN" altLang="en-US" b="1" dirty="0"/>
              <a:t>新生成一个</a:t>
            </a:r>
            <a:r>
              <a:rPr lang="en-US" altLang="zh-CN" b="1" dirty="0"/>
              <a:t>line segment,</a:t>
            </a:r>
            <a:r>
              <a:rPr lang="zh-CN" altLang="en-US" b="1" dirty="0"/>
              <a:t>然后将数据点加入到其中</a:t>
            </a:r>
            <a:endParaRPr lang="en-US" altLang="zh-CN" b="1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模型训练好后</a:t>
            </a:r>
            <a:r>
              <a:rPr lang="en-US" altLang="zh-CN" b="1" dirty="0"/>
              <a:t>,</a:t>
            </a:r>
            <a:r>
              <a:rPr lang="zh-CN" altLang="en-US" b="1" dirty="0"/>
              <a:t>寻找数据很方便</a:t>
            </a:r>
            <a:endParaRPr lang="en-US" altLang="zh-CN" b="1" dirty="0"/>
          </a:p>
          <a:p>
            <a:pPr lvl="1"/>
            <a:r>
              <a:rPr lang="zh-CN" altLang="en-US" b="1" dirty="0"/>
              <a:t>假设包含这个</a:t>
            </a:r>
            <a:r>
              <a:rPr lang="en-US" altLang="zh-CN" b="1" dirty="0"/>
              <a:t>key</a:t>
            </a:r>
            <a:r>
              <a:rPr lang="zh-CN" altLang="en-US" b="1" dirty="0"/>
              <a:t>的</a:t>
            </a:r>
            <a:r>
              <a:rPr lang="en-US" altLang="zh-CN" b="1" dirty="0"/>
              <a:t>line segment</a:t>
            </a:r>
            <a:r>
              <a:rPr lang="zh-CN" altLang="en-US" b="1" dirty="0"/>
              <a:t>找到了</a:t>
            </a:r>
            <a:r>
              <a:rPr lang="en-US" altLang="zh-CN" b="1" dirty="0"/>
              <a:t>,</a:t>
            </a:r>
            <a:r>
              <a:rPr lang="zh-CN" altLang="en-US" b="1" dirty="0"/>
              <a:t>直接可以从这个</a:t>
            </a:r>
            <a:r>
              <a:rPr lang="en-US" altLang="zh-CN" b="1" dirty="0"/>
              <a:t>segment</a:t>
            </a:r>
            <a:r>
              <a:rPr lang="zh-CN" altLang="en-US" b="1" dirty="0"/>
              <a:t>找到</a:t>
            </a:r>
            <a:r>
              <a:rPr lang="en-US" altLang="zh-CN" b="1" dirty="0"/>
              <a:t>key</a:t>
            </a:r>
          </a:p>
          <a:p>
            <a:pPr lvl="1"/>
            <a:r>
              <a:rPr lang="zh-CN" altLang="en-US" b="1" dirty="0"/>
              <a:t>假设</a:t>
            </a:r>
            <a:r>
              <a:rPr lang="en-US" altLang="zh-CN" b="1" dirty="0"/>
              <a:t>key</a:t>
            </a:r>
            <a:r>
              <a:rPr lang="zh-CN" altLang="en-US" b="1" dirty="0"/>
              <a:t>不在预测的位置</a:t>
            </a:r>
            <a:r>
              <a:rPr lang="en-US" altLang="zh-CN" b="1" dirty="0"/>
              <a:t>,</a:t>
            </a:r>
            <a:r>
              <a:rPr lang="zh-CN" altLang="en-US" b="1" dirty="0"/>
              <a:t>在误差范围决定的区域本地搜索这个</a:t>
            </a:r>
            <a:r>
              <a:rPr lang="en-US" altLang="zh-CN" b="1" dirty="0"/>
              <a:t>key</a:t>
            </a:r>
          </a:p>
          <a:p>
            <a:pPr lvl="2"/>
            <a:r>
              <a:rPr lang="zh-CN" altLang="en-US" b="1" dirty="0"/>
              <a:t>时间复杂度</a:t>
            </a:r>
            <a:r>
              <a:rPr lang="en-US" altLang="zh-CN" b="1" dirty="0"/>
              <a:t>:O(log-s),s</a:t>
            </a:r>
            <a:r>
              <a:rPr lang="zh-CN" altLang="en-US" b="1" dirty="0"/>
              <a:t>是</a:t>
            </a:r>
            <a:r>
              <a:rPr lang="en-US" altLang="zh-CN" b="1" dirty="0"/>
              <a:t>segment</a:t>
            </a:r>
            <a:r>
              <a:rPr lang="zh-CN" altLang="en-US" b="1" dirty="0"/>
              <a:t>的数量</a:t>
            </a:r>
            <a:r>
              <a:rPr lang="en-US" altLang="zh-CN" b="1" dirty="0"/>
              <a:t>+</a:t>
            </a:r>
            <a:r>
              <a:rPr lang="zh-CN" altLang="en-US" b="1" dirty="0"/>
              <a:t>本地搜索的常数时间复杂度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45984A-44AA-4CE2-9DDE-8C3F1749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err="1"/>
              <a:t>Algorithm:Greedy-PLR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65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D5D664-D9B2-4504-B36C-C64DCFE0A8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一个问题</a:t>
            </a:r>
            <a:r>
              <a:rPr lang="en-US" altLang="zh-CN" b="1" dirty="0"/>
              <a:t>:level learning or file learning?</a:t>
            </a:r>
          </a:p>
          <a:p>
            <a:pPr lvl="1"/>
            <a:r>
              <a:rPr lang="zh-CN" altLang="en-US" b="1" dirty="0"/>
              <a:t>在</a:t>
            </a:r>
            <a:r>
              <a:rPr lang="en-US" altLang="zh-CN" b="1" dirty="0"/>
              <a:t>write-heavy</a:t>
            </a:r>
            <a:r>
              <a:rPr lang="zh-CN" altLang="en-US" b="1" dirty="0"/>
              <a:t>的负载下</a:t>
            </a:r>
            <a:r>
              <a:rPr lang="en-US" altLang="zh-CN" b="1" dirty="0"/>
              <a:t>,file</a:t>
            </a:r>
            <a:r>
              <a:rPr lang="zh-CN" altLang="en-US" b="1" dirty="0"/>
              <a:t>的模型比</a:t>
            </a:r>
            <a:r>
              <a:rPr lang="en-US" altLang="zh-CN" b="1" dirty="0"/>
              <a:t>level</a:t>
            </a:r>
            <a:r>
              <a:rPr lang="zh-CN" altLang="en-US" b="1" dirty="0"/>
              <a:t>生存更久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3164E3-16B6-46B2-A228-D5497E3B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vs File 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31E960-BC4F-4335-BB3F-0B725E80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94" y="2603708"/>
            <a:ext cx="6052776" cy="40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1415CF-7D76-4DE7-982A-516420ABD5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20757" y="2606815"/>
            <a:ext cx="7162800" cy="284797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2FB2894-0BF8-4679-A5A5-39CBE483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Bourbon: Putting it All Together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5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D54F2A-5A8B-4324-8EE0-4F001364DF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r>
              <a:rPr lang="en-US" altLang="zh-CN" b="1" dirty="0"/>
              <a:t>:</a:t>
            </a:r>
            <a:r>
              <a:rPr lang="zh-CN" altLang="en-US" b="1" dirty="0"/>
              <a:t>减少总共的</a:t>
            </a:r>
            <a:r>
              <a:rPr lang="en-US" altLang="zh-CN" b="1" dirty="0"/>
              <a:t>CPU</a:t>
            </a:r>
            <a:r>
              <a:rPr lang="zh-CN" altLang="en-US" b="1" dirty="0"/>
              <a:t>时间</a:t>
            </a:r>
            <a:r>
              <a:rPr lang="en-US" altLang="zh-CN" b="1" dirty="0"/>
              <a:t>	</a:t>
            </a:r>
          </a:p>
          <a:p>
            <a:pPr lvl="1"/>
            <a:r>
              <a:rPr lang="en-US" altLang="zh-CN" b="1" dirty="0"/>
              <a:t>trade-off: always learn and no-learn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13AEB8-5454-4583-9879-9CBE61DA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Cost-Benefit Analyzer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A63194-2EAF-4BE6-85AD-0F637C95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0" y="2739563"/>
            <a:ext cx="8588434" cy="34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5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3A776C-25C1-4C7B-84C3-E3CCFC28C2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50938" y="2332037"/>
            <a:ext cx="7058025" cy="36290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C40A2A-5B5F-4ECE-AC00-4F82DA58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Bourbon: Putting it All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22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C64F74-F8FD-4A32-9CE8-C9D5780039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zh-CN" altLang="en-US" sz="2400" b="1" dirty="0"/>
              <a:t>在计算机系统中，查询数据是一个很重要的部分</a:t>
            </a:r>
            <a:endParaRPr lang="en-US" altLang="zh-CN" sz="2400" b="1" dirty="0"/>
          </a:p>
          <a:p>
            <a:r>
              <a:rPr lang="zh-CN" altLang="en-US" sz="2400" b="1" dirty="0"/>
              <a:t>传统的方法，使用特定的数据结构来便于查询</a:t>
            </a:r>
            <a:endParaRPr lang="en-US" altLang="zh-CN" sz="2400" b="1" dirty="0"/>
          </a:p>
          <a:p>
            <a:pPr lvl="1"/>
            <a:r>
              <a:rPr lang="zh-CN" altLang="en-US" sz="2200" b="1" dirty="0"/>
              <a:t>在一个</a:t>
            </a:r>
            <a:r>
              <a:rPr lang="en-US" altLang="zh-CN" sz="2200" b="1" dirty="0"/>
              <a:t>B+ tree</a:t>
            </a:r>
            <a:r>
              <a:rPr lang="zh-CN" altLang="en-US" sz="2200" b="1" dirty="0"/>
              <a:t>中查询一个数据，时间复杂度在</a:t>
            </a:r>
            <a:r>
              <a:rPr lang="en-US" altLang="zh-CN" sz="2200" b="1" dirty="0"/>
              <a:t>O(</a:t>
            </a:r>
            <a:r>
              <a:rPr lang="en-US" altLang="zh-CN" sz="2200" b="1" dirty="0" err="1"/>
              <a:t>logN</a:t>
            </a:r>
            <a:r>
              <a:rPr lang="en-US" altLang="zh-CN" sz="2200" b="1" dirty="0"/>
              <a:t>)</a:t>
            </a:r>
          </a:p>
          <a:p>
            <a:pPr lvl="1"/>
            <a:endParaRPr lang="en-US" altLang="zh-CN" sz="2200" b="1" dirty="0"/>
          </a:p>
          <a:p>
            <a:endParaRPr lang="en-US" altLang="zh-CN" sz="2400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一个问题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假设我们提前知道数据会怎样？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1CF6B54-4F9B-4DC5-A32A-332807D7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Indexes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B342C-B833-49C9-84F3-5BDD5A8D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04" y="3613475"/>
            <a:ext cx="2474614" cy="2097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3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2B317A-E8D4-4940-816B-C277F8845F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b="1" dirty="0"/>
              <a:t>如果我们知道数据分布，查询数据可以更快</a:t>
            </a:r>
            <a:endParaRPr lang="en-US" altLang="zh-CN" sz="2400" b="1" dirty="0"/>
          </a:p>
          <a:p>
            <a:pPr lvl="1"/>
            <a:r>
              <a:rPr lang="zh-CN" altLang="en-US" b="1" dirty="0"/>
              <a:t>用机器学习模型学的数据分布</a:t>
            </a:r>
            <a:endParaRPr lang="en-US" altLang="zh-CN" b="1" dirty="0"/>
          </a:p>
          <a:p>
            <a:pPr lvl="1"/>
            <a:r>
              <a:rPr lang="zh-CN" altLang="en-US" b="1" dirty="0"/>
              <a:t>查询时间复杂度在</a:t>
            </a:r>
            <a:r>
              <a:rPr lang="en-US" altLang="zh-CN" b="1" dirty="0"/>
              <a:t>O(1)</a:t>
            </a:r>
          </a:p>
          <a:p>
            <a:pPr lvl="1"/>
            <a:r>
              <a:rPr lang="zh-CN" altLang="en-US" b="1" dirty="0"/>
              <a:t>查询空间复杂度在</a:t>
            </a:r>
            <a:r>
              <a:rPr lang="en-US" altLang="zh-CN" b="1" dirty="0"/>
              <a:t>O(1)</a:t>
            </a:r>
          </a:p>
          <a:p>
            <a:pPr lvl="1"/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57589E-9E06-4FE3-AB6F-26C6470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Bring Learning to Indexing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5DF09-5E87-4232-AC1E-FEE92485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1" y="3705995"/>
            <a:ext cx="8673229" cy="19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212474-7F89-4DAE-874A-E6C5F9DA45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Learned index</a:t>
            </a:r>
            <a:r>
              <a:rPr lang="zh-CN" altLang="en-US" sz="2400" b="1" dirty="0"/>
              <a:t>可以提高</a:t>
            </a:r>
            <a:r>
              <a:rPr lang="en-US" altLang="zh-CN" sz="2400" b="1" dirty="0"/>
              <a:t>look-up</a:t>
            </a:r>
            <a:r>
              <a:rPr lang="zh-CN" altLang="en-US" sz="2400" b="1" dirty="0"/>
              <a:t>性能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0841B7-BBD0-4528-98B5-60B599AF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Learned Indexes for Look-up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5CCCD9-7C31-4ADE-9C1E-AC7CC7082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38" y="2583448"/>
            <a:ext cx="4906171" cy="275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563809-621D-4ECF-A4DA-6A36A7EB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/>
              <a:t>Learned indexes</a:t>
            </a:r>
            <a:r>
              <a:rPr lang="zh-CN" altLang="en-US" sz="2400" b="1" dirty="0"/>
              <a:t>可以提高查询性能，但是之前的关于</a:t>
            </a:r>
            <a:r>
              <a:rPr lang="en-US" altLang="zh-CN" sz="2400" b="1" dirty="0"/>
              <a:t>learned indexes</a:t>
            </a:r>
            <a:r>
              <a:rPr lang="zh-CN" altLang="en-US" sz="2400" b="1" dirty="0"/>
              <a:t>不支持数据更新</a:t>
            </a:r>
            <a:endParaRPr lang="en-US" altLang="zh-CN" sz="2400" b="1" dirty="0"/>
          </a:p>
          <a:p>
            <a:pPr lvl="1"/>
            <a:r>
              <a:rPr lang="zh-CN" altLang="en-US" b="1" dirty="0"/>
              <a:t>因为数据更新会打乱数据分布，模型必须重新训练，从而影响性能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400" b="1" dirty="0"/>
              <a:t>一个思考</a:t>
            </a:r>
            <a:r>
              <a:rPr lang="en-US" altLang="zh-CN" sz="2400" b="1" dirty="0"/>
              <a:t>:LSMs</a:t>
            </a:r>
            <a:r>
              <a:rPr lang="zh-CN" altLang="en-US" sz="2400" b="1" dirty="0"/>
              <a:t>会涉及到数据更新，</a:t>
            </a:r>
            <a:r>
              <a:rPr lang="en-US" altLang="zh-CN" sz="2400" b="1" dirty="0"/>
              <a:t>learned indexes</a:t>
            </a:r>
            <a:r>
              <a:rPr lang="zh-CN" altLang="en-US" sz="2400" b="1" dirty="0"/>
              <a:t>是否适用于</a:t>
            </a:r>
            <a:r>
              <a:rPr lang="en-US" altLang="zh-CN" sz="2400" b="1" dirty="0"/>
              <a:t>LSMs?</a:t>
            </a:r>
          </a:p>
          <a:p>
            <a:endParaRPr lang="en-US" altLang="zh-CN" dirty="0"/>
          </a:p>
          <a:p>
            <a:r>
              <a:rPr lang="zh-CN" altLang="en-US" sz="2400" b="1" dirty="0"/>
              <a:t>一些观察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b="1" dirty="0"/>
              <a:t>数据更新回改变</a:t>
            </a:r>
            <a:r>
              <a:rPr lang="en-US" altLang="zh-CN" b="1" dirty="0"/>
              <a:t>LSM tree</a:t>
            </a:r>
            <a:r>
              <a:rPr lang="zh-CN" altLang="en-US" b="1" dirty="0"/>
              <a:t>一部分的数据位置，但是大部分数据保持不变</a:t>
            </a:r>
            <a:endParaRPr lang="en-US" altLang="zh-CN" b="1" dirty="0"/>
          </a:p>
          <a:p>
            <a:pPr lvl="1"/>
            <a:r>
              <a:rPr lang="zh-CN" altLang="en-US" b="1" dirty="0"/>
              <a:t>不变的</a:t>
            </a:r>
            <a:r>
              <a:rPr lang="en-US" altLang="zh-CN" b="1" dirty="0" err="1"/>
              <a:t>sstable</a:t>
            </a:r>
            <a:r>
              <a:rPr lang="en-US" altLang="zh-CN" b="1" dirty="0"/>
              <a:t> file</a:t>
            </a:r>
            <a:r>
              <a:rPr lang="zh-CN" altLang="en-US" b="1" dirty="0"/>
              <a:t>适合</a:t>
            </a:r>
            <a:r>
              <a:rPr lang="en-US" altLang="zh-CN" b="1" dirty="0"/>
              <a:t>learned indexes</a:t>
            </a:r>
          </a:p>
          <a:p>
            <a:pPr lvl="1"/>
            <a:r>
              <a:rPr lang="en-US" altLang="zh-CN" b="1" dirty="0" err="1"/>
              <a:t>sstable</a:t>
            </a:r>
            <a:r>
              <a:rPr lang="zh-CN" altLang="en-US" b="1" dirty="0"/>
              <a:t>文件是有序的，只需要简单的模型训练就行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F6C79F-940A-4995-838E-40DEBC9B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Learned Indexes for Writes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23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442DA1-C098-4677-B796-24EB3F850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b="1" dirty="0"/>
              <a:t>在</a:t>
            </a:r>
            <a:r>
              <a:rPr lang="en-US" altLang="zh-CN" sz="2400" b="1" dirty="0" err="1"/>
              <a:t>sstable</a:t>
            </a:r>
            <a:r>
              <a:rPr lang="zh-CN" altLang="en-US" sz="2400" b="1" dirty="0"/>
              <a:t>文件的学习粒度</a:t>
            </a:r>
            <a:r>
              <a:rPr lang="en-US" altLang="zh-CN" sz="2400" b="1" dirty="0"/>
              <a:t>(learning granularity)</a:t>
            </a:r>
          </a:p>
          <a:p>
            <a:pPr lvl="1"/>
            <a:r>
              <a:rPr lang="zh-CN" altLang="en-US" b="1" dirty="0"/>
              <a:t>不需要更新模型</a:t>
            </a:r>
            <a:endParaRPr lang="en-US" altLang="zh-CN" b="1" dirty="0"/>
          </a:p>
          <a:p>
            <a:pPr lvl="1"/>
            <a:r>
              <a:rPr lang="zh-CN" altLang="en-US" b="1" dirty="0"/>
              <a:t>模型有固定的精度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400" b="1" dirty="0"/>
              <a:t>在学习之前考虑的因素</a:t>
            </a:r>
            <a:endParaRPr lang="en-US" altLang="zh-CN" sz="2400" b="1" dirty="0"/>
          </a:p>
          <a:p>
            <a:pPr lvl="1"/>
            <a:r>
              <a:rPr lang="en-US" altLang="zh-CN" b="1" dirty="0" err="1"/>
              <a:t>SSTable</a:t>
            </a:r>
            <a:r>
              <a:rPr lang="zh-CN" altLang="en-US" b="1" dirty="0"/>
              <a:t>的寿命</a:t>
            </a:r>
            <a:endParaRPr lang="en-US" altLang="zh-CN" b="1" dirty="0"/>
          </a:p>
          <a:p>
            <a:pPr lvl="2"/>
            <a:r>
              <a:rPr lang="zh-CN" altLang="en-US" b="1" dirty="0"/>
              <a:t>一个模型能使用多久</a:t>
            </a:r>
            <a:endParaRPr lang="en-US" altLang="zh-CN" b="1" dirty="0"/>
          </a:p>
          <a:p>
            <a:pPr lvl="1"/>
            <a:r>
              <a:rPr lang="zh-CN" altLang="en-US" b="1" dirty="0"/>
              <a:t>在</a:t>
            </a:r>
            <a:r>
              <a:rPr lang="en-US" altLang="zh-CN" b="1" dirty="0" err="1"/>
              <a:t>SStable</a:t>
            </a:r>
            <a:r>
              <a:rPr lang="zh-CN" altLang="en-US" b="1" dirty="0"/>
              <a:t>的查询次数</a:t>
            </a:r>
            <a:endParaRPr lang="en-US" altLang="zh-CN" b="1" dirty="0"/>
          </a:p>
          <a:p>
            <a:pPr lvl="2"/>
            <a:r>
              <a:rPr lang="zh-CN" altLang="en-US" b="1" dirty="0"/>
              <a:t>一个模型的有效频率是多少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100A66-80AD-49D0-A4E8-D52CB3D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Guidelines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6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E2EE00-2E6D-4432-81C2-78F0B0AFD4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 err="1"/>
              <a:t>SSTable</a:t>
            </a:r>
            <a:r>
              <a:rPr lang="zh-CN" altLang="en-US" sz="2400" b="1" dirty="0"/>
              <a:t>的生命周期</a:t>
            </a:r>
            <a:endParaRPr lang="en-US" altLang="zh-CN" sz="2400" b="1" dirty="0"/>
          </a:p>
          <a:p>
            <a:pPr lvl="1"/>
            <a:r>
              <a:rPr lang="en-US" altLang="zh-CN" b="1" dirty="0"/>
              <a:t>L0:</a:t>
            </a:r>
            <a:r>
              <a:rPr lang="zh-CN" altLang="en-US" b="1" dirty="0"/>
              <a:t>平均</a:t>
            </a:r>
            <a:r>
              <a:rPr lang="en-US" altLang="zh-CN" b="1" dirty="0"/>
              <a:t>10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lvl="1"/>
            <a:r>
              <a:rPr lang="en-US" altLang="zh-CN" b="1" dirty="0"/>
              <a:t>L4:</a:t>
            </a:r>
            <a:r>
              <a:rPr lang="zh-CN" altLang="en-US" b="1" dirty="0"/>
              <a:t>平均</a:t>
            </a:r>
            <a:r>
              <a:rPr lang="en-US" altLang="zh-CN" b="1" dirty="0"/>
              <a:t>1</a:t>
            </a:r>
            <a:r>
              <a:rPr lang="zh-CN" altLang="en-US" b="1" dirty="0"/>
              <a:t>小时</a:t>
            </a:r>
            <a:endParaRPr lang="en-US" altLang="zh-CN" b="1" dirty="0"/>
          </a:p>
          <a:p>
            <a:pPr lvl="1"/>
            <a:r>
              <a:rPr lang="zh-CN" altLang="en-US" b="1" dirty="0"/>
              <a:t>一些短暂的表</a:t>
            </a:r>
            <a:r>
              <a:rPr lang="en-US" altLang="zh-CN" b="1" dirty="0"/>
              <a:t>:</a:t>
            </a:r>
            <a:r>
              <a:rPr lang="zh-CN" altLang="en-US" b="1" dirty="0"/>
              <a:t> 小于</a:t>
            </a:r>
            <a:r>
              <a:rPr lang="en-US" altLang="zh-CN" b="1" dirty="0"/>
              <a:t>1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AE335B-08B2-49B6-99CB-C53C795A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Guidelines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7C84E-D850-41D0-9A05-EC29410E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3611561"/>
            <a:ext cx="8640148" cy="19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55AECB-B56C-4C7D-95F1-5391998698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/>
          </a:p>
          <a:p>
            <a:r>
              <a:rPr lang="zh-CN" altLang="en-US" sz="2400" b="1" dirty="0"/>
              <a:t>指导原则</a:t>
            </a:r>
            <a:r>
              <a:rPr lang="en-US" altLang="zh-CN" sz="2400" b="1" dirty="0"/>
              <a:t>1:</a:t>
            </a:r>
            <a:r>
              <a:rPr lang="zh-CN" altLang="en-US" sz="2400" b="1" dirty="0"/>
              <a:t>偏爱低</a:t>
            </a:r>
            <a:r>
              <a:rPr lang="en-US" altLang="zh-CN" sz="2400" b="1" dirty="0"/>
              <a:t>level</a:t>
            </a:r>
            <a:r>
              <a:rPr lang="zh-CN" altLang="en-US" sz="2400" b="1" dirty="0"/>
              <a:t>的表</a:t>
            </a:r>
            <a:endParaRPr lang="en-US" altLang="zh-CN" sz="2400" b="1" dirty="0"/>
          </a:p>
          <a:p>
            <a:pPr lvl="1"/>
            <a:r>
              <a:rPr lang="zh-CN" altLang="en-US" b="1" dirty="0"/>
              <a:t>处于更低</a:t>
            </a:r>
            <a:r>
              <a:rPr lang="en-US" altLang="zh-CN" b="1" dirty="0"/>
              <a:t>level</a:t>
            </a:r>
            <a:r>
              <a:rPr lang="zh-CN" altLang="en-US" b="1" dirty="0"/>
              <a:t>的文件生存时间更长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400" b="1" dirty="0"/>
              <a:t>指导原则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在学习之前先等待</a:t>
            </a:r>
            <a:endParaRPr lang="en-US" altLang="zh-CN" sz="2400" b="1" dirty="0"/>
          </a:p>
          <a:p>
            <a:pPr lvl="1"/>
            <a:r>
              <a:rPr lang="zh-CN" altLang="en-US" b="1" dirty="0"/>
              <a:t>避免学习到寿命很短的表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E07712-817E-4938-8DB1-6A6ACC81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Guidelines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2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907C04-149A-4268-A574-D3EB30A7DC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在</a:t>
            </a:r>
            <a:r>
              <a:rPr lang="en-US" altLang="zh-CN" sz="2400" b="1" dirty="0" err="1"/>
              <a:t>SSTables</a:t>
            </a:r>
            <a:r>
              <a:rPr lang="zh-CN" altLang="en-US" sz="2400" b="1" dirty="0"/>
              <a:t>的查询次数</a:t>
            </a:r>
            <a:endParaRPr lang="en-US" altLang="zh-CN" sz="2400" b="1" dirty="0"/>
          </a:p>
          <a:p>
            <a:pPr lvl="1"/>
            <a:r>
              <a:rPr lang="zh-CN" altLang="en-US" b="1" dirty="0"/>
              <a:t>一个模型的有用频率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400" b="1" dirty="0"/>
              <a:t>在</a:t>
            </a:r>
            <a:r>
              <a:rPr lang="en-US" altLang="zh-CN" sz="2400" b="1" dirty="0" err="1"/>
              <a:t>SSTable</a:t>
            </a:r>
            <a:r>
              <a:rPr lang="zh-CN" altLang="en-US" sz="2400" b="1" dirty="0"/>
              <a:t>查询的次数由多种因素影响</a:t>
            </a:r>
            <a:endParaRPr lang="en-US" altLang="zh-CN" sz="2400" b="1" dirty="0"/>
          </a:p>
          <a:p>
            <a:pPr lvl="1"/>
            <a:r>
              <a:rPr lang="zh-CN" altLang="en-US" sz="1900" b="1" dirty="0"/>
              <a:t>负载的分布</a:t>
            </a:r>
            <a:endParaRPr lang="en-US" altLang="zh-CN" sz="1900" b="1" dirty="0"/>
          </a:p>
          <a:p>
            <a:pPr lvl="1"/>
            <a:r>
              <a:rPr lang="zh-CN" altLang="en-US" sz="1900" b="1" dirty="0"/>
              <a:t>数据载入的顺序</a:t>
            </a:r>
            <a:endParaRPr lang="en-US" altLang="zh-CN" sz="1900" b="1" dirty="0"/>
          </a:p>
          <a:p>
            <a:pPr lvl="1"/>
            <a:r>
              <a:rPr lang="zh-CN" altLang="en-US" sz="1900" b="1" dirty="0"/>
              <a:t>更高</a:t>
            </a:r>
            <a:r>
              <a:rPr lang="en-US" altLang="zh-CN" sz="1900" b="1" dirty="0"/>
              <a:t>level</a:t>
            </a:r>
            <a:r>
              <a:rPr lang="zh-CN" altLang="en-US" sz="1900" b="1" dirty="0"/>
              <a:t>的文件可能会处理多次内部的查询</a:t>
            </a:r>
            <a:endParaRPr lang="en-US" altLang="zh-CN" sz="1900" b="1" dirty="0"/>
          </a:p>
          <a:p>
            <a:pPr lvl="1"/>
            <a:endParaRPr lang="en-US" altLang="zh-CN" sz="2400" b="1" dirty="0"/>
          </a:p>
          <a:p>
            <a:r>
              <a:rPr lang="zh-CN" altLang="en-US" sz="2400" b="1" dirty="0"/>
              <a:t>学习指导</a:t>
            </a:r>
            <a:r>
              <a:rPr lang="en-US" altLang="zh-CN" sz="2400" b="1" dirty="0"/>
              <a:t>3:</a:t>
            </a:r>
            <a:r>
              <a:rPr lang="zh-CN" altLang="en-US" sz="2400" b="1" dirty="0"/>
              <a:t>不要忽略更高</a:t>
            </a:r>
            <a:r>
              <a:rPr lang="en-US" altLang="zh-CN" sz="2400" b="1" dirty="0"/>
              <a:t>level</a:t>
            </a:r>
            <a:r>
              <a:rPr lang="zh-CN" altLang="en-US" sz="2400" b="1" dirty="0"/>
              <a:t>的表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学习指导</a:t>
            </a:r>
            <a:r>
              <a:rPr lang="en-US" altLang="zh-CN" sz="2400" b="1" dirty="0"/>
              <a:t>4:</a:t>
            </a:r>
            <a:r>
              <a:rPr lang="zh-CN" altLang="en-US" sz="2400" b="1" dirty="0"/>
              <a:t>对负载和数据敏感</a:t>
            </a:r>
            <a:endParaRPr lang="en-US" altLang="zh-CN" sz="24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BD8162-3873-4E47-AC84-3A56A648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Guidelines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89520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1790</TotalTime>
  <Words>787</Words>
  <Application>Microsoft Office PowerPoint</Application>
  <PresentationFormat>全屏显示(4:3)</PresentationFormat>
  <Paragraphs>104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2016-VI主题</vt:lpstr>
      <vt:lpstr>From WiscKey to Bourbon: A Learned Index for Log-Structured Merge Trees  </vt:lpstr>
      <vt:lpstr>Indexes </vt:lpstr>
      <vt:lpstr>Bring Learning to Indexing </vt:lpstr>
      <vt:lpstr>Learned Indexes for Look-up</vt:lpstr>
      <vt:lpstr>Learned Indexes for Writes</vt:lpstr>
      <vt:lpstr>Learning Guidelines</vt:lpstr>
      <vt:lpstr>Learning Guidelines</vt:lpstr>
      <vt:lpstr>Learning Guidelines</vt:lpstr>
      <vt:lpstr>Learning Guidelines</vt:lpstr>
      <vt:lpstr>Learning Algorithm:Greedy-PLR</vt:lpstr>
      <vt:lpstr>Learning Algorithm:Greedy-PLR</vt:lpstr>
      <vt:lpstr>Level vs File Learning</vt:lpstr>
      <vt:lpstr>Bourbon: Putting it All Together  </vt:lpstr>
      <vt:lpstr>Cost-Benefit Analyzer</vt:lpstr>
      <vt:lpstr>Bourbon: Putting it All Together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史君向</cp:lastModifiedBy>
  <cp:revision>161</cp:revision>
  <dcterms:created xsi:type="dcterms:W3CDTF">2016-01-21T16:32:22Z</dcterms:created>
  <dcterms:modified xsi:type="dcterms:W3CDTF">2021-05-29T02:02:05Z</dcterms:modified>
</cp:coreProperties>
</file>