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</p:sldMasterIdLst>
  <p:sldIdLst>
    <p:sldId id="256" r:id="rId3"/>
    <p:sldId id="257" r:id="rId4"/>
    <p:sldId id="272" r:id="rId5"/>
    <p:sldId id="258" r:id="rId6"/>
    <p:sldId id="260" r:id="rId7"/>
    <p:sldId id="273" r:id="rId8"/>
    <p:sldId id="261" r:id="rId9"/>
    <p:sldId id="276" r:id="rId10"/>
    <p:sldId id="274" r:id="rId11"/>
    <p:sldId id="262" r:id="rId12"/>
    <p:sldId id="277" r:id="rId13"/>
    <p:sldId id="278" r:id="rId14"/>
    <p:sldId id="275" r:id="rId15"/>
    <p:sldId id="263" r:id="rId16"/>
    <p:sldId id="279" r:id="rId17"/>
    <p:sldId id="281" r:id="rId18"/>
    <p:sldId id="282" r:id="rId19"/>
    <p:sldId id="283" r:id="rId20"/>
    <p:sldId id="284" r:id="rId21"/>
    <p:sldId id="285" r:id="rId22"/>
    <p:sldId id="264" r:id="rId23"/>
    <p:sldId id="265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5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1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39F4F5-F4D2-4D2A-AB60-88D37ADCB869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93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3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61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58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06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7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3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76456F-F47D-4F25-8053-2A695DA0CA7D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6C7379-69CC-4837-9905-BEBA22830C8A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42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EB8B7E-8AEE-4F10-BFEE-C999AD004D36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6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66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21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60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0FD78B-DB02-4362-BCDC-98A55456977C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5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47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7129" y="294611"/>
            <a:ext cx="3832412" cy="3685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Predicting Employee Attrition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Human Resources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799" y="5751814"/>
            <a:ext cx="547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Katrina </a:t>
            </a:r>
            <a:r>
              <a:rPr lang="en-US" dirty="0" smtClean="0"/>
              <a:t>Zathey, </a:t>
            </a:r>
            <a:r>
              <a:rPr lang="en-US" dirty="0" smtClean="0"/>
              <a:t>Christian Urday, Justin Kerry</a:t>
            </a:r>
            <a:endParaRPr lang="en-US" dirty="0"/>
          </a:p>
        </p:txBody>
      </p:sp>
      <p:pic>
        <p:nvPicPr>
          <p:cNvPr id="1026" name="Picture 2" descr="bout A2Z HR Developers Jobs – Jobs in A2Z HR Developers – Caree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0214"/>
            <a:ext cx="3602227" cy="35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r>
              <a:rPr lang="en-US" dirty="0" smtClean="0"/>
              <a:t>Model – </a:t>
            </a:r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294" y="2108013"/>
            <a:ext cx="8427412" cy="309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u="sng" dirty="0" smtClean="0"/>
              <a:t>When predicting Attrition:</a:t>
            </a:r>
          </a:p>
          <a:p>
            <a:r>
              <a:rPr lang="en-US" sz="5400" dirty="0" smtClean="0"/>
              <a:t>Attrition_0 = No</a:t>
            </a:r>
          </a:p>
          <a:p>
            <a:r>
              <a:rPr lang="en-US" sz="5400" dirty="0" smtClean="0"/>
              <a:t>Attrition_1 = Yes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228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r>
              <a:rPr lang="en-US" dirty="0" smtClean="0"/>
              <a:t>Model – </a:t>
            </a:r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3112"/>
            <a:ext cx="10233800" cy="925045"/>
          </a:xfrm>
        </p:spPr>
        <p:txBody>
          <a:bodyPr/>
          <a:lstStyle/>
          <a:p>
            <a:r>
              <a:rPr lang="en-US" dirty="0" smtClean="0"/>
              <a:t>Using the supervised Random Forest algorithm as our prediction model, we can see the results in the confusion matrix below: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69" y="2642437"/>
            <a:ext cx="7204262" cy="38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r>
              <a:rPr lang="en-US" dirty="0" smtClean="0"/>
              <a:t>Model – </a:t>
            </a:r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22319"/>
            <a:ext cx="10233800" cy="925045"/>
          </a:xfrm>
        </p:spPr>
        <p:txBody>
          <a:bodyPr/>
          <a:lstStyle/>
          <a:p>
            <a:r>
              <a:rPr lang="en-US" dirty="0" smtClean="0"/>
              <a:t>After applying a Machine Learning Pipeline to our Random Forest model, we can see our Testing Data scores below: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23" y="2554941"/>
            <a:ext cx="7936753" cy="39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9" y="2524871"/>
            <a:ext cx="11891682" cy="2168153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Identifying Clusters</a:t>
            </a:r>
            <a:r>
              <a:rPr lang="en-US" sz="3600" dirty="0" smtClean="0"/>
              <a:t> – </a:t>
            </a:r>
            <a:r>
              <a:rPr lang="en-US" sz="3600" b="1" dirty="0" smtClean="0"/>
              <a:t>K-Means</a:t>
            </a:r>
          </a:p>
          <a:p>
            <a:r>
              <a:rPr lang="en-US" sz="3600" u="sng" dirty="0" smtClean="0"/>
              <a:t>Prediction Model</a:t>
            </a:r>
            <a:r>
              <a:rPr lang="en-US" sz="3600" dirty="0" smtClean="0"/>
              <a:t> – </a:t>
            </a:r>
            <a:r>
              <a:rPr lang="en-US" sz="3600" b="1" dirty="0" smtClean="0"/>
              <a:t>Random Forest</a:t>
            </a:r>
          </a:p>
          <a:p>
            <a:r>
              <a:rPr lang="en-US" sz="3600" u="sng" dirty="0" smtClean="0">
                <a:solidFill>
                  <a:srgbClr val="FF0000"/>
                </a:solidFill>
              </a:rPr>
              <a:t>Survival Analysis</a:t>
            </a:r>
            <a:r>
              <a:rPr lang="en-US" sz="3600" dirty="0" smtClean="0">
                <a:solidFill>
                  <a:srgbClr val="FF0000"/>
                </a:solidFill>
              </a:rPr>
              <a:t> – </a:t>
            </a:r>
            <a:r>
              <a:rPr lang="en-US" sz="3600" b="1" dirty="0" smtClean="0">
                <a:solidFill>
                  <a:srgbClr val="FF0000"/>
                </a:solidFill>
              </a:rPr>
              <a:t>Kaplan Meier &amp; Cox Proportional Hazard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69473" y="201857"/>
            <a:ext cx="3237896" cy="2977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098" name="Picture 2" descr="roi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386" y="482315"/>
            <a:ext cx="2220544" cy="22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Survival </a:t>
            </a:r>
            <a:r>
              <a:rPr lang="en-US" dirty="0" smtClean="0"/>
              <a:t>Analysis – </a:t>
            </a:r>
            <a:r>
              <a:rPr lang="en-US" b="1" dirty="0" smtClean="0"/>
              <a:t>Feature 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323166"/>
            <a:ext cx="10233800" cy="2800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used our Random Forest Prediction Model to determine the ranking of the features in regards to their importance. This allowed us to create a dataframe featuring our </a:t>
            </a:r>
            <a:r>
              <a:rPr lang="en-US" b="1" dirty="0" smtClean="0"/>
              <a:t>top 10 features</a:t>
            </a:r>
            <a:r>
              <a:rPr lang="en-US" dirty="0" smtClean="0"/>
              <a:t> of greatest importance. These are the features that would prove to be the </a:t>
            </a:r>
            <a:r>
              <a:rPr lang="en-US" b="1" dirty="0" smtClean="0"/>
              <a:t>most valuable</a:t>
            </a:r>
            <a:r>
              <a:rPr lang="en-US" dirty="0" smtClean="0"/>
              <a:t> to the company when considering </a:t>
            </a:r>
            <a:r>
              <a:rPr lang="en-US" b="1" dirty="0" smtClean="0"/>
              <a:t>staff attrition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now show the </a:t>
            </a:r>
            <a:r>
              <a:rPr lang="en-US" b="1" dirty="0" smtClean="0"/>
              <a:t>Feature Importance</a:t>
            </a:r>
            <a:r>
              <a:rPr lang="en-US" dirty="0" smtClean="0"/>
              <a:t> ranking list on the following slide: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Survival </a:t>
            </a:r>
            <a:r>
              <a:rPr lang="en-US" dirty="0" smtClean="0"/>
              <a:t>Analysis – </a:t>
            </a:r>
            <a:r>
              <a:rPr lang="en-US" b="1" dirty="0" smtClean="0"/>
              <a:t>Feature Importance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79" y="1492999"/>
            <a:ext cx="5133041" cy="52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Survival </a:t>
            </a:r>
            <a:r>
              <a:rPr lang="en-US" dirty="0" smtClean="0"/>
              <a:t>Analysis – </a:t>
            </a:r>
            <a:r>
              <a:rPr lang="en-US" b="1" dirty="0" smtClean="0"/>
              <a:t>Feature 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8983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These are the top 10 features that would be the most valuable when analyzing staff attrition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Stock Option Level</a:t>
            </a:r>
          </a:p>
          <a:p>
            <a:r>
              <a:rPr lang="en-US" dirty="0" smtClean="0"/>
              <a:t>Marital Status</a:t>
            </a:r>
          </a:p>
          <a:p>
            <a:r>
              <a:rPr lang="en-US" dirty="0" smtClean="0"/>
              <a:t>Job Role</a:t>
            </a:r>
          </a:p>
          <a:p>
            <a:r>
              <a:rPr lang="en-US" dirty="0" smtClean="0"/>
              <a:t>Monthly Income</a:t>
            </a:r>
            <a:endParaRPr lang="en-US" dirty="0" smtClean="0"/>
          </a:p>
          <a:p>
            <a:r>
              <a:rPr lang="en-US" dirty="0" smtClean="0"/>
              <a:t>Years At Company</a:t>
            </a:r>
          </a:p>
          <a:p>
            <a:r>
              <a:rPr lang="en-US" dirty="0" smtClean="0"/>
              <a:t>Over Time</a:t>
            </a:r>
          </a:p>
          <a:p>
            <a:r>
              <a:rPr lang="en-US" dirty="0" smtClean="0"/>
              <a:t>Total Working Years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Years With Current Manager</a:t>
            </a:r>
          </a:p>
          <a:p>
            <a:r>
              <a:rPr lang="en-US" dirty="0" smtClean="0"/>
              <a:t>Distance From Home</a:t>
            </a:r>
          </a:p>
          <a:p>
            <a:endParaRPr lang="en-US" dirty="0"/>
          </a:p>
        </p:txBody>
      </p:sp>
      <p:pic>
        <p:nvPicPr>
          <p:cNvPr id="7170" name="Picture 2" descr="op 10 stamp PSD - PSDstam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012" y="2127553"/>
            <a:ext cx="6035588" cy="402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Survival </a:t>
            </a:r>
            <a:r>
              <a:rPr lang="en-US" dirty="0" smtClean="0"/>
              <a:t>Analysis – </a:t>
            </a:r>
            <a:r>
              <a:rPr lang="en-US" b="1" dirty="0" smtClean="0"/>
              <a:t>Kaplan Meier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511"/>
            <a:ext cx="5052200" cy="3540218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run a </a:t>
            </a:r>
            <a:r>
              <a:rPr lang="en-US" b="1" dirty="0" smtClean="0"/>
              <a:t>Kaplan Meier </a:t>
            </a:r>
            <a:r>
              <a:rPr lang="en-US" dirty="0" smtClean="0"/>
              <a:t>model for survival analysis, we need to define our Duration column and our Event column.</a:t>
            </a:r>
          </a:p>
          <a:p>
            <a:r>
              <a:rPr lang="en-US" dirty="0" smtClean="0"/>
              <a:t>The </a:t>
            </a:r>
            <a:r>
              <a:rPr lang="en-US" dirty="0"/>
              <a:t>D</a:t>
            </a:r>
            <a:r>
              <a:rPr lang="en-US" dirty="0" smtClean="0"/>
              <a:t>uration column will be ‘</a:t>
            </a:r>
            <a:r>
              <a:rPr lang="en-US" b="1" dirty="0" smtClean="0"/>
              <a:t>Years At Company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The Event column will be ‘</a:t>
            </a:r>
            <a:r>
              <a:rPr lang="en-US" b="1" dirty="0" smtClean="0"/>
              <a:t>Attrition</a:t>
            </a:r>
            <a:r>
              <a:rPr lang="en-US" dirty="0" smtClean="0"/>
              <a:t>’.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0552"/>
            <a:ext cx="281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for Attrition:</a:t>
            </a:r>
          </a:p>
          <a:p>
            <a:r>
              <a:rPr lang="en-US" dirty="0" smtClean="0"/>
              <a:t>0 = No</a:t>
            </a:r>
          </a:p>
          <a:p>
            <a:r>
              <a:rPr lang="en-US" dirty="0" smtClean="0"/>
              <a:t>1 = Yes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01" y="1690688"/>
            <a:ext cx="4899199" cy="49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Survival </a:t>
            </a:r>
            <a:r>
              <a:rPr lang="en-US" dirty="0" smtClean="0"/>
              <a:t>Analysis – </a:t>
            </a:r>
            <a:r>
              <a:rPr lang="en-US" b="1" dirty="0" smtClean="0"/>
              <a:t>Kaplan Meier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5" y="2228570"/>
            <a:ext cx="4756070" cy="3526771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Kaplan Meier Estimator allows us to use observed data to estimate the survival distribution.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curve in this plot shows us the cumulative probability of survival beyond each given time period represented by years.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91" y="1690688"/>
            <a:ext cx="5471709" cy="48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Survival </a:t>
            </a:r>
            <a:r>
              <a:rPr lang="en-US" dirty="0" smtClean="0"/>
              <a:t>Analysis – </a:t>
            </a:r>
            <a:r>
              <a:rPr lang="en-US" b="1" dirty="0" smtClean="0"/>
              <a:t>Kaplan Meier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55462"/>
            <a:ext cx="3747542" cy="349987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We can also use the Kaplan Meier model to predict the probability of survival for each of our 10 clusters.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This timeline will also be represented by years as shown in plot.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42" y="1837192"/>
            <a:ext cx="8305605" cy="43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</a:t>
            </a:r>
            <a:r>
              <a:rPr lang="en-US" b="1" dirty="0" smtClean="0"/>
              <a:t>Attrition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91870"/>
            <a:ext cx="10233800" cy="4173351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Staff Attrition </a:t>
            </a:r>
            <a:r>
              <a:rPr lang="en-US" sz="3600" dirty="0" smtClean="0"/>
              <a:t>is the loss of employees through a natural process </a:t>
            </a:r>
            <a:r>
              <a:rPr lang="en-US" sz="3600" u="sng" dirty="0" smtClean="0"/>
              <a:t>without the intention of filling the vacancy</a:t>
            </a:r>
            <a:r>
              <a:rPr lang="en-US" sz="3600" dirty="0" smtClean="0"/>
              <a:t> left by the former employee.</a:t>
            </a:r>
          </a:p>
          <a:p>
            <a:endParaRPr lang="en-US" sz="3600" dirty="0" smtClean="0"/>
          </a:p>
          <a:p>
            <a:r>
              <a:rPr lang="en-US" sz="3600" dirty="0" smtClean="0"/>
              <a:t>Not to be confused with </a:t>
            </a:r>
            <a:r>
              <a:rPr lang="en-US" sz="3600" b="1" dirty="0" smtClean="0"/>
              <a:t>Staff Turnover </a:t>
            </a:r>
            <a:r>
              <a:rPr lang="en-US" sz="3600" dirty="0" smtClean="0"/>
              <a:t>which is the voluntary or involuntary loss of employees </a:t>
            </a:r>
            <a:r>
              <a:rPr lang="en-US" sz="3600" u="sng" dirty="0" smtClean="0"/>
              <a:t>with the intention of filling the vacancy</a:t>
            </a:r>
            <a:r>
              <a:rPr lang="en-US" sz="3600" dirty="0" smtClean="0"/>
              <a:t> left by the former employee.</a:t>
            </a:r>
            <a:endParaRPr lang="en-US" sz="3600" dirty="0"/>
          </a:p>
        </p:txBody>
      </p:sp>
      <p:pic>
        <p:nvPicPr>
          <p:cNvPr id="2050" name="Picture 2" descr="ttrition: Definition, Working, Types, Pros and Cons | Marketing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71" y="230188"/>
            <a:ext cx="2380129" cy="12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93" y="217208"/>
            <a:ext cx="1180651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</a:t>
            </a:r>
            <a:r>
              <a:rPr lang="en-US" dirty="0" smtClean="0"/>
              <a:t>Analysis – </a:t>
            </a:r>
            <a:r>
              <a:rPr lang="en-US" b="1" dirty="0" smtClean="0"/>
              <a:t>Cox Proportional Hazard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3" y="1895124"/>
            <a:ext cx="3747542" cy="4035939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Using the </a:t>
            </a:r>
            <a:r>
              <a:rPr lang="en-US" b="1" dirty="0" smtClean="0"/>
              <a:t>Cox Proportional Hazard</a:t>
            </a:r>
            <a:r>
              <a:rPr lang="en-US" dirty="0" smtClean="0"/>
              <a:t> model, we can plot the features that impact to the hazard rate.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hazard rate represents the instantaneous rate at which events occur; given that they have not already occurred.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95" y="1131794"/>
            <a:ext cx="7696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segmented the employees in our dataset into clusters.</a:t>
            </a:r>
          </a:p>
          <a:p>
            <a:r>
              <a:rPr lang="en-US" dirty="0" smtClean="0"/>
              <a:t>Then we utilized a Random Forest model to predict whether each employee will experience attrition or not. We were then able to generate a feature importance ranking list.</a:t>
            </a:r>
          </a:p>
          <a:p>
            <a:r>
              <a:rPr lang="en-US" dirty="0" smtClean="0"/>
              <a:t>By segmenting the employees, we were able to predict the survival rates for each of these clusters based on number of years using the Kaplan Meier survival analysis model.</a:t>
            </a:r>
          </a:p>
          <a:p>
            <a:r>
              <a:rPr lang="en-US" dirty="0" smtClean="0"/>
              <a:t>Finally, by using the Cox Proportional Hazard, we were able to plot the feature effects.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App </a:t>
            </a:r>
            <a:r>
              <a:rPr lang="en-US" dirty="0"/>
              <a:t>can be useful for any company that has an active Human Resources division.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implement </a:t>
            </a:r>
            <a:r>
              <a:rPr lang="en-US" dirty="0" smtClean="0"/>
              <a:t>the App </a:t>
            </a:r>
            <a:r>
              <a:rPr lang="en-US" dirty="0"/>
              <a:t>to determine the likelihood of employees that will leave due to attrition. This </a:t>
            </a:r>
            <a:r>
              <a:rPr lang="en-US" dirty="0" smtClean="0"/>
              <a:t>will allow </a:t>
            </a:r>
            <a:r>
              <a:rPr lang="en-US" dirty="0"/>
              <a:t>these companies to perform their own survival analysis using their own data.</a:t>
            </a:r>
          </a:p>
          <a:p>
            <a:r>
              <a:rPr lang="en-US" dirty="0"/>
              <a:t>Companies can also use these models to </a:t>
            </a:r>
            <a:r>
              <a:rPr lang="en-US" dirty="0" smtClean="0"/>
              <a:t>determine the important factors </a:t>
            </a:r>
            <a:r>
              <a:rPr lang="en-US" dirty="0"/>
              <a:t>of attrition. It may also help them to elaborate strategies to retain their top employees.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0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6575" y="2662519"/>
            <a:ext cx="4634753" cy="2326342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222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</a:t>
            </a:r>
            <a:r>
              <a:rPr lang="en-US" b="1" dirty="0" smtClean="0"/>
              <a:t>Attrition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7804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Retirement</a:t>
            </a:r>
          </a:p>
          <a:p>
            <a:r>
              <a:rPr lang="en-US" dirty="0" smtClean="0"/>
              <a:t>Resignation</a:t>
            </a:r>
          </a:p>
          <a:p>
            <a:r>
              <a:rPr lang="en-US" dirty="0" smtClean="0"/>
              <a:t>Elimination of a Position</a:t>
            </a:r>
          </a:p>
          <a:p>
            <a:r>
              <a:rPr lang="en-US" dirty="0" smtClean="0"/>
              <a:t>Poor Working Conditions</a:t>
            </a:r>
          </a:p>
          <a:p>
            <a:r>
              <a:rPr lang="en-US" dirty="0" smtClean="0"/>
              <a:t>Lack of Career Growth</a:t>
            </a:r>
          </a:p>
          <a:p>
            <a:r>
              <a:rPr lang="en-US" dirty="0" smtClean="0"/>
              <a:t>Low Pay / No Recognition</a:t>
            </a:r>
          </a:p>
          <a:p>
            <a:r>
              <a:rPr lang="en-US" dirty="0" smtClean="0"/>
              <a:t>Demotivated Employees</a:t>
            </a:r>
          </a:p>
          <a:p>
            <a:r>
              <a:rPr lang="en-US" dirty="0" smtClean="0"/>
              <a:t>Termination of Inefficient Employees</a:t>
            </a:r>
          </a:p>
          <a:p>
            <a:r>
              <a:rPr lang="en-US" dirty="0" smtClean="0"/>
              <a:t>Personal Health</a:t>
            </a:r>
          </a:p>
          <a:p>
            <a:r>
              <a:rPr lang="en-US" dirty="0" smtClean="0"/>
              <a:t>Other Personal Reasons</a:t>
            </a:r>
          </a:p>
          <a:p>
            <a:endParaRPr lang="en-US" dirty="0"/>
          </a:p>
        </p:txBody>
      </p:sp>
      <p:pic>
        <p:nvPicPr>
          <p:cNvPr id="3074" name="Picture 2" descr="ramener Human Resources Analytics Cent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760" y="1690688"/>
            <a:ext cx="4192040" cy="28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51271"/>
            <a:ext cx="10233800" cy="1614972"/>
          </a:xfrm>
        </p:spPr>
        <p:txBody>
          <a:bodyPr/>
          <a:lstStyle/>
          <a:p>
            <a:r>
              <a:rPr lang="en-US" dirty="0" smtClean="0"/>
              <a:t>Segmentation of Employees into Clusters</a:t>
            </a:r>
          </a:p>
          <a:p>
            <a:r>
              <a:rPr lang="en-US" dirty="0" smtClean="0"/>
              <a:t>Random Forest Prediction Modeling</a:t>
            </a:r>
          </a:p>
          <a:p>
            <a:r>
              <a:rPr lang="en-US" dirty="0" smtClean="0"/>
              <a:t>Survival Analysis of Clusters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5111" y="3553816"/>
            <a:ext cx="3094892" cy="2977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9936" y="3553816"/>
            <a:ext cx="3094892" cy="2977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4761" y="3553816"/>
            <a:ext cx="3094892" cy="2977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uster analysi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1" y="3941389"/>
            <a:ext cx="3291431" cy="220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ndom Forest Regression. Random Forest Regression is a… | by Chaya Bakshi  | Le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59" y="4142305"/>
            <a:ext cx="2944246" cy="18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plan-Meier Estimator – KNIME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13" y="3601053"/>
            <a:ext cx="2883187" cy="28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49304" y="201857"/>
            <a:ext cx="3237896" cy="2977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9" y="2524871"/>
            <a:ext cx="11891682" cy="2168153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Identifying Clusters</a:t>
            </a:r>
            <a:r>
              <a:rPr lang="en-US" sz="3600" dirty="0" smtClean="0"/>
              <a:t> – </a:t>
            </a:r>
            <a:r>
              <a:rPr lang="en-US" sz="3600" b="1" dirty="0" smtClean="0"/>
              <a:t>K-Means</a:t>
            </a:r>
          </a:p>
          <a:p>
            <a:r>
              <a:rPr lang="en-US" sz="3600" u="sng" dirty="0" smtClean="0"/>
              <a:t>Prediction Model</a:t>
            </a:r>
            <a:r>
              <a:rPr lang="en-US" sz="3600" dirty="0" smtClean="0"/>
              <a:t> – </a:t>
            </a:r>
            <a:r>
              <a:rPr lang="en-US" sz="3600" b="1" dirty="0" smtClean="0"/>
              <a:t>Random Forest</a:t>
            </a:r>
          </a:p>
          <a:p>
            <a:r>
              <a:rPr lang="en-US" sz="3600" u="sng" dirty="0" smtClean="0"/>
              <a:t>Survival Analysis</a:t>
            </a:r>
            <a:r>
              <a:rPr lang="en-US" sz="3600" dirty="0" smtClean="0"/>
              <a:t> – </a:t>
            </a:r>
            <a:r>
              <a:rPr lang="en-US" sz="3600" b="1" dirty="0" smtClean="0"/>
              <a:t>Kaplan Meier &amp; Cox Proportional Hazard</a:t>
            </a:r>
            <a:endParaRPr lang="en-US" sz="3600" b="1" dirty="0"/>
          </a:p>
        </p:txBody>
      </p:sp>
      <p:pic>
        <p:nvPicPr>
          <p:cNvPr id="1026" name="Picture 2" descr="hy do I need Keys in React Lists? | by Adhithi Ravichandra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703" y="413539"/>
            <a:ext cx="2541642" cy="255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41158" y="201857"/>
            <a:ext cx="3237896" cy="2977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9" y="2524871"/>
            <a:ext cx="11891682" cy="2168153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Identifying Clusters</a:t>
            </a:r>
            <a:r>
              <a:rPr lang="en-US" sz="3600" dirty="0" smtClean="0">
                <a:solidFill>
                  <a:srgbClr val="FF0000"/>
                </a:solidFill>
              </a:rPr>
              <a:t> – </a:t>
            </a:r>
            <a:r>
              <a:rPr lang="en-US" sz="3600" b="1" dirty="0" smtClean="0">
                <a:solidFill>
                  <a:srgbClr val="FF0000"/>
                </a:solidFill>
              </a:rPr>
              <a:t>K-Means</a:t>
            </a:r>
          </a:p>
          <a:p>
            <a:r>
              <a:rPr lang="en-US" sz="3600" u="sng" dirty="0" smtClean="0"/>
              <a:t>Prediction Model</a:t>
            </a:r>
            <a:r>
              <a:rPr lang="en-US" sz="3600" dirty="0" smtClean="0"/>
              <a:t> – </a:t>
            </a:r>
            <a:r>
              <a:rPr lang="en-US" sz="3600" b="1" dirty="0" smtClean="0"/>
              <a:t>Random Forest</a:t>
            </a:r>
          </a:p>
          <a:p>
            <a:r>
              <a:rPr lang="en-US" sz="3600" u="sng" dirty="0" smtClean="0"/>
              <a:t>Survival Analysis</a:t>
            </a:r>
            <a:r>
              <a:rPr lang="en-US" sz="3600" dirty="0" smtClean="0"/>
              <a:t> – </a:t>
            </a:r>
            <a:r>
              <a:rPr lang="en-US" sz="3600" b="1" dirty="0" smtClean="0"/>
              <a:t>Kaplan Meier &amp; Cox Proportional Hazard</a:t>
            </a:r>
            <a:endParaRPr lang="en-US" sz="3600" b="1" dirty="0"/>
          </a:p>
        </p:txBody>
      </p:sp>
      <p:pic>
        <p:nvPicPr>
          <p:cNvPr id="2050" name="Picture 2" descr="n1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8" y="430622"/>
            <a:ext cx="2606675" cy="215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Clusters – </a:t>
            </a:r>
            <a:r>
              <a:rPr lang="en-US" b="1" dirty="0" smtClean="0"/>
              <a:t>K-Means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3578"/>
            <a:ext cx="10233800" cy="1186516"/>
          </a:xfrm>
        </p:spPr>
        <p:txBody>
          <a:bodyPr/>
          <a:lstStyle/>
          <a:p>
            <a:r>
              <a:rPr lang="en-US" dirty="0" smtClean="0"/>
              <a:t>We can use the Elbow Method to determine the amount of clusters that the unsupervised K-Means algorithm will generate: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73" y="2770094"/>
            <a:ext cx="4802054" cy="39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Clusters – </a:t>
            </a:r>
            <a:r>
              <a:rPr lang="en-US" b="1" dirty="0" smtClean="0"/>
              <a:t>K-Means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3578"/>
            <a:ext cx="10233800" cy="11865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creating our clusters with K-Means, we concatenated the ’Cluster’ column into our </a:t>
            </a:r>
            <a:r>
              <a:rPr lang="en-US" b="1" dirty="0" smtClean="0"/>
              <a:t>dataframe</a:t>
            </a:r>
            <a:r>
              <a:rPr lang="en-US" dirty="0" smtClean="0"/>
              <a:t>. This can now be visualized in the dataframe shown below: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61" y="2770094"/>
            <a:ext cx="7358077" cy="38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9" y="2524871"/>
            <a:ext cx="11891682" cy="2168153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Identifying Clusters</a:t>
            </a:r>
            <a:r>
              <a:rPr lang="en-US" sz="3600" dirty="0" smtClean="0"/>
              <a:t> – </a:t>
            </a:r>
            <a:r>
              <a:rPr lang="en-US" sz="3600" b="1" dirty="0" smtClean="0"/>
              <a:t>K-Means</a:t>
            </a:r>
          </a:p>
          <a:p>
            <a:r>
              <a:rPr lang="en-US" sz="3600" u="sng" dirty="0" smtClean="0">
                <a:solidFill>
                  <a:srgbClr val="FF0000"/>
                </a:solidFill>
              </a:rPr>
              <a:t>Prediction Model</a:t>
            </a:r>
            <a:r>
              <a:rPr lang="en-US" sz="3600" dirty="0" smtClean="0">
                <a:solidFill>
                  <a:srgbClr val="FF0000"/>
                </a:solidFill>
              </a:rPr>
              <a:t> – </a:t>
            </a:r>
            <a:r>
              <a:rPr lang="en-US" sz="3600" b="1" dirty="0" smtClean="0">
                <a:solidFill>
                  <a:srgbClr val="FF0000"/>
                </a:solidFill>
              </a:rPr>
              <a:t>Random Forest</a:t>
            </a:r>
          </a:p>
          <a:p>
            <a:r>
              <a:rPr lang="en-US" sz="3600" u="sng" dirty="0" smtClean="0"/>
              <a:t>Survival Analysis</a:t>
            </a:r>
            <a:r>
              <a:rPr lang="en-US" sz="3600" dirty="0" smtClean="0"/>
              <a:t> – </a:t>
            </a:r>
            <a:r>
              <a:rPr lang="en-US" sz="3600" b="1" dirty="0" smtClean="0"/>
              <a:t>Kaplan Meier &amp; Cox Proportional Hazard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8656026" y="201857"/>
            <a:ext cx="3237896" cy="2977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2" descr="eux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640" y="468182"/>
            <a:ext cx="2265119" cy="22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1217</TotalTime>
  <Words>809</Words>
  <Application>Microsoft Macintosh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Century Gothic</vt:lpstr>
      <vt:lpstr>Corbel</vt:lpstr>
      <vt:lpstr>Arial</vt:lpstr>
      <vt:lpstr>Depth</vt:lpstr>
      <vt:lpstr>Vapor Trail</vt:lpstr>
      <vt:lpstr>Predicting Employee Attrition</vt:lpstr>
      <vt:lpstr>What Exactly Is Attrition?</vt:lpstr>
      <vt:lpstr>What Causes Attrition?</vt:lpstr>
      <vt:lpstr>Our Objective</vt:lpstr>
      <vt:lpstr>General Approach</vt:lpstr>
      <vt:lpstr>General Approach</vt:lpstr>
      <vt:lpstr>Identifying Clusters – K-Means</vt:lpstr>
      <vt:lpstr>Identifying Clusters – K-Means</vt:lpstr>
      <vt:lpstr>General Approach</vt:lpstr>
      <vt:lpstr>Prediction Model – Random Forest</vt:lpstr>
      <vt:lpstr>Prediction Model – Random Forest</vt:lpstr>
      <vt:lpstr>Prediction Model – Random Forest</vt:lpstr>
      <vt:lpstr>General Approach</vt:lpstr>
      <vt:lpstr>Survival Analysis – Feature Importance</vt:lpstr>
      <vt:lpstr>Survival Analysis – Feature Importance</vt:lpstr>
      <vt:lpstr>Survival Analysis – Feature Importance</vt:lpstr>
      <vt:lpstr>Survival Analysis – Kaplan Meier</vt:lpstr>
      <vt:lpstr>Survival Analysis – Kaplan Meier</vt:lpstr>
      <vt:lpstr>Survival Analysis – Kaplan Meier</vt:lpstr>
      <vt:lpstr>Survival Analysis – Cox Proportional Hazard</vt:lpstr>
      <vt:lpstr>Results</vt:lpstr>
      <vt:lpstr>Deployment</vt:lpstr>
      <vt:lpstr>Thank You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 Attrition</dc:title>
  <dc:creator>Justin Kerry</dc:creator>
  <cp:lastModifiedBy>Justin Kerry</cp:lastModifiedBy>
  <cp:revision>33</cp:revision>
  <dcterms:created xsi:type="dcterms:W3CDTF">2021-03-18T17:18:00Z</dcterms:created>
  <dcterms:modified xsi:type="dcterms:W3CDTF">2021-03-19T13:36:22Z</dcterms:modified>
</cp:coreProperties>
</file>