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4" r:id="rId7"/>
    <p:sldId id="268" r:id="rId8"/>
    <p:sldId id="269" r:id="rId9"/>
    <p:sldId id="265" r:id="rId10"/>
    <p:sldId id="270" r:id="rId11"/>
    <p:sldId id="271" r:id="rId12"/>
    <p:sldId id="272" r:id="rId13"/>
    <p:sldId id="273" r:id="rId14"/>
    <p:sldId id="287" r:id="rId15"/>
    <p:sldId id="288" r:id="rId16"/>
    <p:sldId id="289" r:id="rId17"/>
    <p:sldId id="290" r:id="rId18"/>
    <p:sldId id="274" r:id="rId19"/>
    <p:sldId id="280" r:id="rId20"/>
    <p:sldId id="281" r:id="rId21"/>
    <p:sldId id="282" r:id="rId22"/>
    <p:sldId id="283" r:id="rId23"/>
    <p:sldId id="275" r:id="rId24"/>
    <p:sldId id="276" r:id="rId25"/>
    <p:sldId id="295" r:id="rId26"/>
    <p:sldId id="296" r:id="rId27"/>
    <p:sldId id="297" r:id="rId28"/>
    <p:sldId id="294" r:id="rId29"/>
    <p:sldId id="284" r:id="rId30"/>
    <p:sldId id="277" r:id="rId31"/>
    <p:sldId id="278" r:id="rId32"/>
    <p:sldId id="298" r:id="rId33"/>
    <p:sldId id="299" r:id="rId34"/>
    <p:sldId id="26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517" autoAdjust="0"/>
  </p:normalViewPr>
  <p:slideViewPr>
    <p:cSldViewPr snapToGrid="0">
      <p:cViewPr varScale="1">
        <p:scale>
          <a:sx n="111" d="100"/>
          <a:sy n="111" d="100"/>
        </p:scale>
        <p:origin x="12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7E0B-A3D3-495C-A4A5-504BD0130225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1B6-4A00-4DBB-8E9B-BCC4333A00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5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5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4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hyperlink" Target="https://www.kaggle.com/vipoooool/plant-diseases-classification-using-alexne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jkhidaroo@gmail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hyperlink" Target="mailto:pjdoucet@gmail.com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how-to-configure-image-data-augmentation-when-training-deep-learning-neural-networks/" TargetMode="External"/><Relationship Id="rId3" Type="http://schemas.openxmlformats.org/officeDocument/2006/relationships/hyperlink" Target="https://www.kaggle.com/wiwidsetiawan/plant-desease-classifictaion-vgg16" TargetMode="External"/><Relationship Id="rId7" Type="http://schemas.openxmlformats.org/officeDocument/2006/relationships/hyperlink" Target="https://keras.io/api/application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edium.com/@antrixsh/how-to-mount-cloud-storage-bucket-with-gcp-compute-engine-ba7c95ad5349" TargetMode="External"/><Relationship Id="rId5" Type="http://schemas.openxmlformats.org/officeDocument/2006/relationships/hyperlink" Target="https://machinelearningmastery.com/introduction-python-deep-learning-library-keras/" TargetMode="External"/><Relationship Id="rId10" Type="http://schemas.openxmlformats.org/officeDocument/2006/relationships/hyperlink" Target="https://elc.polyu.edu.hk/FYP/html/ack.htm#:~:text=A%20page%20of%20acknowledgements%20is,in%20carrying%20out%20the%20research." TargetMode="External"/><Relationship Id="rId4" Type="http://schemas.openxmlformats.org/officeDocument/2006/relationships/hyperlink" Target="https://www.kaggle.com/vimaladit/fork-of-plant-diseases-classification-using-incep3" TargetMode="External"/><Relationship Id="rId9" Type="http://schemas.openxmlformats.org/officeDocument/2006/relationships/hyperlink" Target="https://www.acm.org/publications/proceedings-templa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ipoooool/new-plant-diseases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 New Plant Disease Detection</a:t>
            </a:r>
            <a:br>
              <a:rPr lang="en-US" sz="4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CSML1020 – Group 3: Jerry Khidaroo, Paul Doucet</a:t>
            </a:r>
          </a:p>
          <a:p>
            <a:pPr algn="ctr"/>
            <a:r>
              <a:rPr lang="en-US" sz="2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</a:t>
            </a:r>
            <a:r>
              <a:rPr lang="en-US" sz="2200">
                <a:solidFill>
                  <a:srgbClr val="000000"/>
                </a:solidFill>
              </a:rPr>
              <a:t>Karthik Kuber, PhD, MS</a:t>
            </a:r>
            <a:endParaRPr lang="en-US" sz="22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4B39B-7121-42AC-9146-BA3621FED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219200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0823B-6678-48B3-9559-D211E3BE6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310" y="6276893"/>
            <a:ext cx="368668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365125"/>
            <a:ext cx="1052885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Augmentation Visualization For Random Brightness</a:t>
            </a:r>
            <a:endParaRPr lang="en-CA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C0D7B-419E-4DF0-AB7A-75E593C4CC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15200" y="1386000"/>
            <a:ext cx="62712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365125"/>
            <a:ext cx="1052885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Augmentation Visualization For Random Zoom</a:t>
            </a:r>
            <a:endParaRPr lang="en-CA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66020-F4F9-4E5E-BED4-0A4365FE76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15200" y="1386000"/>
            <a:ext cx="62712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365125"/>
            <a:ext cx="1052885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Augmentation Visualization For Random Shear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7D29F-3571-4EBF-AC2A-33E61D27F9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15200" y="1386000"/>
            <a:ext cx="62712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7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365125"/>
            <a:ext cx="1052885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Preprocessing Results</a:t>
            </a:r>
            <a:endParaRPr lang="en-CA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2B4DA-AAA6-4531-A8A1-60EAD392D4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976" y="2064562"/>
            <a:ext cx="11186292" cy="300079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8E7396-7581-4C3C-AD17-E6E470433FD8}"/>
              </a:ext>
            </a:extLst>
          </p:cNvPr>
          <p:cNvSpPr/>
          <p:nvPr/>
        </p:nvSpPr>
        <p:spPr>
          <a:xfrm>
            <a:off x="522732" y="3102460"/>
            <a:ext cx="11106944" cy="472612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0A9B64-B759-45BE-8285-F66805C40FCB}"/>
              </a:ext>
            </a:extLst>
          </p:cNvPr>
          <p:cNvSpPr/>
          <p:nvPr/>
        </p:nvSpPr>
        <p:spPr>
          <a:xfrm>
            <a:off x="522732" y="5739290"/>
            <a:ext cx="3264076" cy="472612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Selected Preprocessing Method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6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2BB17-8F30-4AB6-B3B8-19CABD5A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8640000" cy="2585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97CF8-A78B-4C8E-BD79-E20ADCF9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04386"/>
            <a:ext cx="7200000" cy="1006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C7D3CD-C1AB-4033-BC6A-13BB5AB7D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633" y="2345240"/>
            <a:ext cx="228600" cy="1276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940B41-5110-46EA-90DA-52151F6C8B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37" r="3090" b="3631"/>
          <a:stretch/>
        </p:blipFill>
        <p:spPr>
          <a:xfrm>
            <a:off x="9324323" y="1349349"/>
            <a:ext cx="2267690" cy="32681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BB5E96-F8E5-47D2-8C23-A8C7CE5C71B0}"/>
              </a:ext>
            </a:extLst>
          </p:cNvPr>
          <p:cNvSpPr txBox="1"/>
          <p:nvPr/>
        </p:nvSpPr>
        <p:spPr>
          <a:xfrm>
            <a:off x="838200" y="4741333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with one convolution layer, max pooling layer, batch normalization layer and a flatten layer.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962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9F069-E082-46AF-9808-995F237B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6" y="1690689"/>
            <a:ext cx="8640000" cy="2642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E1B9E-4D40-423D-AFBD-9A504F08A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18703"/>
            <a:ext cx="7200000" cy="1004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A93CB-9272-484F-99A4-236BD87B2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060" y="2373539"/>
            <a:ext cx="228600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3A7AF4-EBA4-4029-85CD-868DB02D99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" t="523" r="3666" b="2991"/>
          <a:stretch/>
        </p:blipFill>
        <p:spPr>
          <a:xfrm>
            <a:off x="9592733" y="488647"/>
            <a:ext cx="2243667" cy="50461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30E9D5-72AC-424C-B095-A024FC8101A5}"/>
              </a:ext>
            </a:extLst>
          </p:cNvPr>
          <p:cNvSpPr txBox="1"/>
          <p:nvPr/>
        </p:nvSpPr>
        <p:spPr>
          <a:xfrm>
            <a:off x="838200" y="4741333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model, with dropout layer and batch normalization before the output layer.</a:t>
            </a:r>
            <a:endParaRPr lang="en-CA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005690-3B43-468D-B6E9-A46A3F90DDE2}"/>
              </a:ext>
            </a:extLst>
          </p:cNvPr>
          <p:cNvSpPr/>
          <p:nvPr/>
        </p:nvSpPr>
        <p:spPr>
          <a:xfrm>
            <a:off x="9736827" y="3945466"/>
            <a:ext cx="1955477" cy="1119031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50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FF406-3BB5-46EB-9BC5-511C28B7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8640000" cy="2610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6F55D-C176-42BE-8308-01BF2C9F7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23490"/>
            <a:ext cx="7200000" cy="1006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69EF6-DBCC-4D89-9537-2090007D8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2282825"/>
            <a:ext cx="228600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C1A35-8F8B-4699-A3E6-6F3C7B0F81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271" r="3377" b="3025"/>
          <a:stretch/>
        </p:blipFill>
        <p:spPr>
          <a:xfrm>
            <a:off x="9909006" y="198053"/>
            <a:ext cx="1707261" cy="646189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63F44C-70FD-46E0-9CD6-0147EAADFEBD}"/>
              </a:ext>
            </a:extLst>
          </p:cNvPr>
          <p:cNvSpPr/>
          <p:nvPr/>
        </p:nvSpPr>
        <p:spPr>
          <a:xfrm>
            <a:off x="9782686" y="1949493"/>
            <a:ext cx="1959899" cy="2622508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B7D56-2646-4668-BB7D-6DDE58E12100}"/>
              </a:ext>
            </a:extLst>
          </p:cNvPr>
          <p:cNvSpPr txBox="1"/>
          <p:nvPr/>
        </p:nvSpPr>
        <p:spPr>
          <a:xfrm>
            <a:off x="838200" y="4741333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Third model, added two additional convolutional layers, with max pooling and batch normalization.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149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655C7-B480-489A-BD8E-23C8AE6E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8640000" cy="2630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C50F3B-E32A-4702-BE23-B9E8F085B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31932"/>
            <a:ext cx="7200000" cy="975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093D5-08FE-4C7A-A6C1-956042A2B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33" y="2328775"/>
            <a:ext cx="228600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0380F-BB2E-4F68-9790-E29166875B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1" r="4320" b="2906"/>
          <a:stretch/>
        </p:blipFill>
        <p:spPr>
          <a:xfrm>
            <a:off x="9832187" y="262468"/>
            <a:ext cx="1360746" cy="62780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5D30E-B524-4248-97C2-7957BCEA455D}"/>
              </a:ext>
            </a:extLst>
          </p:cNvPr>
          <p:cNvSpPr txBox="1"/>
          <p:nvPr/>
        </p:nvSpPr>
        <p:spPr>
          <a:xfrm>
            <a:off x="838200" y="4741333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Fourth model, added dense layer, dropout layer and a batch normalization layer in between the second and third convolutional layers.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DA6C8B-5D34-4D95-ADC2-694C756D8624}"/>
              </a:ext>
            </a:extLst>
          </p:cNvPr>
          <p:cNvSpPr/>
          <p:nvPr/>
        </p:nvSpPr>
        <p:spPr>
          <a:xfrm>
            <a:off x="9706398" y="2695074"/>
            <a:ext cx="1725084" cy="1020277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64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CFDF0-422D-4E3C-B732-38D5B91C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66" y="1690688"/>
            <a:ext cx="9000000" cy="29225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Benchmarks for Custom Defined Models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C64278-12C8-4BDD-A804-354207342034}"/>
              </a:ext>
            </a:extLst>
          </p:cNvPr>
          <p:cNvSpPr/>
          <p:nvPr/>
        </p:nvSpPr>
        <p:spPr>
          <a:xfrm>
            <a:off x="1689100" y="5702321"/>
            <a:ext cx="5346700" cy="472612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Model_C</a:t>
            </a:r>
            <a:r>
              <a:rPr lang="en-US" dirty="0">
                <a:solidFill>
                  <a:schemeClr val="tx1"/>
                </a:solidFill>
              </a:rPr>
              <a:t> Selected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5F1E92-7A82-458A-8E45-EE1C1C351300}"/>
              </a:ext>
            </a:extLst>
          </p:cNvPr>
          <p:cNvSpPr/>
          <p:nvPr/>
        </p:nvSpPr>
        <p:spPr>
          <a:xfrm>
            <a:off x="1228091" y="3429000"/>
            <a:ext cx="9132149" cy="567267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1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60B2A6-562A-48B6-AD59-87BE233C0BE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733" y="1626267"/>
            <a:ext cx="8334600" cy="29457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C0CFF1-E941-4DD9-B58B-8C7D9AE5F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77" y="2468468"/>
            <a:ext cx="209579" cy="1095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B8843-4D43-47C1-956F-4324B3261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52029"/>
            <a:ext cx="7200000" cy="1069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B82F0-05ED-44D9-AE69-3242FA5E2A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28" r="3108" b="3808"/>
          <a:stretch/>
        </p:blipFill>
        <p:spPr>
          <a:xfrm>
            <a:off x="9073831" y="1515533"/>
            <a:ext cx="2821836" cy="3166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19815-6DFA-4921-BD28-7E6DA17AB7A9}"/>
              </a:ext>
            </a:extLst>
          </p:cNvPr>
          <p:cNvSpPr txBox="1"/>
          <p:nvPr/>
        </p:nvSpPr>
        <p:spPr>
          <a:xfrm>
            <a:off x="838200" y="4741333"/>
            <a:ext cx="72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model using VGG16 with default weights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96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CSML1020 – Final Project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83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Dataset: New Plant Diseases Dataset</a:t>
            </a:r>
          </a:p>
          <a:p>
            <a:r>
              <a:rPr lang="en-US" sz="2200" dirty="0"/>
              <a:t>Data Preparation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Augmentation </a:t>
            </a:r>
          </a:p>
          <a:p>
            <a:r>
              <a:rPr lang="en-US" sz="2400" dirty="0"/>
              <a:t>Custom Defined Models</a:t>
            </a:r>
          </a:p>
          <a:p>
            <a:r>
              <a:rPr lang="en-US" sz="2400" dirty="0"/>
              <a:t>Pre-Trained Models with Transfer Learning</a:t>
            </a:r>
          </a:p>
          <a:p>
            <a:r>
              <a:rPr lang="en-US" sz="2400" dirty="0"/>
              <a:t>Hyperparameter Tuning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Model Selection</a:t>
            </a:r>
          </a:p>
          <a:p>
            <a:r>
              <a:rPr lang="en-US" sz="2400" dirty="0"/>
              <a:t>Example Predictions</a:t>
            </a:r>
            <a:endParaRPr lang="en-US" sz="1400" dirty="0"/>
          </a:p>
          <a:p>
            <a:r>
              <a:rPr lang="en-US" sz="2400" dirty="0"/>
              <a:t>Next Steps</a:t>
            </a:r>
          </a:p>
          <a:p>
            <a:r>
              <a:rPr lang="en-US" sz="2400" dirty="0"/>
              <a:t>References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7D4A9A-473F-4606-AF4C-184E56A5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95" y="2083191"/>
            <a:ext cx="237205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6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AD4A6-AB6C-4AD4-8377-8D2B9C8A89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67" y="1690688"/>
            <a:ext cx="8249933" cy="28389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39DB8C-1699-4917-8CB2-C9F9F235A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11" y="2468487"/>
            <a:ext cx="209579" cy="1095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A3DE7C-78A5-43AB-BDCF-0E807E9C2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52027"/>
            <a:ext cx="7200000" cy="1071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EAE394-8BEE-4932-A3F0-14307B33C5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42" r="4139" b="3798"/>
          <a:stretch/>
        </p:blipFill>
        <p:spPr>
          <a:xfrm>
            <a:off x="8780396" y="1490178"/>
            <a:ext cx="2847737" cy="32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0F8DB-D95B-4021-904B-C24CA1EB1282}"/>
              </a:ext>
            </a:extLst>
          </p:cNvPr>
          <p:cNvSpPr txBox="1"/>
          <p:nvPr/>
        </p:nvSpPr>
        <p:spPr>
          <a:xfrm>
            <a:off x="838200" y="4741333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model using ResNet50 with default weights</a:t>
            </a:r>
          </a:p>
          <a:p>
            <a:r>
              <a:rPr lang="en-US" b="1" u="sng" dirty="0"/>
              <a:t>Note: Model is severely over-fitting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89497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InceptionV3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6B752-7FDD-439E-BEF6-37A15CDADF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8314267" cy="28305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A02B28-53A5-4881-AB28-AB879C3A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609" y="2468487"/>
            <a:ext cx="209579" cy="1095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2F0D29-811E-42B2-AE58-854CD2242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666317"/>
            <a:ext cx="7200000" cy="1046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EBA02-9E7B-42ED-A27C-46CCA27177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40" r="3623" b="3445"/>
          <a:stretch/>
        </p:blipFill>
        <p:spPr>
          <a:xfrm>
            <a:off x="8745537" y="1363133"/>
            <a:ext cx="3167063" cy="35898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CB44F2-EEC1-42A6-828C-783F02023F69}"/>
              </a:ext>
            </a:extLst>
          </p:cNvPr>
          <p:cNvSpPr txBox="1"/>
          <p:nvPr/>
        </p:nvSpPr>
        <p:spPr>
          <a:xfrm>
            <a:off x="838200" y="4741333"/>
            <a:ext cx="72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model using InceptionV3 with default weights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132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6E260-0B94-48A5-A1F5-22665E56B0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333" y="1690688"/>
            <a:ext cx="7979000" cy="27119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339D77-916F-4E98-93C7-DDFE5E82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343" y="2443074"/>
            <a:ext cx="209579" cy="1095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A157B7-CD24-45F2-BB79-581B4B392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02817"/>
            <a:ext cx="6629400" cy="9712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5C2D406-C52E-4B36-9BD5-48B592607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33" y="72314"/>
            <a:ext cx="3858163" cy="66017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4E2F0E-EB6E-4C6A-810A-5A2159BC2891}"/>
              </a:ext>
            </a:extLst>
          </p:cNvPr>
          <p:cNvSpPr txBox="1"/>
          <p:nvPr/>
        </p:nvSpPr>
        <p:spPr>
          <a:xfrm>
            <a:off x="811132" y="4555094"/>
            <a:ext cx="72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model using </a:t>
            </a:r>
            <a:r>
              <a:rPr lang="en-US" dirty="0" err="1"/>
              <a:t>AlexNet</a:t>
            </a:r>
            <a:r>
              <a:rPr lang="en-US" dirty="0"/>
              <a:t> initialized with best weights from reference example from: </a:t>
            </a:r>
            <a:r>
              <a:rPr lang="en-CA" dirty="0">
                <a:hlinkClick r:id="rId7"/>
              </a:rPr>
              <a:t>https://www.kaggle.com/vipoooool/plant-diseases-classification-using-alexnet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62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for Pre-Trained Models with Transfer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70B69D-664A-4DDF-B748-362AF5380C6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b="17206"/>
          <a:stretch/>
        </p:blipFill>
        <p:spPr bwMode="auto">
          <a:xfrm>
            <a:off x="2019301" y="2341456"/>
            <a:ext cx="7140892" cy="2505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0A1ED-0689-49EE-B19B-BCC8EB00430C}"/>
              </a:ext>
            </a:extLst>
          </p:cNvPr>
          <p:cNvSpPr/>
          <p:nvPr/>
        </p:nvSpPr>
        <p:spPr>
          <a:xfrm>
            <a:off x="2019301" y="5702321"/>
            <a:ext cx="3556000" cy="472612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VGG16 and </a:t>
            </a:r>
            <a:r>
              <a:rPr lang="en-US" dirty="0" err="1">
                <a:solidFill>
                  <a:schemeClr val="tx1"/>
                </a:solidFill>
              </a:rPr>
              <a:t>AlexNet</a:t>
            </a:r>
            <a:r>
              <a:rPr lang="en-US" dirty="0">
                <a:solidFill>
                  <a:schemeClr val="tx1"/>
                </a:solidFill>
              </a:rPr>
              <a:t> Selected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4132A6-1612-43DF-9FCE-95F8C1B915FE}"/>
              </a:ext>
            </a:extLst>
          </p:cNvPr>
          <p:cNvSpPr/>
          <p:nvPr/>
        </p:nvSpPr>
        <p:spPr>
          <a:xfrm>
            <a:off x="2019301" y="4326871"/>
            <a:ext cx="7048499" cy="51987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83D887-D8F3-438E-9322-92B90EE005FE}"/>
              </a:ext>
            </a:extLst>
          </p:cNvPr>
          <p:cNvSpPr/>
          <p:nvPr/>
        </p:nvSpPr>
        <p:spPr>
          <a:xfrm>
            <a:off x="2051051" y="2895600"/>
            <a:ext cx="7048499" cy="44767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2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with </a:t>
            </a:r>
            <a:r>
              <a:rPr lang="en-US" dirty="0" err="1"/>
              <a:t>GridSearch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C614D31-55BA-4AFE-AD3E-0D7F068C9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70269"/>
              </p:ext>
            </p:extLst>
          </p:nvPr>
        </p:nvGraphicFramePr>
        <p:xfrm>
          <a:off x="1665816" y="256857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651033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7282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6010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7958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Learning_Rate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VGG16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softmax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2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Model_C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softmax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1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AlexNet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softmax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035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14B217-6888-4829-BE63-8BB7D16ACBE5}"/>
              </a:ext>
            </a:extLst>
          </p:cNvPr>
          <p:cNvSpPr txBox="1"/>
          <p:nvPr/>
        </p:nvSpPr>
        <p:spPr>
          <a:xfrm>
            <a:off x="2346326" y="4145254"/>
            <a:ext cx="647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Best Parameters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9659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Using Best Hyper-Parameters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E2F0E-EB6E-4C6A-810A-5A2159BC2891}"/>
              </a:ext>
            </a:extLst>
          </p:cNvPr>
          <p:cNvSpPr txBox="1"/>
          <p:nvPr/>
        </p:nvSpPr>
        <p:spPr>
          <a:xfrm>
            <a:off x="1875728" y="4785981"/>
            <a:ext cx="819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VGG16 Pre-trained model using best found hyperparameters using </a:t>
            </a:r>
            <a:r>
              <a:rPr lang="en-US" dirty="0" err="1"/>
              <a:t>gridsearch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8AE10-2FB4-43C6-87B6-945BFEF9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29" y="2410369"/>
            <a:ext cx="7801672" cy="2270524"/>
          </a:xfrm>
          <a:prstGeom prst="rect">
            <a:avLst/>
          </a:prstGeom>
        </p:spPr>
      </p:pic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744E08C0-EC8D-4A5B-86A7-456E39158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31744"/>
              </p:ext>
            </p:extLst>
          </p:nvPr>
        </p:nvGraphicFramePr>
        <p:xfrm>
          <a:off x="1943100" y="156771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651033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7282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6010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7958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Learning_Rate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VGG16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softmax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2201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D4F1167-2885-4B8E-8C40-6AD8C011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4" y="5500651"/>
            <a:ext cx="72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Model_C Using Best Hyper-Parameters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E2F0E-EB6E-4C6A-810A-5A2159BC2891}"/>
              </a:ext>
            </a:extLst>
          </p:cNvPr>
          <p:cNvSpPr txBox="1"/>
          <p:nvPr/>
        </p:nvSpPr>
        <p:spPr>
          <a:xfrm>
            <a:off x="1875728" y="4785981"/>
            <a:ext cx="819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Model_C Pre-trained model using best found hyperparameters using </a:t>
            </a:r>
            <a:r>
              <a:rPr lang="en-US" dirty="0" err="1"/>
              <a:t>gridsearch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F40302-0888-4032-ADA1-7A57F90B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65" y="5615223"/>
            <a:ext cx="7200000" cy="877652"/>
          </a:xfrm>
          <a:prstGeom prst="rect">
            <a:avLst/>
          </a:prstGeom>
        </p:spPr>
      </p:pic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F660E364-A7F3-495E-A50B-241AC1E59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61662"/>
              </p:ext>
            </p:extLst>
          </p:nvPr>
        </p:nvGraphicFramePr>
        <p:xfrm>
          <a:off x="1608666" y="158749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651033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7282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6010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7958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Learning_Rate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Model_C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softmax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110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AE905F-1BEE-4F95-93EC-3F150AE49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666" y="2440132"/>
            <a:ext cx="7702014" cy="22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1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Using Best Hyper-Parameters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E2F0E-EB6E-4C6A-810A-5A2159BC2891}"/>
              </a:ext>
            </a:extLst>
          </p:cNvPr>
          <p:cNvSpPr txBox="1"/>
          <p:nvPr/>
        </p:nvSpPr>
        <p:spPr>
          <a:xfrm>
            <a:off x="1875728" y="4785981"/>
            <a:ext cx="819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AlexNet</a:t>
            </a:r>
            <a:r>
              <a:rPr lang="en-US" dirty="0"/>
              <a:t> Pre-trained model using best found hyperparameters using </a:t>
            </a:r>
            <a:r>
              <a:rPr lang="en-US" dirty="0" err="1"/>
              <a:t>gridsearch</a:t>
            </a:r>
            <a:endParaRPr lang="en-CA" dirty="0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F660E364-A7F3-495E-A50B-241AC1E59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45398"/>
              </p:ext>
            </p:extLst>
          </p:nvPr>
        </p:nvGraphicFramePr>
        <p:xfrm>
          <a:off x="1608666" y="158749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651033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7282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6010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7958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Learning_Rate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3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AlexNet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softmax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1107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33B7DA-C37B-46D9-B949-DD4957B7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473" y="2435287"/>
            <a:ext cx="7888385" cy="2350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74EA17-9DA1-4CEA-A75E-51B426504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65" y="5574656"/>
            <a:ext cx="7200000" cy="9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2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Benchmarks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3938C4-984C-454F-BE43-2859C0F9A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962"/>
              </p:ext>
            </p:extLst>
          </p:nvPr>
        </p:nvGraphicFramePr>
        <p:xfrm>
          <a:off x="1777042" y="2415240"/>
          <a:ext cx="7781026" cy="148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23">
                  <a:extLst>
                    <a:ext uri="{9D8B030D-6E8A-4147-A177-3AD203B41FA5}">
                      <a16:colId xmlns:a16="http://schemas.microsoft.com/office/drawing/2014/main" val="617904490"/>
                    </a:ext>
                  </a:extLst>
                </a:gridCol>
                <a:gridCol w="1813137">
                  <a:extLst>
                    <a:ext uri="{9D8B030D-6E8A-4147-A177-3AD203B41FA5}">
                      <a16:colId xmlns:a16="http://schemas.microsoft.com/office/drawing/2014/main" val="357407708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1737938479"/>
                    </a:ext>
                  </a:extLst>
                </a:gridCol>
                <a:gridCol w="882013">
                  <a:extLst>
                    <a:ext uri="{9D8B030D-6E8A-4147-A177-3AD203B41FA5}">
                      <a16:colId xmlns:a16="http://schemas.microsoft.com/office/drawing/2014/main" val="951197129"/>
                    </a:ext>
                  </a:extLst>
                </a:gridCol>
                <a:gridCol w="2045762">
                  <a:extLst>
                    <a:ext uri="{9D8B030D-6E8A-4147-A177-3AD203B41FA5}">
                      <a16:colId xmlns:a16="http://schemas.microsoft.com/office/drawing/2014/main" val="460169551"/>
                    </a:ext>
                  </a:extLst>
                </a:gridCol>
                <a:gridCol w="1730489">
                  <a:extLst>
                    <a:ext uri="{9D8B030D-6E8A-4147-A177-3AD203B41FA5}">
                      <a16:colId xmlns:a16="http://schemas.microsoft.com/office/drawing/2014/main" val="3782126145"/>
                    </a:ext>
                  </a:extLst>
                </a:gridCol>
              </a:tblGrid>
              <a:tr h="19856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Validation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Validation 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244319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VGG16_Tuned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034037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Model_C_Tuned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77926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AlexNet_Tuned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42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786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Benchmark Results for all Models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ABE049-C69C-4EE2-BFFF-E34B08464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60862"/>
              </p:ext>
            </p:extLst>
          </p:nvPr>
        </p:nvGraphicFramePr>
        <p:xfrm>
          <a:off x="2174875" y="1449082"/>
          <a:ext cx="8128002" cy="474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617904490"/>
                    </a:ext>
                  </a:extLst>
                </a:gridCol>
                <a:gridCol w="1855259">
                  <a:extLst>
                    <a:ext uri="{9D8B030D-6E8A-4147-A177-3AD203B41FA5}">
                      <a16:colId xmlns:a16="http://schemas.microsoft.com/office/drawing/2014/main" val="3574077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79384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11971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01695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2126145"/>
                    </a:ext>
                  </a:extLst>
                </a:gridCol>
              </a:tblGrid>
              <a:tr h="64317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Validation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244319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Model_A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92109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Model_B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5006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err="1"/>
                        <a:t>Model_C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highlight>
                            <a:srgbClr val="FFFF00"/>
                          </a:highlight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93882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Model_D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0076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85917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135.88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3124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84559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err="1"/>
                        <a:t>AlexNet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highlight>
                            <a:srgbClr val="FFFF00"/>
                          </a:highlight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34367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VGG16_Tuned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34037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Model_C_Tuned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77926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AlexNet_Tuned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2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88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Project Definition:</a:t>
            </a:r>
          </a:p>
          <a:p>
            <a:r>
              <a:rPr lang="en-US" sz="2400" dirty="0"/>
              <a:t>The project is a supervised multi-class image classification analysis to identify plant diseases by the image of their leaves.</a:t>
            </a:r>
          </a:p>
          <a:p>
            <a:r>
              <a:rPr lang="en-US" sz="2400" dirty="0"/>
              <a:t>The dataset consists of 38 categories of images which are divided into training and validation folders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469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Selected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1CD5BF5A-8F53-45EF-A6BA-ABDD2A661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66049"/>
              </p:ext>
            </p:extLst>
          </p:nvPr>
        </p:nvGraphicFramePr>
        <p:xfrm>
          <a:off x="2031999" y="2040551"/>
          <a:ext cx="8128002" cy="1388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617904490"/>
                    </a:ext>
                  </a:extLst>
                </a:gridCol>
                <a:gridCol w="1855259">
                  <a:extLst>
                    <a:ext uri="{9D8B030D-6E8A-4147-A177-3AD203B41FA5}">
                      <a16:colId xmlns:a16="http://schemas.microsoft.com/office/drawing/2014/main" val="3574077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79384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11971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01695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2126145"/>
                    </a:ext>
                  </a:extLst>
                </a:gridCol>
              </a:tblGrid>
              <a:tr h="64317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Validation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244319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Model_C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93882"/>
                  </a:ext>
                </a:extLst>
              </a:tr>
              <a:tr h="37263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AlexNet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3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43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Predictions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endParaRPr lang="en-US" sz="2000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44C2F-A0F0-414D-AFEA-93232098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80" y="2389461"/>
            <a:ext cx="3600000" cy="4047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3AAD1-14C9-44B9-B415-837416EA6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820" y="2358003"/>
            <a:ext cx="3600000" cy="3980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FA1FE-127A-4506-8F56-2E1FFBBD79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33"/>
          <a:stretch/>
        </p:blipFill>
        <p:spPr>
          <a:xfrm>
            <a:off x="218578" y="1733550"/>
            <a:ext cx="5400000" cy="24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27E30C-A847-4833-BC7A-7068F03819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109"/>
          <a:stretch/>
        </p:blipFill>
        <p:spPr>
          <a:xfrm>
            <a:off x="6172201" y="1733550"/>
            <a:ext cx="5400000" cy="2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45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endParaRPr lang="en-US" sz="2000" dirty="0"/>
          </a:p>
          <a:p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22071F-06C2-4FFE-B6BA-B70533D4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Ensemble Models</a:t>
            </a:r>
          </a:p>
          <a:p>
            <a:r>
              <a:rPr lang="en-CA" dirty="0"/>
              <a:t>Deploy a Detection Application</a:t>
            </a:r>
          </a:p>
          <a:p>
            <a:r>
              <a:rPr lang="en-CA" dirty="0"/>
              <a:t>Spark Scaling to speed up the processing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17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endParaRPr lang="en-US" sz="2000" dirty="0"/>
          </a:p>
          <a:p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22071F-06C2-4FFE-B6BA-B70533D4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Thank you for listening to our presentation</a:t>
            </a:r>
          </a:p>
          <a:p>
            <a:r>
              <a:rPr lang="en-CA" dirty="0"/>
              <a:t>Questions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Contact Information</a:t>
            </a:r>
          </a:p>
          <a:p>
            <a:pPr lvl="1"/>
            <a:r>
              <a:rPr lang="en-CA" dirty="0">
                <a:hlinkClick r:id="rId3"/>
              </a:rPr>
              <a:t>jkhidaroo@gmail.com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pjdoucet@gmail.com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7EB5B-D919-4388-A5BE-E34E4E468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408" y="2427991"/>
            <a:ext cx="657316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05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endParaRPr lang="en-US" sz="1600" dirty="0"/>
          </a:p>
          <a:p>
            <a:endParaRPr lang="en-US" sz="2000" dirty="0"/>
          </a:p>
          <a:p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22071F-06C2-4FFE-B6BA-B70533D4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[1]	</a:t>
            </a:r>
            <a:r>
              <a:rPr lang="en-US" dirty="0" err="1"/>
              <a:t>Wiwid</a:t>
            </a:r>
            <a:r>
              <a:rPr lang="en-US" dirty="0"/>
              <a:t> Setiawan, 2020. T Plant </a:t>
            </a:r>
            <a:r>
              <a:rPr lang="en-US" dirty="0" err="1"/>
              <a:t>Desease</a:t>
            </a:r>
            <a:r>
              <a:rPr lang="en-US" dirty="0"/>
              <a:t> Classifictaion-VGG16 </a:t>
            </a:r>
            <a:r>
              <a:rPr lang="en-US" u="sng" dirty="0">
                <a:hlinkClick r:id="rId3"/>
              </a:rPr>
              <a:t>https://www.kaggle.com/wiwidsetiawan/plant-desease-classifictaion-vgg16</a:t>
            </a:r>
            <a:r>
              <a:rPr lang="en-US" dirty="0"/>
              <a:t> </a:t>
            </a:r>
            <a:endParaRPr lang="en-CA" dirty="0"/>
          </a:p>
          <a:p>
            <a:r>
              <a:rPr lang="en-US" dirty="0"/>
              <a:t>[2]	Vimal </a:t>
            </a:r>
            <a:r>
              <a:rPr lang="en-US" dirty="0" err="1"/>
              <a:t>Adit</a:t>
            </a:r>
            <a:r>
              <a:rPr lang="en-US" dirty="0"/>
              <a:t>. 2019. Fork of Plant Diseases Classification Using incep3 </a:t>
            </a:r>
            <a:r>
              <a:rPr lang="en-US" u="sng" dirty="0">
                <a:hlinkClick r:id="rId4"/>
              </a:rPr>
              <a:t>https://www.kaggle.com/vimaladit/fork-of-plant-diseases-classification-using-incep3</a:t>
            </a:r>
            <a:r>
              <a:rPr lang="en-US" dirty="0"/>
              <a:t> </a:t>
            </a:r>
            <a:endParaRPr lang="en-CA" dirty="0"/>
          </a:p>
          <a:p>
            <a:r>
              <a:rPr lang="en-US" dirty="0"/>
              <a:t>[3]	Jason Brownlee 2019,  Introduction to Python Deep Learning with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u="sng" dirty="0">
                <a:hlinkClick r:id="rId5"/>
              </a:rPr>
              <a:t>https://machinelearningmastery.com/introduction-python-deep-learning-library-keras/</a:t>
            </a:r>
            <a:endParaRPr lang="en-CA" dirty="0"/>
          </a:p>
          <a:p>
            <a:r>
              <a:rPr lang="en-US" dirty="0"/>
              <a:t>[4]	</a:t>
            </a:r>
            <a:r>
              <a:rPr lang="en-US" dirty="0" err="1"/>
              <a:t>Antrixsh</a:t>
            </a:r>
            <a:r>
              <a:rPr lang="en-US" dirty="0"/>
              <a:t> Gupta 2020,  How to mount Cloud Storage bucket with GCP compute engine </a:t>
            </a:r>
            <a:r>
              <a:rPr lang="en-US" u="sng" dirty="0">
                <a:hlinkClick r:id="rId6"/>
              </a:rPr>
              <a:t>https://medium.com/@antrixsh/how-to-mount-cloud-storage-bucket-with-gcp-compute-engine-ba7c95ad5349</a:t>
            </a:r>
            <a:endParaRPr lang="en-CA" dirty="0"/>
          </a:p>
          <a:p>
            <a:r>
              <a:rPr lang="en-US" dirty="0"/>
              <a:t>[5]	</a:t>
            </a:r>
            <a:r>
              <a:rPr lang="en-US" dirty="0" err="1"/>
              <a:t>Keras</a:t>
            </a:r>
            <a:r>
              <a:rPr lang="en-US" dirty="0"/>
              <a:t> Documentation, </a:t>
            </a:r>
            <a:r>
              <a:rPr lang="en-US" dirty="0" err="1"/>
              <a:t>Keras</a:t>
            </a:r>
            <a:r>
              <a:rPr lang="en-US" dirty="0"/>
              <a:t> Applications </a:t>
            </a:r>
            <a:r>
              <a:rPr lang="en-US" u="sng" dirty="0">
                <a:hlinkClick r:id="rId7"/>
              </a:rPr>
              <a:t>https://keras.io/api/applications/</a:t>
            </a:r>
            <a:endParaRPr lang="en-CA" dirty="0"/>
          </a:p>
          <a:p>
            <a:r>
              <a:rPr lang="en-US" dirty="0"/>
              <a:t>[6]	Jason Brownlee 2019,  How to Configure Image Data Augmentation in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u="sng" dirty="0">
                <a:hlinkClick r:id="rId8"/>
              </a:rPr>
              <a:t>https://machinelearningmastery.com/how-to-configure-image-data-augmentation-when-training-deep-learning-neural-networks/</a:t>
            </a:r>
            <a:endParaRPr lang="en-CA" dirty="0"/>
          </a:p>
          <a:p>
            <a:r>
              <a:rPr lang="en-US" dirty="0"/>
              <a:t>[7]	ACM Website, ACM Master Article Template </a:t>
            </a:r>
            <a:r>
              <a:rPr lang="en-US" u="sng" dirty="0">
                <a:hlinkClick r:id="rId9"/>
              </a:rPr>
              <a:t>https://www.acm.org/publications/proceedings-template</a:t>
            </a:r>
            <a:endParaRPr lang="en-CA" dirty="0"/>
          </a:p>
          <a:p>
            <a:r>
              <a:rPr lang="en-US" dirty="0"/>
              <a:t>[8]Acknowledgments </a:t>
            </a:r>
            <a:r>
              <a:rPr lang="en-US" u="sng" dirty="0">
                <a:hlinkClick r:id="rId10"/>
              </a:rPr>
              <a:t>https://elc.polyu.edu.hk/FYP/html/ack.htm#:~:text=A%20page%20of%20acknowledgements%20is,in%20carrying%20out%20the%20research.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76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4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Dataset: New Plant Diseases Dataset from Kaggle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1576"/>
            <a:ext cx="8613913" cy="927514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The data can be obtained from the following location:</a:t>
            </a:r>
          </a:p>
          <a:p>
            <a:pPr lvl="1"/>
            <a:r>
              <a:rPr lang="en-CA" dirty="0">
                <a:hlinkClick r:id="rId3"/>
              </a:rPr>
              <a:t>https://www.kaggle.com/vipoooool/new-plant-diseases-dataset</a:t>
            </a:r>
            <a:endParaRPr lang="en-US" dirty="0"/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D84A7F-F1ED-45D9-AEB6-F79BEF2602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9" t="7053" r="-1029" b="47150"/>
          <a:stretch/>
        </p:blipFill>
        <p:spPr>
          <a:xfrm>
            <a:off x="1856117" y="2544966"/>
            <a:ext cx="3723859" cy="4110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74F442-60C5-42DC-8949-C8169C9795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922"/>
          <a:stretch/>
        </p:blipFill>
        <p:spPr>
          <a:xfrm>
            <a:off x="6312439" y="2623279"/>
            <a:ext cx="3690172" cy="41867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A637F-6D03-46D1-B192-EB469B63F802}"/>
              </a:ext>
            </a:extLst>
          </p:cNvPr>
          <p:cNvSpPr txBox="1"/>
          <p:nvPr/>
        </p:nvSpPr>
        <p:spPr>
          <a:xfrm>
            <a:off x="2038336" y="1999526"/>
            <a:ext cx="647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38 Categories of Images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4954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image dataset was well prepared and did not require any modification</a:t>
            </a:r>
          </a:p>
          <a:p>
            <a:r>
              <a:rPr lang="en-US" dirty="0"/>
              <a:t>The images were divided into training and validation folders:</a:t>
            </a:r>
          </a:p>
          <a:p>
            <a:pPr lvl="1"/>
            <a:r>
              <a:rPr lang="en-US" dirty="0"/>
              <a:t>70295 training images </a:t>
            </a:r>
          </a:p>
          <a:p>
            <a:pPr lvl="1"/>
            <a:r>
              <a:rPr lang="en-US" dirty="0"/>
              <a:t>17572 validation images</a:t>
            </a:r>
          </a:p>
          <a:p>
            <a:r>
              <a:rPr lang="en-US" dirty="0"/>
              <a:t>The folder names were parsed to obtain some data exploration data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60331B4-7434-45A5-9B21-AA19EBD7A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8570" y="2917895"/>
            <a:ext cx="5503660" cy="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0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7D842F-BF9D-4AC0-8190-93A4FFC7231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8687" y="1581357"/>
            <a:ext cx="10595113" cy="4312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E72C5-505F-41EF-807E-088D7D5C111B}"/>
              </a:ext>
            </a:extLst>
          </p:cNvPr>
          <p:cNvSpPr txBox="1"/>
          <p:nvPr/>
        </p:nvSpPr>
        <p:spPr>
          <a:xfrm>
            <a:off x="2531167" y="5893904"/>
            <a:ext cx="647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Number of Images by Plant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011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66AA3-9EA2-436F-89D4-BCC2A9E28D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7592" y="1581357"/>
            <a:ext cx="9727096" cy="440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FB81F-7720-4261-A284-3943DDD04379}"/>
              </a:ext>
            </a:extLst>
          </p:cNvPr>
          <p:cNvSpPr txBox="1"/>
          <p:nvPr/>
        </p:nvSpPr>
        <p:spPr>
          <a:xfrm>
            <a:off x="2531167" y="5893904"/>
            <a:ext cx="647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Number of Images by Disease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9522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29B65-8B88-4F4E-AAF2-32497BC2E5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9915" y="1690688"/>
            <a:ext cx="5049076" cy="39050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11ECC3-6328-4B8E-9178-A6AAE58FF4AE}"/>
              </a:ext>
            </a:extLst>
          </p:cNvPr>
          <p:cNvSpPr txBox="1"/>
          <p:nvPr/>
        </p:nvSpPr>
        <p:spPr>
          <a:xfrm>
            <a:off x="2531167" y="5893904"/>
            <a:ext cx="647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Relative Percentages by Health Status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1126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following data preprocessing methods will be evaluated to determine the best data augmentation for our input layer:</a:t>
            </a:r>
          </a:p>
          <a:p>
            <a:r>
              <a:rPr lang="en-US" sz="2000" dirty="0"/>
              <a:t>Random Shear	</a:t>
            </a:r>
          </a:p>
          <a:p>
            <a:r>
              <a:rPr lang="en-US" sz="2000" dirty="0"/>
              <a:t>Random Brightness</a:t>
            </a:r>
          </a:p>
          <a:p>
            <a:r>
              <a:rPr lang="en-US" sz="2000" dirty="0"/>
              <a:t>Random 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following methods were omitted because the dataset was already pre-processed with those methods: </a:t>
            </a:r>
          </a:p>
          <a:p>
            <a:r>
              <a:rPr lang="en-US" sz="2000" dirty="0"/>
              <a:t>Random Horizontal Shift</a:t>
            </a:r>
          </a:p>
          <a:p>
            <a:r>
              <a:rPr lang="en-US" sz="2000" dirty="0"/>
              <a:t>Random Vertical Shift</a:t>
            </a:r>
          </a:p>
          <a:p>
            <a:r>
              <a:rPr lang="en-US" sz="2000" dirty="0"/>
              <a:t>Random Horizontal Flip</a:t>
            </a:r>
          </a:p>
          <a:p>
            <a:r>
              <a:rPr lang="en-US" sz="2000" dirty="0"/>
              <a:t>Random Vertical Flip</a:t>
            </a:r>
          </a:p>
          <a:p>
            <a:pPr marL="0" indent="0">
              <a:buNone/>
            </a:pP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044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3152</TotalTime>
  <Words>984</Words>
  <Application>Microsoft Office PowerPoint</Application>
  <PresentationFormat>Widescreen</PresentationFormat>
  <Paragraphs>313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Project: New Plant Disease Detection </vt:lpstr>
      <vt:lpstr>CSML1020 – Final Project</vt:lpstr>
      <vt:lpstr>Introduction</vt:lpstr>
      <vt:lpstr>Dataset: New Plant Diseases Dataset from Kaggle</vt:lpstr>
      <vt:lpstr>Data Preparation</vt:lpstr>
      <vt:lpstr>Data Exploration</vt:lpstr>
      <vt:lpstr>Data Exploration</vt:lpstr>
      <vt:lpstr>Data Exploration</vt:lpstr>
      <vt:lpstr>Data Preprocessing</vt:lpstr>
      <vt:lpstr>Data Augmentation Visualization For Random Brightness</vt:lpstr>
      <vt:lpstr>Data Augmentation Visualization For Random Zoom</vt:lpstr>
      <vt:lpstr>Data Augmentation Visualization For Random Shear</vt:lpstr>
      <vt:lpstr>Preprocessing Results</vt:lpstr>
      <vt:lpstr>Model A</vt:lpstr>
      <vt:lpstr>Model B</vt:lpstr>
      <vt:lpstr>Model C</vt:lpstr>
      <vt:lpstr>Model D</vt:lpstr>
      <vt:lpstr>Benchmarks for Custom Defined Models</vt:lpstr>
      <vt:lpstr>VGG16</vt:lpstr>
      <vt:lpstr>ResNet50</vt:lpstr>
      <vt:lpstr>InceptionV3</vt:lpstr>
      <vt:lpstr>AlexNet</vt:lpstr>
      <vt:lpstr>Benchmarks for Pre-Trained Models with Transfer Learning</vt:lpstr>
      <vt:lpstr>Hyperparameter Tuning with GridSearch</vt:lpstr>
      <vt:lpstr>VGG16 Using Best Hyper-Parameters</vt:lpstr>
      <vt:lpstr>Model_C Using Best Hyper-Parameters</vt:lpstr>
      <vt:lpstr>AlexNet Using Best Hyper-Parameters</vt:lpstr>
      <vt:lpstr>Hyperparameter Tuning Benchmarks</vt:lpstr>
      <vt:lpstr>Summary of Benchmark Results for all Models</vt:lpstr>
      <vt:lpstr>Models Selected</vt:lpstr>
      <vt:lpstr>Example Predictions</vt:lpstr>
      <vt:lpstr>Next Steps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Conversation Identification </dc:title>
  <dc:creator>Paul Doucet</dc:creator>
  <cp:lastModifiedBy>Paul Doucet</cp:lastModifiedBy>
  <cp:revision>97</cp:revision>
  <dcterms:created xsi:type="dcterms:W3CDTF">2020-04-18T04:11:23Z</dcterms:created>
  <dcterms:modified xsi:type="dcterms:W3CDTF">2020-07-17T04:59:42Z</dcterms:modified>
</cp:coreProperties>
</file>