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3" r:id="rId4"/>
    <p:sldId id="259" r:id="rId5"/>
    <p:sldId id="260" r:id="rId6"/>
    <p:sldId id="292" r:id="rId7"/>
    <p:sldId id="303" r:id="rId8"/>
    <p:sldId id="264" r:id="rId9"/>
    <p:sldId id="301" r:id="rId10"/>
    <p:sldId id="274" r:id="rId11"/>
    <p:sldId id="283" r:id="rId12"/>
    <p:sldId id="290" r:id="rId13"/>
    <p:sldId id="289" r:id="rId14"/>
    <p:sldId id="284" r:id="rId15"/>
    <p:sldId id="299" r:id="rId16"/>
    <p:sldId id="286" r:id="rId17"/>
    <p:sldId id="297" r:id="rId18"/>
    <p:sldId id="287" r:id="rId19"/>
    <p:sldId id="298" r:id="rId20"/>
    <p:sldId id="288" r:id="rId21"/>
    <p:sldId id="293" r:id="rId22"/>
    <p:sldId id="302" r:id="rId23"/>
    <p:sldId id="294" r:id="rId24"/>
    <p:sldId id="296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2" autoAdjust="0"/>
    <p:restoredTop sz="76067" autoAdjust="0"/>
  </p:normalViewPr>
  <p:slideViewPr>
    <p:cSldViewPr snapToGrid="0">
      <p:cViewPr varScale="1">
        <p:scale>
          <a:sx n="75" d="100"/>
          <a:sy n="75" d="100"/>
        </p:scale>
        <p:origin x="129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3706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31498" y="1599627"/>
        <a:ext cx="1408625" cy="893296"/>
      </dsp:txXfrm>
    </dsp:sp>
    <dsp:sp modelId="{D7C4E502-1D6F-4847-8BAE-B0553012A106}">
      <dsp:nvSpPr>
        <dsp:cNvPr id="0" name=""/>
        <dsp:cNvSpPr/>
      </dsp:nvSpPr>
      <dsp:spPr>
        <a:xfrm>
          <a:off x="855534" y="1963549"/>
          <a:ext cx="1460986" cy="1460986"/>
        </a:xfrm>
        <a:prstGeom prst="leftCircularArrow">
          <a:avLst>
            <a:gd name="adj1" fmla="val 2109"/>
            <a:gd name="adj2" fmla="val 253339"/>
            <a:gd name="adj3" fmla="val 2028849"/>
            <a:gd name="adj4" fmla="val 9024489"/>
            <a:gd name="adj5" fmla="val 24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9086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  <a:endParaRPr lang="en-CA" sz="1600" kern="1200" dirty="0"/>
        </a:p>
      </dsp:txBody>
      <dsp:txXfrm>
        <a:off x="344245" y="2535875"/>
        <a:ext cx="1271201" cy="487253"/>
      </dsp:txXfrm>
    </dsp:sp>
    <dsp:sp modelId="{6D271614-299F-4ECF-95E5-7A895DD122F9}">
      <dsp:nvSpPr>
        <dsp:cNvPr id="0" name=""/>
        <dsp:cNvSpPr/>
      </dsp:nvSpPr>
      <dsp:spPr>
        <a:xfrm>
          <a:off x="1777350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05142" y="1858413"/>
        <a:ext cx="1408625" cy="893296"/>
      </dsp:txXfrm>
    </dsp:sp>
    <dsp:sp modelId="{5977332A-83EB-4FEB-BED9-DBBB5EEA8740}">
      <dsp:nvSpPr>
        <dsp:cNvPr id="0" name=""/>
        <dsp:cNvSpPr/>
      </dsp:nvSpPr>
      <dsp:spPr>
        <a:xfrm>
          <a:off x="2616976" y="879450"/>
          <a:ext cx="1648080" cy="1648080"/>
        </a:xfrm>
        <a:prstGeom prst="circularArrow">
          <a:avLst>
            <a:gd name="adj1" fmla="val 1870"/>
            <a:gd name="adj2" fmla="val 223354"/>
            <a:gd name="adj3" fmla="val 19601136"/>
            <a:gd name="adj4" fmla="val 12575511"/>
            <a:gd name="adj5" fmla="val 21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2730" y="1313050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</a:t>
          </a:r>
          <a:endParaRPr lang="en-CA" sz="1600" kern="1200" dirty="0"/>
        </a:p>
      </dsp:txBody>
      <dsp:txXfrm>
        <a:off x="2117889" y="1328209"/>
        <a:ext cx="1271201" cy="487253"/>
      </dsp:txXfrm>
    </dsp:sp>
    <dsp:sp modelId="{DBC6AF56-355F-41C4-952E-2286F5D15AAF}">
      <dsp:nvSpPr>
        <dsp:cNvPr id="0" name=""/>
        <dsp:cNvSpPr/>
      </dsp:nvSpPr>
      <dsp:spPr>
        <a:xfrm>
          <a:off x="3550994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78786" y="1599627"/>
        <a:ext cx="1408625" cy="893296"/>
      </dsp:txXfrm>
    </dsp:sp>
    <dsp:sp modelId="{2AA86C81-0B73-4059-B838-45D0EAEBF05E}">
      <dsp:nvSpPr>
        <dsp:cNvPr id="0" name=""/>
        <dsp:cNvSpPr/>
      </dsp:nvSpPr>
      <dsp:spPr>
        <a:xfrm>
          <a:off x="3876373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  <a:endParaRPr lang="en-CA" sz="1600" kern="1200" dirty="0"/>
        </a:p>
      </dsp:txBody>
      <dsp:txXfrm>
        <a:off x="3891532" y="2535875"/>
        <a:ext cx="1271201" cy="4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63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 format 4/17 -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28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94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4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75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18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92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5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72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51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CSML1010 – Milestone 1 Group 3: Jerry Khidaroo, Paul Doucet</a:t>
            </a:r>
          </a:p>
          <a:p>
            <a:pPr algn="ctr"/>
            <a:r>
              <a:rPr lang="en-US" sz="2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En-Shiun Lee</a:t>
            </a:r>
          </a:p>
        </p:txBody>
      </p:sp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/>
          <a:lstStyle/>
          <a:p>
            <a:r>
              <a:rPr lang="en-US" dirty="0"/>
              <a:t>Bag of Words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EDD61-F0A5-413D-92C3-DB3AB963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1153"/>
            <a:ext cx="5975976" cy="264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632A5-99A1-4196-850B-BF5A3EBA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3" y="1758443"/>
            <a:ext cx="4173308" cy="285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63115-058E-4F4D-B64F-2DC63AA27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58" y="5304814"/>
            <a:ext cx="10245103" cy="118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1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/>
          <a:lstStyle/>
          <a:p>
            <a:r>
              <a:rPr lang="en-US" dirty="0"/>
              <a:t>Bag of n-Grams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002593" y="1392561"/>
            <a:ext cx="56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0B7F1-A257-4F26-B5EE-8254021FA540}"/>
              </a:ext>
            </a:extLst>
          </p:cNvPr>
          <p:cNvSpPr txBox="1"/>
          <p:nvPr/>
        </p:nvSpPr>
        <p:spPr>
          <a:xfrm flipH="1">
            <a:off x="1281184" y="4927698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FBEF5-941F-4FDA-9187-27BE58CD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711093"/>
            <a:ext cx="4871808" cy="273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D3086-8D44-44C8-BFB5-5564D8B4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035" y="1736493"/>
            <a:ext cx="5865474" cy="259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1AD4F-93BA-4262-AEB1-F7A6155D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84" y="5297030"/>
            <a:ext cx="9732631" cy="107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041"/>
          </a:xfrm>
        </p:spPr>
        <p:txBody>
          <a:bodyPr/>
          <a:lstStyle/>
          <a:p>
            <a:r>
              <a:rPr lang="en-US" dirty="0"/>
              <a:t>PCA on Bag of Words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325818" y="1341761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PCA</a:t>
            </a:r>
            <a:endParaRPr lang="en-CA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7D611-7170-4198-83A2-C3EFDAAEE121}"/>
              </a:ext>
            </a:extLst>
          </p:cNvPr>
          <p:cNvSpPr txBox="1"/>
          <p:nvPr/>
        </p:nvSpPr>
        <p:spPr>
          <a:xfrm flipH="1">
            <a:off x="1171137" y="5295585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E920A-CE15-4F17-933C-0E27213B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2" y="1711093"/>
            <a:ext cx="4936542" cy="300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1004C-8778-4FB7-8EF8-6E3B7198E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26" y="1653137"/>
            <a:ext cx="6091774" cy="269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02AB3-7C19-4391-9013-BC27D3013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37" y="5664917"/>
            <a:ext cx="9845992" cy="827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13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985"/>
          </a:xfrm>
        </p:spPr>
        <p:txBody>
          <a:bodyPr/>
          <a:lstStyle/>
          <a:p>
            <a:r>
              <a:rPr lang="en-US" dirty="0"/>
              <a:t>Combination – BOW and Bag of </a:t>
            </a:r>
            <a:r>
              <a:rPr lang="en-US" dirty="0" err="1"/>
              <a:t>nGrams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838200" y="5447411"/>
            <a:ext cx="51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E578F-789B-4772-B04E-DF4E5D62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643033"/>
            <a:ext cx="4274196" cy="323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9351-3355-4C4F-9AAC-3A063C8F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89" y="1791721"/>
            <a:ext cx="6347986" cy="281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F8E45-69B8-4580-82AB-45E962995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92516"/>
            <a:ext cx="10652050" cy="77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1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1619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304054" y="5084126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7C816-0409-460C-889B-9C246E04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690688"/>
            <a:ext cx="4643208" cy="3068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E4CA6B-29A7-4698-A63C-F9917897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1" y="1690688"/>
            <a:ext cx="5740399" cy="258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07B71-AD3C-4069-9126-E90B569C9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054" y="5453458"/>
            <a:ext cx="8538445" cy="964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49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018D-07F4-43C2-965C-BF456945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34951"/>
            <a:ext cx="10515600" cy="777875"/>
          </a:xfrm>
        </p:spPr>
        <p:txBody>
          <a:bodyPr/>
          <a:lstStyle/>
          <a:p>
            <a:r>
              <a:rPr lang="en-US" dirty="0"/>
              <a:t>Count Vectors</a:t>
            </a:r>
            <a:endParaRPr lang="en-CA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10DCFEE-1791-455D-905D-5759F377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0453"/>
            <a:ext cx="7772400" cy="528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960392-17F6-433E-AF70-38BA409A2893}"/>
              </a:ext>
            </a:extLst>
          </p:cNvPr>
          <p:cNvSpPr txBox="1"/>
          <p:nvPr/>
        </p:nvSpPr>
        <p:spPr>
          <a:xfrm flipH="1">
            <a:off x="2209800" y="101282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 visualization of count vectors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9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361370" y="5148503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ACAFF-2659-4C12-9C37-3CCB54C9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709497"/>
            <a:ext cx="4325708" cy="3109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59D6B-26DB-4767-A63A-9DCE1B012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473" y="1761660"/>
            <a:ext cx="6375927" cy="29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7FBB8-E252-4D78-A0FA-75B452B51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370" y="5516239"/>
            <a:ext cx="9469260" cy="1075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00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8A35C7-F597-409D-B757-0AF6699D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92679"/>
            <a:ext cx="6786766" cy="436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7018D-07F4-43C2-965C-BF456945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34951"/>
            <a:ext cx="10515600" cy="777875"/>
          </a:xfrm>
        </p:spPr>
        <p:txBody>
          <a:bodyPr/>
          <a:lstStyle/>
          <a:p>
            <a:r>
              <a:rPr lang="en-US" dirty="0"/>
              <a:t>Word2Vec – Word Embeddings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F22C8-BFB4-48E9-8F42-9EA614A1D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3" y="1658158"/>
            <a:ext cx="4424567" cy="92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D64AF-0DC1-4DAE-A4EF-A55A64D5DB14}"/>
              </a:ext>
            </a:extLst>
          </p:cNvPr>
          <p:cNvSpPr txBox="1"/>
          <p:nvPr/>
        </p:nvSpPr>
        <p:spPr>
          <a:xfrm flipH="1">
            <a:off x="287133" y="1288826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Embeddings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64B81-F11C-4468-8C5B-0452C9633F65}"/>
              </a:ext>
            </a:extLst>
          </p:cNvPr>
          <p:cNvSpPr txBox="1"/>
          <p:nvPr/>
        </p:nvSpPr>
        <p:spPr>
          <a:xfrm flipH="1">
            <a:off x="4953000" y="1288826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Word Embeddings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11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from </a:t>
            </a:r>
            <a:r>
              <a:rPr lang="en-US" dirty="0" err="1"/>
              <a:t>FastText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21356"/>
            <a:ext cx="559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973144" y="5146907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89EFC-1DC2-4998-875B-5BAAB66E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684525"/>
            <a:ext cx="4109808" cy="299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F52F9-A244-4A8C-AEA4-E70BA333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09" y="1684525"/>
            <a:ext cx="6180392" cy="2855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E2FA9-79A5-4797-A71A-34E109D4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44" y="5475279"/>
            <a:ext cx="10380656" cy="104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82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7C1FC8-4FC1-465C-97E9-5A7F566D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1495426"/>
            <a:ext cx="6591300" cy="5042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7018D-07F4-43C2-965C-BF456945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34951"/>
            <a:ext cx="10515600" cy="777875"/>
          </a:xfrm>
        </p:spPr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FastText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8B8A0-5CD9-4DDF-9E76-D80C4527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495426"/>
            <a:ext cx="4470400" cy="1274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AE277D-04BA-497D-8404-BE9A535166B2}"/>
              </a:ext>
            </a:extLst>
          </p:cNvPr>
          <p:cNvSpPr txBox="1"/>
          <p:nvPr/>
        </p:nvSpPr>
        <p:spPr>
          <a:xfrm flipH="1">
            <a:off x="203200" y="1126094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Embeddings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45550-9FAA-4D0C-8E74-613A11F307D8}"/>
              </a:ext>
            </a:extLst>
          </p:cNvPr>
          <p:cNvSpPr txBox="1"/>
          <p:nvPr/>
        </p:nvSpPr>
        <p:spPr>
          <a:xfrm flipH="1">
            <a:off x="5118099" y="112292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Word Embeddings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7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CSML1010 – Milestone 1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Dataset: Taskmaster-1 from Google</a:t>
            </a:r>
          </a:p>
          <a:p>
            <a:r>
              <a:rPr lang="en-US" sz="2000" dirty="0"/>
              <a:t>NLP Multi-Class Text Classification Problem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Data Clean Up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b="1" dirty="0"/>
              <a:t>Feature Extraction &amp; Engineering</a:t>
            </a:r>
          </a:p>
          <a:p>
            <a:r>
              <a:rPr lang="en-US" b="1" dirty="0"/>
              <a:t>Feature Scaling &amp; Selection</a:t>
            </a:r>
          </a:p>
          <a:p>
            <a:r>
              <a:rPr lang="en-US" sz="2000" dirty="0"/>
              <a:t>Modeling </a:t>
            </a:r>
          </a:p>
          <a:p>
            <a:r>
              <a:rPr lang="en-US" sz="2000" dirty="0"/>
              <a:t>Model Evaluation &amp; Tuning</a:t>
            </a:r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from FLAIR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2" y="1321356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6BD58-3E61-45AB-91E4-0C784D28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68" y="5675372"/>
            <a:ext cx="6874464" cy="10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BD1C2-0CA1-431A-9481-8B4CD6EABBF4}"/>
              </a:ext>
            </a:extLst>
          </p:cNvPr>
          <p:cNvSpPr txBox="1"/>
          <p:nvPr/>
        </p:nvSpPr>
        <p:spPr>
          <a:xfrm flipH="1">
            <a:off x="2658768" y="5331573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7C0AD-5E57-40A0-9A7C-F592D4F8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9" y="1681651"/>
            <a:ext cx="4927121" cy="30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48098-17E8-4469-98EA-2493DE1BC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392" y="1681651"/>
            <a:ext cx="5526829" cy="249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58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496D7BF-A485-426F-A5B0-F8F484D05B81}"/>
              </a:ext>
            </a:extLst>
          </p:cNvPr>
          <p:cNvSpPr txBox="1">
            <a:spLocks/>
          </p:cNvSpPr>
          <p:nvPr/>
        </p:nvSpPr>
        <p:spPr>
          <a:xfrm>
            <a:off x="648930" y="260967"/>
            <a:ext cx="10958870" cy="793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Feature Engineering, Extraction and Selection Final Results</a:t>
            </a:r>
            <a:endParaRPr lang="en-CA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D3C5D-6E85-4596-906B-D93765B9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30" y="1054101"/>
            <a:ext cx="10494453" cy="509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65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CA0-0E0D-4396-B8FD-F85FBCB6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Results –Variance Between Baseline and Optimized Features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70DF7-B62E-4304-974F-D1FADD4C7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509" y="1870570"/>
            <a:ext cx="90023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AEA4CF5-4D02-46B7-9D77-5F9BAB28ABCE}"/>
              </a:ext>
            </a:extLst>
          </p:cNvPr>
          <p:cNvSpPr txBox="1">
            <a:spLocks/>
          </p:cNvSpPr>
          <p:nvPr/>
        </p:nvSpPr>
        <p:spPr>
          <a:xfrm>
            <a:off x="648930" y="260967"/>
            <a:ext cx="10958870" cy="793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Feature Engineering, Extraction and Selection Final Results</a:t>
            </a:r>
            <a:endParaRPr lang="en-CA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F9A19-2829-4010-A110-D90266AAC114}"/>
              </a:ext>
            </a:extLst>
          </p:cNvPr>
          <p:cNvSpPr txBox="1"/>
          <p:nvPr/>
        </p:nvSpPr>
        <p:spPr>
          <a:xfrm>
            <a:off x="315471" y="1431736"/>
            <a:ext cx="3635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Visualization of Benchmark </a:t>
            </a:r>
          </a:p>
          <a:p>
            <a:r>
              <a:rPr lang="en-US" sz="2400" dirty="0"/>
              <a:t>Results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5E927-BAE8-4080-937A-252598C6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36" y="806614"/>
            <a:ext cx="6396264" cy="59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60967"/>
            <a:ext cx="10958870" cy="793134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Engineering, Extraction and Selection Final Results</a:t>
            </a:r>
            <a:endParaRPr lang="en-CA" sz="3200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D490F3C-9CBD-4ABD-A4DC-A898F3C3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13170"/>
              </p:ext>
            </p:extLst>
          </p:nvPr>
        </p:nvGraphicFramePr>
        <p:xfrm>
          <a:off x="648930" y="972747"/>
          <a:ext cx="50967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922">
                  <a:extLst>
                    <a:ext uri="{9D8B030D-6E8A-4147-A177-3AD203B41FA5}">
                      <a16:colId xmlns:a16="http://schemas.microsoft.com/office/drawing/2014/main" val="106972814"/>
                    </a:ext>
                  </a:extLst>
                </a:gridCol>
                <a:gridCol w="3054802">
                  <a:extLst>
                    <a:ext uri="{9D8B030D-6E8A-4147-A177-3AD203B41FA5}">
                      <a16:colId xmlns:a16="http://schemas.microsoft.com/office/drawing/2014/main" val="2409299959"/>
                    </a:ext>
                  </a:extLst>
                </a:gridCol>
              </a:tblGrid>
              <a:tr h="121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Best results were produced from the following: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1869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Extracted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595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Univariate chi</a:t>
                      </a:r>
                      <a:r>
                        <a:rPr lang="en-US" sz="1800" baseline="30000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528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Reference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Naive Bayes Multinomial 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548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2ADAD43-837A-49B6-AEF1-AE7C4DDD35D7}"/>
              </a:ext>
            </a:extLst>
          </p:cNvPr>
          <p:cNvSpPr txBox="1"/>
          <p:nvPr/>
        </p:nvSpPr>
        <p:spPr>
          <a:xfrm>
            <a:off x="6446347" y="1272552"/>
            <a:ext cx="554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 Heatmap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B7D29-CF4F-4274-B72B-2EF69515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47" y="1641884"/>
            <a:ext cx="4831255" cy="482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14F83-CEC3-4C3B-B23C-DBFA52BF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3074781"/>
            <a:ext cx="5049938" cy="339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98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8688-EA5E-4170-8A4A-679D86FA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C53E-F8DC-4398-B9B6-E084FE5F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Review issue with Glove Feature in our notebook</a:t>
            </a:r>
          </a:p>
          <a:p>
            <a:pPr lvl="1"/>
            <a:r>
              <a:rPr lang="en-US" dirty="0"/>
              <a:t>Examine </a:t>
            </a:r>
          </a:p>
          <a:p>
            <a:pPr lvl="2"/>
            <a:r>
              <a:rPr lang="en-US" dirty="0"/>
              <a:t>Language Model (BERT and ELMO)</a:t>
            </a:r>
          </a:p>
          <a:p>
            <a:pPr lvl="2"/>
            <a:r>
              <a:rPr lang="en-US" dirty="0"/>
              <a:t>Topic Model</a:t>
            </a:r>
          </a:p>
          <a:p>
            <a:r>
              <a:rPr lang="en-US" dirty="0"/>
              <a:t>Feature Selection Methods</a:t>
            </a:r>
          </a:p>
          <a:p>
            <a:pPr lvl="1"/>
            <a:r>
              <a:rPr lang="en-US" dirty="0"/>
              <a:t>Examine</a:t>
            </a:r>
          </a:p>
          <a:p>
            <a:pPr lvl="2"/>
            <a:r>
              <a:rPr lang="en-US" dirty="0"/>
              <a:t>RFE </a:t>
            </a:r>
          </a:p>
          <a:p>
            <a:pPr lvl="2"/>
            <a:r>
              <a:rPr lang="en-US" dirty="0"/>
              <a:t>Feature Importance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6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Dataset: Taskmaster-1 from Google</a:t>
            </a:r>
            <a:br>
              <a:rPr lang="en-US"/>
            </a:br>
            <a:r>
              <a:rPr lang="en-CA" sz="310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Conversation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we will examine is a supervised multi-class text classification problem.  </a:t>
            </a:r>
          </a:p>
          <a:p>
            <a:r>
              <a:rPr lang="en-US" b="1" u="sng" dirty="0"/>
              <a:t>Goal:</a:t>
            </a:r>
            <a:r>
              <a:rPr lang="en-US" dirty="0"/>
              <a:t>  </a:t>
            </a:r>
            <a:r>
              <a:rPr lang="en-US" i="1" dirty="0"/>
              <a:t>Build a model that identifies the category for dialogue conversations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conversation dialogue text and labels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model that predicts the “</a:t>
            </a:r>
            <a:r>
              <a:rPr lang="en-US" dirty="0" err="1"/>
              <a:t>instruction_id</a:t>
            </a:r>
            <a:r>
              <a:rPr lang="en-US" dirty="0"/>
              <a:t>” category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98214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57EA-951D-421C-A0CD-C0071117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Sample of Dataset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79330-7A13-4B29-834B-75E5B4BD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603" y="1690688"/>
            <a:ext cx="496819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6CE4F-860E-4363-A1B4-DB7F7EE2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06350"/>
            <a:ext cx="5133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3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Extraction </a:t>
            </a:r>
            <a:r>
              <a:rPr lang="en-US" dirty="0"/>
              <a:t>and Selection Summary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87007"/>
              </p:ext>
            </p:extLst>
          </p:nvPr>
        </p:nvGraphicFramePr>
        <p:xfrm>
          <a:off x="838200" y="1284288"/>
          <a:ext cx="10515601" cy="50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00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3220601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19502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7102839"/>
                    </a:ext>
                  </a:extLst>
                </a:gridCol>
              </a:tblGrid>
              <a:tr h="457023">
                <a:tc>
                  <a:txBody>
                    <a:bodyPr/>
                    <a:lstStyle/>
                    <a:p>
                      <a:r>
                        <a:rPr lang="en-US" sz="2000" dirty="0"/>
                        <a:t>Vector Types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 Extracted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Scaling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 Selection Method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45702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Count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Bag-of-words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baseline="0" dirty="0" err="1"/>
                        <a:t>MinMaxScaler</a:t>
                      </a:r>
                      <a:r>
                        <a:rPr lang="en-US" sz="2000" baseline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Bag of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MinMaxScaler()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Bag-of-words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MinMaxScaler()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Bag-of-words + Bag of n-grams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MinMaxScaler()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MaxAbsScaler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45702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Word2Vec from Word2Vec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MinMaxScaler()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Word2Vec from </a:t>
                      </a:r>
                      <a:r>
                        <a:rPr lang="en-US" sz="2000" dirty="0" err="1"/>
                        <a:t>FastText</a:t>
                      </a:r>
                      <a:r>
                        <a:rPr lang="en-US" sz="20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GloVe</a:t>
                      </a:r>
                      <a:r>
                        <a:rPr lang="en-US" sz="2000" dirty="0"/>
                        <a:t> Embeddings with 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659F-A920-475E-BFE8-8D22EFB4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Used for the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13A9-C4E9-4622-A79A-96DAA98A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MinMaxScaler</a:t>
            </a:r>
            <a:r>
              <a:rPr lang="en-US" dirty="0"/>
              <a:t>. Transform features by scaling each feature to a given range. This estimator scales and translates each feature individually such that it </a:t>
            </a:r>
            <a:r>
              <a:rPr lang="en-US" b="1" dirty="0"/>
              <a:t>is</a:t>
            </a:r>
            <a:r>
              <a:rPr lang="en-US" dirty="0"/>
              <a:t> in the given range on the training set, e.g. between zero and one. ... This transformation </a:t>
            </a:r>
            <a:r>
              <a:rPr lang="en-US" b="1" dirty="0"/>
              <a:t>is</a:t>
            </a:r>
            <a:r>
              <a:rPr lang="en-US" dirty="0"/>
              <a:t> often used as an alternative to zero mean, unit variance scaling.</a:t>
            </a:r>
            <a:endParaRPr lang="en-US" b="1" dirty="0"/>
          </a:p>
          <a:p>
            <a:r>
              <a:rPr lang="en-US" b="1" dirty="0" err="1"/>
              <a:t>MaxAbsScaler</a:t>
            </a:r>
            <a:r>
              <a:rPr lang="en-US" dirty="0"/>
              <a:t>. Scale each feature by its maximum absolute value. This estimator scales and translates each feature individually such that the maximal absolute value of each feature in the training set </a:t>
            </a:r>
            <a:r>
              <a:rPr lang="en-US" b="1" dirty="0"/>
              <a:t>will</a:t>
            </a:r>
            <a:r>
              <a:rPr lang="en-US" dirty="0"/>
              <a:t> be 1.0. It </a:t>
            </a:r>
            <a:r>
              <a:rPr lang="en-US" b="1" dirty="0"/>
              <a:t>does</a:t>
            </a:r>
            <a:r>
              <a:rPr lang="en-US" dirty="0"/>
              <a:t> not shift/center the data, and thus </a:t>
            </a:r>
            <a:r>
              <a:rPr lang="en-US" b="1" dirty="0"/>
              <a:t>does</a:t>
            </a:r>
            <a:r>
              <a:rPr lang="en-US" dirty="0"/>
              <a:t> not destroy any sparsity.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780</Words>
  <Application>Microsoft Office PowerPoint</Application>
  <PresentationFormat>Widescreen</PresentationFormat>
  <Paragraphs>178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Project: Conversation Dialogue Identification </vt:lpstr>
      <vt:lpstr>CSML1010 – Milestone 1</vt:lpstr>
      <vt:lpstr>Dataset: Taskmaster-1 from Google https://research.google/tools/datasets/taskmaster-1/</vt:lpstr>
      <vt:lpstr>Project: Conversation Identification</vt:lpstr>
      <vt:lpstr>Description of Categorical Variable (Instruction_id)</vt:lpstr>
      <vt:lpstr>Distribution of Categorical Variable (Instruction_id)</vt:lpstr>
      <vt:lpstr>Balanced Sample of Dataset</vt:lpstr>
      <vt:lpstr>Feature Extraction and Selection Summary</vt:lpstr>
      <vt:lpstr>Scaling Used for the Features</vt:lpstr>
      <vt:lpstr>Bag of Words</vt:lpstr>
      <vt:lpstr>Bag of n-Grams</vt:lpstr>
      <vt:lpstr>PCA on Bag of Words</vt:lpstr>
      <vt:lpstr>Combination – BOW and Bag of nGrams</vt:lpstr>
      <vt:lpstr>TF-IDF</vt:lpstr>
      <vt:lpstr>Count Vectors</vt:lpstr>
      <vt:lpstr>Word2Vec</vt:lpstr>
      <vt:lpstr>Word2Vec – Word Embeddings</vt:lpstr>
      <vt:lpstr>Word2Vec from FastText</vt:lpstr>
      <vt:lpstr>Word2Vec – FastText</vt:lpstr>
      <vt:lpstr>Glove from FLAIR</vt:lpstr>
      <vt:lpstr>PowerPoint Presentation</vt:lpstr>
      <vt:lpstr>Final Results –Variance Between Baseline and Optimized Features</vt:lpstr>
      <vt:lpstr>PowerPoint Presentation</vt:lpstr>
      <vt:lpstr>Feature Engineering, Extraction and Selection Final Results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Jerry Khidaroo</cp:lastModifiedBy>
  <cp:revision>25</cp:revision>
  <dcterms:created xsi:type="dcterms:W3CDTF">2020-04-18T04:11:23Z</dcterms:created>
  <dcterms:modified xsi:type="dcterms:W3CDTF">2020-04-18T18:02:41Z</dcterms:modified>
</cp:coreProperties>
</file>