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71" r:id="rId6"/>
    <p:sldId id="263" r:id="rId7"/>
    <p:sldId id="262" r:id="rId8"/>
    <p:sldId id="268" r:id="rId9"/>
    <p:sldId id="270" r:id="rId10"/>
    <p:sldId id="264" r:id="rId11"/>
    <p:sldId id="272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1" autoAdjust="0"/>
    <p:restoredTop sz="94660"/>
  </p:normalViewPr>
  <p:slideViewPr>
    <p:cSldViewPr snapToGrid="0">
      <p:cViewPr varScale="1">
        <p:scale>
          <a:sx n="98" d="100"/>
          <a:sy n="98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5F9E-1AA1-4943-967E-82EB57E06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A811C-4192-400E-A12C-793BE13D7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610B1-DDCC-4F91-ADEE-9DAFCB0C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0EDE-9E7F-4D41-A169-ADE6053E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72B97-C152-44A6-BE25-65C3CDE1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7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ABD7-5B46-41E5-B2B9-70970E4F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57245-CDF7-4BEC-A5D4-2BC7FDED3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E747-2423-43F3-8380-20AA487A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C83C-B07B-4D19-B0A2-E92D6A05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A079-9BE3-4233-9303-28A40E86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5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5A348-1E84-442C-AEF9-1AB03BD25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CBE5B-69FA-4B02-B6B8-02C4D83F2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461BC-6D3A-4FCA-9E51-CE8BF734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5DE7-0A44-436D-997E-752E46BE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D26C-3B0E-4916-8E0B-20979082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81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A9FD-DCCC-4E65-9DFA-6B688FC5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C15C7-C8B1-4BF7-BC92-04334BDDE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2E95-D515-498C-9C7B-DA84706D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3988-A358-4FBC-9242-532A28B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19BE-D823-428C-B3F2-9AAE3378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99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BB6C-CE1E-4642-ACC7-F752B308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E0CE-5A28-4170-B2A6-2EF04FBB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7F3A3-F8EC-4D1A-A860-80CB9674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04A2-3CED-40FE-829C-BBC3D49E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91512-D104-4F86-A134-6BE0B2FC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12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1782-4DEF-44D2-ABE7-1F81322B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DD9E-CED4-4BF0-A666-8EB6C8A67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4C8D1-ABCC-434D-A055-87D80B247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3D3CC-CF94-454E-9B98-D306F0B6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B143E-09C2-421C-81E2-78A79D5F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EF2A6-37B9-416C-86B5-1EFAAF75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74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A10-5D24-4069-AEBD-7B00DF61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6BC10-FC8D-4461-B9AB-8FC6AB5BD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C0862-29D6-43DE-9143-A5A31C972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D7FD8-396C-40B2-8BEF-A6EC46B23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B8653-D683-48DF-8C14-EAC9E3EEB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2365B-2157-4702-A433-5F6DF9FE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669EB-3F12-44B9-9426-09C0A792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B2EE7-0BBD-41AD-B9DB-2FE91A6D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93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B7BD-0C37-48AE-B881-00EA187C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ECB77-10C5-4118-B40B-98A4E3A9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DFFAB-0736-4A61-9655-BFAFFB97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16081-9DDA-428D-A002-2A312AE2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2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8ED06-3DB4-4D16-AB8B-B7F123EF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9FD9A-49C8-4E7A-A02B-F3428542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68DBC-7FC7-444F-BFEC-690208CF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136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14D7-7D6D-48DB-8B60-88758B5F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8FC0-DA02-4DF5-AD07-97F77FA0B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8D2FC-E926-4E76-B63F-17005970C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03842-6F54-4DBA-80FC-2EA78BB9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74DF0-D2A7-4A73-A50C-12622798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D87F-0655-4DEE-B665-991656AA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72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E812-7901-4113-91D8-4944CAE5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831C5-1687-4D0C-8261-F60313644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53598-7B8F-456E-96B0-1107BB565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C75F-0C57-4122-82ED-04C6A44D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FAE5A-43A1-4128-BBE8-591EB677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C3AAD-3535-441A-BC70-A039DDEF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79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57887-3AF6-4952-A64D-1D6B69BF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E9DBD-102B-44A1-B4AB-9A58D502E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D4B97-2060-4CA6-9753-5AF8AD1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14EFD-F6C2-4FF2-A372-B412D13DB261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CD573-1C81-4342-AA43-61A0190D7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AAA8-D731-470D-B5C7-B25A067AC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24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search.google/tools/datasets/taskmaster-1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3EE929-C95C-4D50-85B6-AA92D1B6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CSML1010 - Project Proposal</a:t>
            </a:r>
            <a:br>
              <a:rPr lang="en-US" dirty="0"/>
            </a:br>
            <a:r>
              <a:rPr lang="en-US" sz="5400" dirty="0"/>
              <a:t>Group 3: Jerry </a:t>
            </a:r>
            <a:r>
              <a:rPr lang="en-US" sz="5400" dirty="0" err="1"/>
              <a:t>Khidaroo</a:t>
            </a:r>
            <a:r>
              <a:rPr lang="en-US" sz="5400" dirty="0"/>
              <a:t>, Paul Doucet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5AC3F-BF26-4298-9FCD-F18E64F40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Subject: NLP Text Classification</a:t>
            </a:r>
          </a:p>
          <a:p>
            <a:r>
              <a:rPr lang="en-CA" dirty="0"/>
              <a:t>Dataset: Taskmaster-1 from Google</a:t>
            </a:r>
          </a:p>
        </p:txBody>
      </p:sp>
    </p:spTree>
    <p:extLst>
      <p:ext uri="{BB962C8B-B14F-4D97-AF65-F5344CB8AC3E}">
        <p14:creationId xmlns:p14="http://schemas.microsoft.com/office/powerpoint/2010/main" val="259497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25745-2319-41A5-8F32-0F1397062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85674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Count Vectors:</a:t>
            </a:r>
          </a:p>
          <a:p>
            <a:pPr lvl="1"/>
            <a:r>
              <a:rPr lang="en-US" sz="2000" dirty="0"/>
              <a:t>Bag-of-words</a:t>
            </a:r>
          </a:p>
          <a:p>
            <a:pPr lvl="1"/>
            <a:r>
              <a:rPr lang="en-US" sz="2000" dirty="0"/>
              <a:t>Bag of n-grams</a:t>
            </a:r>
          </a:p>
          <a:p>
            <a:r>
              <a:rPr lang="en-US" sz="2400" dirty="0"/>
              <a:t>TF-IDF Vectors:</a:t>
            </a:r>
          </a:p>
          <a:p>
            <a:pPr lvl="1"/>
            <a:r>
              <a:rPr lang="en-US" sz="2000" dirty="0"/>
              <a:t>Word level</a:t>
            </a:r>
          </a:p>
          <a:p>
            <a:pPr lvl="1"/>
            <a:r>
              <a:rPr lang="en-US" sz="2000" dirty="0"/>
              <a:t>N-gram level</a:t>
            </a:r>
          </a:p>
          <a:p>
            <a:r>
              <a:rPr lang="en-US" sz="2400" dirty="0"/>
              <a:t>Word Embeddings:</a:t>
            </a:r>
          </a:p>
          <a:p>
            <a:pPr lvl="1"/>
            <a:r>
              <a:rPr lang="en-US" sz="2000" dirty="0"/>
              <a:t>Word2vec</a:t>
            </a:r>
          </a:p>
          <a:p>
            <a:pPr lvl="1"/>
            <a:r>
              <a:rPr lang="en-US" sz="2000" dirty="0"/>
              <a:t>Glove</a:t>
            </a:r>
          </a:p>
          <a:p>
            <a:r>
              <a:rPr lang="en-US" sz="2400" dirty="0"/>
              <a:t>NLP Based:</a:t>
            </a:r>
          </a:p>
          <a:p>
            <a:pPr lvl="1"/>
            <a:r>
              <a:rPr lang="en-US" sz="2000" dirty="0"/>
              <a:t>Noun, Verb, Adjective, Adverb, Pronoun Counts</a:t>
            </a:r>
          </a:p>
          <a:p>
            <a:r>
              <a:rPr lang="en-US" sz="2400" dirty="0"/>
              <a:t>Language Models:</a:t>
            </a:r>
          </a:p>
          <a:p>
            <a:pPr lvl="1"/>
            <a:r>
              <a:rPr lang="en-US" sz="2000" dirty="0"/>
              <a:t>BERT</a:t>
            </a:r>
          </a:p>
          <a:p>
            <a:pPr lvl="1"/>
            <a:r>
              <a:rPr lang="en-US" sz="2000" dirty="0"/>
              <a:t>FLAIR</a:t>
            </a:r>
          </a:p>
          <a:p>
            <a:pPr lvl="1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BCD7D-3D11-4397-9E1B-C7E9D26B7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97" y="3429000"/>
            <a:ext cx="2372056" cy="2810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9A8BC5-A6ED-48A3-807C-15279E19B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97" y="1690688"/>
            <a:ext cx="5811061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4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65FA-4B3C-4998-B1A5-ECCCDBFB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E5006-E716-4E69-9AF2-91452EF43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51" y="1952484"/>
            <a:ext cx="11731485" cy="369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5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BE34-B0C7-4B7F-BB4F-816CB42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 &amp; Selection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D9FCC-BF60-4E8B-BBF9-F489B8ED8C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Feature selection will be based on benchmarking of features using a reference model</a:t>
            </a:r>
          </a:p>
          <a:p>
            <a:r>
              <a:rPr lang="en-US" dirty="0"/>
              <a:t>Feature Importance Analysis</a:t>
            </a:r>
          </a:p>
          <a:p>
            <a:r>
              <a:rPr lang="en-US" dirty="0"/>
              <a:t>PCA 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5075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93E0-B124-40F8-B65E-0F7E184B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56CB5-6CC6-4054-8942-810A4157C7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Splitting the Dataset</a:t>
            </a:r>
          </a:p>
          <a:p>
            <a:r>
              <a:rPr lang="en-US" dirty="0"/>
              <a:t>For Modeling we will split the dataset into train and test sets. The models will be built with the train set and evaluation with the test set.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DA7A7E-E5A7-4A47-9F5E-13EFA8C9BC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Algorithms</a:t>
            </a:r>
          </a:p>
          <a:p>
            <a:r>
              <a:rPr lang="en-US" dirty="0"/>
              <a:t>Naive Bayes (multinomial):</a:t>
            </a:r>
          </a:p>
          <a:p>
            <a:r>
              <a:rPr lang="en-US" dirty="0"/>
              <a:t>Logistic regression.</a:t>
            </a:r>
          </a:p>
          <a:p>
            <a:r>
              <a:rPr lang="en-US" dirty="0"/>
              <a:t>Support vector machine.</a:t>
            </a:r>
          </a:p>
          <a:p>
            <a:r>
              <a:rPr lang="en-US" dirty="0"/>
              <a:t>Decision tree (random forest).</a:t>
            </a:r>
          </a:p>
          <a:p>
            <a:r>
              <a:rPr lang="en-US" dirty="0"/>
              <a:t>Ensemble: Bagging, Boosting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9624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A40B-5FFC-47EC-9B0E-7D4F582D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Evaluation, Tuning and Selection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C974E-EEA6-4324-A5BC-A5804310E2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Confusion Matrix</a:t>
            </a:r>
          </a:p>
          <a:p>
            <a:r>
              <a:rPr lang="en-CA" dirty="0"/>
              <a:t>Metrics: </a:t>
            </a:r>
          </a:p>
          <a:p>
            <a:pPr lvl="1"/>
            <a:r>
              <a:rPr lang="en-CA" dirty="0"/>
              <a:t>Accuracy</a:t>
            </a:r>
          </a:p>
          <a:p>
            <a:pPr lvl="1"/>
            <a:r>
              <a:rPr lang="en-CA" dirty="0"/>
              <a:t>Precision</a:t>
            </a:r>
          </a:p>
          <a:p>
            <a:pPr lvl="1"/>
            <a:r>
              <a:rPr lang="en-CA" dirty="0"/>
              <a:t>Recall</a:t>
            </a:r>
          </a:p>
          <a:p>
            <a:pPr lvl="1"/>
            <a:r>
              <a:rPr lang="en-CA" dirty="0"/>
              <a:t>F1 Score</a:t>
            </a:r>
          </a:p>
          <a:p>
            <a:pPr marL="0" indent="0">
              <a:buNone/>
            </a:pPr>
            <a:r>
              <a:rPr lang="en-CA" dirty="0"/>
              <a:t>Relying on the F1 Score rather than accuracy</a:t>
            </a:r>
          </a:p>
          <a:p>
            <a:r>
              <a:rPr lang="en-CA" dirty="0"/>
              <a:t>ROC</a:t>
            </a:r>
          </a:p>
          <a:p>
            <a:r>
              <a:rPr lang="en-CA" dirty="0"/>
              <a:t>Area under ROC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A4D91-3806-42AE-A554-9846A27209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Model Selection will be based on benchmarking of models based on the metrics identified during Model Evaluation (see items on the left)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619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CSML1010 - Project Proposal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DE552-9463-4CD8-8C88-2214A514F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Dataset: Taskmaster-1 from Google</a:t>
            </a:r>
          </a:p>
          <a:p>
            <a:r>
              <a:rPr lang="en-US" dirty="0"/>
              <a:t>NLP Multi-Label Text Classification Problem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Data Clean Up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Feature Extraction &amp; Engineering</a:t>
            </a:r>
          </a:p>
          <a:p>
            <a:r>
              <a:rPr lang="en-US" dirty="0"/>
              <a:t>Feature Scaling &amp; Selection</a:t>
            </a:r>
          </a:p>
          <a:p>
            <a:r>
              <a:rPr lang="en-US" dirty="0"/>
              <a:t>Modeling </a:t>
            </a:r>
          </a:p>
          <a:p>
            <a:r>
              <a:rPr lang="en-US" dirty="0"/>
              <a:t>Model Evaluation &amp; Tuning</a:t>
            </a:r>
          </a:p>
        </p:txBody>
      </p:sp>
    </p:spTree>
    <p:extLst>
      <p:ext uri="{BB962C8B-B14F-4D97-AF65-F5344CB8AC3E}">
        <p14:creationId xmlns:p14="http://schemas.microsoft.com/office/powerpoint/2010/main" val="122076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Dataset: Taskmaster-1 from Google</a:t>
            </a:r>
            <a:br>
              <a:rPr lang="en-US" dirty="0"/>
            </a:br>
            <a:r>
              <a:rPr lang="en-CA" sz="3100" dirty="0">
                <a:hlinkClick r:id="rId2"/>
              </a:rPr>
              <a:t>https://research.google/tools/datasets/taskmaster-1/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AF5DC4-AE07-488F-8FBF-CAFA3CF440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dataset selected is the Taskmaster-1 from Google</a:t>
            </a:r>
          </a:p>
          <a:p>
            <a:pPr marL="0" indent="0">
              <a:buNone/>
            </a:pPr>
            <a:r>
              <a:rPr lang="en-US" dirty="0"/>
              <a:t>The dataset consists of task-based dialogs falling into one of six domains </a:t>
            </a:r>
          </a:p>
          <a:p>
            <a:pPr marL="0" indent="0">
              <a:buNone/>
            </a:pPr>
            <a:r>
              <a:rPr lang="en-CA" dirty="0"/>
              <a:t>We will be using the self-dialogs file which contains 7,708 conversations</a:t>
            </a:r>
          </a:p>
          <a:p>
            <a:pPr marL="0" indent="0">
              <a:buNone/>
            </a:pPr>
            <a:r>
              <a:rPr lang="en-CA" dirty="0"/>
              <a:t>For our project, the </a:t>
            </a:r>
            <a:r>
              <a:rPr lang="en-CA" b="1" dirty="0"/>
              <a:t>‘self-</a:t>
            </a:r>
            <a:r>
              <a:rPr lang="en-CA" b="1" dirty="0" err="1"/>
              <a:t>dialogs.json</a:t>
            </a:r>
            <a:r>
              <a:rPr lang="en-CA" b="1" dirty="0"/>
              <a:t>’ </a:t>
            </a:r>
            <a:r>
              <a:rPr lang="en-CA" dirty="0"/>
              <a:t>will be used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09B310-EF09-4F23-BFB7-5CEB0F83F1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06466" y="1690688"/>
            <a:ext cx="3641329" cy="3405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71CC87-274B-4976-A88B-5F0EED402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478" y="2621623"/>
            <a:ext cx="1390844" cy="1543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917CDF-DFDF-4625-9A0D-90811D6DB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0478" y="4767810"/>
            <a:ext cx="1902434" cy="1102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275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Multi-Label Text Classification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DE552-9463-4CD8-8C88-2214A514F6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problem we will examine is a supervised multi-label text classification problem.  </a:t>
            </a:r>
          </a:p>
          <a:p>
            <a:r>
              <a:rPr lang="en-US" dirty="0"/>
              <a:t>The goal is to identify the machine learning method that best identifies the category for which the dialog conversation belongs</a:t>
            </a:r>
          </a:p>
          <a:p>
            <a:r>
              <a:rPr lang="en-US" b="1" dirty="0"/>
              <a:t>The input:</a:t>
            </a:r>
            <a:r>
              <a:rPr lang="en-US" dirty="0"/>
              <a:t> will be the text elements of each conversation concatenated together</a:t>
            </a:r>
          </a:p>
          <a:p>
            <a:r>
              <a:rPr lang="en-US" b="1" dirty="0"/>
              <a:t>The output:</a:t>
            </a:r>
            <a:r>
              <a:rPr lang="en-US" dirty="0"/>
              <a:t> will be the “instruction_id”, which is the type of conversation</a:t>
            </a:r>
          </a:p>
        </p:txBody>
      </p:sp>
      <p:pic>
        <p:nvPicPr>
          <p:cNvPr id="7" name="Picture 2" descr="Machine generated alternative text:&#10;Review on CRISP-DM &#10;Dat asets &#10;Data &#10;Processing &amp; &#10;Wrmgling &#10;Data Retrieval &#10;Feature &#10;Extraction &amp; &#10;Erg ineering &#10;Feature &#10;Scaling &amp; &#10;Selection &#10;MEhire &#10;Lerning &#10;Al ithm &#10;Modeling &#10;Mi lestone2 &#10;Mmitoring &#10;Tming &#10;Proposal &#10;Mi lestonel &#10;Data fteparation &#10;Re-iterate till satisfactory model perfomunce &#10;Final Presentation ">
            <a:extLst>
              <a:ext uri="{FF2B5EF4-FFF2-40B4-BE49-F238E27FC236}">
                <a16:creationId xmlns:a16="http://schemas.microsoft.com/office/drawing/2014/main" id="{225D0DF2-46BF-4216-8267-F9F5C7B2358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91663"/>
            <a:ext cx="5181600" cy="267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11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10D0-64BF-4D28-B4E0-52BA1972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Raw Conversation to Data Frame Example</a:t>
            </a:r>
            <a:endParaRPr lang="en-C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3D1EB7-1330-4523-AA73-D097D48E23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63637"/>
            <a:ext cx="5181600" cy="3875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D3A22C-3F9F-49B2-8DE4-A8862F046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2063862"/>
            <a:ext cx="5744377" cy="294363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8D59F4-1FAD-4321-B40F-398ED9128027}"/>
              </a:ext>
            </a:extLst>
          </p:cNvPr>
          <p:cNvCxnSpPr/>
          <p:nvPr/>
        </p:nvCxnSpPr>
        <p:spPr>
          <a:xfrm flipV="1">
            <a:off x="5838092" y="2649415"/>
            <a:ext cx="2133600" cy="257908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53FD76D-8353-4247-9658-6A90E8A0F306}"/>
              </a:ext>
            </a:extLst>
          </p:cNvPr>
          <p:cNvSpPr/>
          <p:nvPr/>
        </p:nvSpPr>
        <p:spPr>
          <a:xfrm>
            <a:off x="773722" y="1624614"/>
            <a:ext cx="5064370" cy="4177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Conversation Data</a:t>
            </a:r>
            <a:endParaRPr lang="en-CA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EBAB2615-062B-4268-B8DD-D7B85A821A6A}"/>
              </a:ext>
            </a:extLst>
          </p:cNvPr>
          <p:cNvSpPr/>
          <p:nvPr/>
        </p:nvSpPr>
        <p:spPr>
          <a:xfrm>
            <a:off x="6172202" y="1624614"/>
            <a:ext cx="5744376" cy="4177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Frame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776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92FF-99F0-4E01-8DB8-C81CB6E5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AF1A-7E9D-498E-BF9D-B52D7DA370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Preparation Steps:</a:t>
            </a:r>
          </a:p>
          <a:p>
            <a:r>
              <a:rPr lang="en-US" dirty="0"/>
              <a:t>Import JSON file</a:t>
            </a:r>
          </a:p>
          <a:p>
            <a:r>
              <a:rPr lang="en-US" dirty="0"/>
              <a:t>Extract text and label columns</a:t>
            </a:r>
          </a:p>
          <a:p>
            <a:r>
              <a:rPr lang="en-US" dirty="0"/>
              <a:t>Cleaning the Conversation text column for NLP</a:t>
            </a:r>
          </a:p>
          <a:p>
            <a:r>
              <a:rPr lang="en-US" dirty="0"/>
              <a:t>Save cleaned data to a database file for easy retrieval</a:t>
            </a:r>
          </a:p>
          <a:p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BFACF2-09D2-41E4-9515-02E8FBF7F5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365125"/>
            <a:ext cx="5457475" cy="2582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64E4D1-8470-43C6-B636-D45E23CB2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505048"/>
            <a:ext cx="5457474" cy="2987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DA3C47-7552-44B7-A15D-07FD715883F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900936" y="2947916"/>
            <a:ext cx="1" cy="557132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9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323" y="479181"/>
            <a:ext cx="10515600" cy="1325563"/>
          </a:xfrm>
        </p:spPr>
        <p:txBody>
          <a:bodyPr/>
          <a:lstStyle/>
          <a:p>
            <a:r>
              <a:rPr lang="en-US" dirty="0"/>
              <a:t>Exploratory Data Analysis – Categories</a:t>
            </a:r>
            <a:endParaRPr lang="en-CA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2692C5C-90AF-4911-BDF2-47542401EF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81054"/>
            <a:ext cx="5181600" cy="3840479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BAB715-31DB-4F38-96C7-A8FFD86A8A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Label class counts</a:t>
            </a:r>
          </a:p>
          <a:p>
            <a:pPr lvl="1"/>
            <a:r>
              <a:rPr lang="en-US" dirty="0"/>
              <a:t>Shows our dataset is relatively balanced</a:t>
            </a:r>
            <a:endParaRPr lang="en-CA" dirty="0"/>
          </a:p>
        </p:txBody>
      </p:sp>
      <p:pic>
        <p:nvPicPr>
          <p:cNvPr id="16" name="Content Placeholder 8">
            <a:extLst>
              <a:ext uri="{FF2B5EF4-FFF2-40B4-BE49-F238E27FC236}">
                <a16:creationId xmlns:a16="http://schemas.microsoft.com/office/drawing/2014/main" id="{0E168A1A-9942-452E-BB1B-A6BEA6ABB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14975"/>
            <a:ext cx="4023361" cy="29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6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Word Exploration</a:t>
            </a:r>
            <a:endParaRPr lang="en-CA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16176-0D3A-49D4-9505-7EA0FEB0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772691" cy="4351338"/>
          </a:xfrm>
        </p:spPr>
        <p:txBody>
          <a:bodyPr/>
          <a:lstStyle/>
          <a:p>
            <a:r>
              <a:rPr lang="en-US" dirty="0"/>
              <a:t>Word review example:</a:t>
            </a:r>
          </a:p>
          <a:p>
            <a:pPr marL="457200" lvl="1" indent="0">
              <a:buNone/>
            </a:pPr>
            <a:r>
              <a:rPr lang="en-US" dirty="0"/>
              <a:t>Instruction_id = ‘movie-finder’</a:t>
            </a:r>
            <a:endParaRPr lang="en-CA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DCE4086-AE84-47FD-BE77-E4831AD1A1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6654" y="2100791"/>
            <a:ext cx="4772691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7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Word Clouds</a:t>
            </a:r>
            <a:endParaRPr lang="en-CA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16176-0D3A-49D4-9505-7EA0FEB0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772691" cy="4351338"/>
          </a:xfrm>
        </p:spPr>
        <p:txBody>
          <a:bodyPr/>
          <a:lstStyle/>
          <a:p>
            <a:r>
              <a:rPr lang="en-US" dirty="0"/>
              <a:t>Word cloud visualization example</a:t>
            </a:r>
          </a:p>
          <a:p>
            <a:pPr marL="457200" lvl="1" indent="0">
              <a:buNone/>
            </a:pPr>
            <a:r>
              <a:rPr lang="en-US" dirty="0"/>
              <a:t>Instruction_id = ‘movie-finder’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6F8FB5-BDBE-4B1A-946B-7E991EF682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40428"/>
            <a:ext cx="5181600" cy="35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5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427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CSML1010 - Project Proposal Group 3: Jerry Khidaroo, Paul Doucet</vt:lpstr>
      <vt:lpstr>CSML1010 - Project Proposal</vt:lpstr>
      <vt:lpstr>Dataset: Taskmaster-1 from Google https://research.google/tools/datasets/taskmaster-1/</vt:lpstr>
      <vt:lpstr>NLP Multi-Label Text Classification Problem</vt:lpstr>
      <vt:lpstr>Sample Raw Conversation to Data Frame Example</vt:lpstr>
      <vt:lpstr>Data Preparation</vt:lpstr>
      <vt:lpstr>Exploratory Data Analysis – Categories</vt:lpstr>
      <vt:lpstr>Exploratory Data Analysis – Word Exploration</vt:lpstr>
      <vt:lpstr>Exploratory Data Analysis – Word Clouds</vt:lpstr>
      <vt:lpstr>Feature Engineering</vt:lpstr>
      <vt:lpstr>Feature Engineering</vt:lpstr>
      <vt:lpstr>Feature Scaling &amp; Selection</vt:lpstr>
      <vt:lpstr>Modeling </vt:lpstr>
      <vt:lpstr>Model Evaluation, Tuning and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CSML1010 - Project Proposal</dc:title>
  <dc:creator>Paul Doucet</dc:creator>
  <cp:lastModifiedBy>Jerry Khidaroo</cp:lastModifiedBy>
  <cp:revision>23</cp:revision>
  <dcterms:created xsi:type="dcterms:W3CDTF">2020-03-29T18:22:39Z</dcterms:created>
  <dcterms:modified xsi:type="dcterms:W3CDTF">2020-04-04T17:55:40Z</dcterms:modified>
</cp:coreProperties>
</file>