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325" r:id="rId3"/>
    <p:sldId id="326" r:id="rId4"/>
    <p:sldId id="344" r:id="rId5"/>
    <p:sldId id="343" r:id="rId6"/>
    <p:sldId id="339" r:id="rId7"/>
    <p:sldId id="334" r:id="rId8"/>
    <p:sldId id="335" r:id="rId9"/>
    <p:sldId id="259" r:id="rId10"/>
    <p:sldId id="347" r:id="rId11"/>
    <p:sldId id="336" r:id="rId12"/>
    <p:sldId id="348" r:id="rId13"/>
    <p:sldId id="350" r:id="rId14"/>
    <p:sldId id="349" r:id="rId15"/>
    <p:sldId id="337" r:id="rId16"/>
    <p:sldId id="338" r:id="rId17"/>
    <p:sldId id="340" r:id="rId18"/>
    <p:sldId id="351" r:id="rId19"/>
    <p:sldId id="352" r:id="rId20"/>
    <p:sldId id="353" r:id="rId21"/>
    <p:sldId id="354" r:id="rId22"/>
    <p:sldId id="355" r:id="rId23"/>
    <p:sldId id="341" r:id="rId24"/>
    <p:sldId id="342" r:id="rId25"/>
    <p:sldId id="322" r:id="rId26"/>
    <p:sldId id="346" r:id="rId27"/>
    <p:sldId id="345" r:id="rId28"/>
    <p:sldId id="273" r:id="rId29"/>
    <p:sldId id="260" r:id="rId30"/>
    <p:sldId id="292" r:id="rId31"/>
    <p:sldId id="264" r:id="rId32"/>
    <p:sldId id="299" r:id="rId33"/>
    <p:sldId id="301" r:id="rId34"/>
    <p:sldId id="300" r:id="rId35"/>
    <p:sldId id="302" r:id="rId36"/>
    <p:sldId id="304" r:id="rId37"/>
    <p:sldId id="303" r:id="rId38"/>
    <p:sldId id="313" r:id="rId39"/>
    <p:sldId id="310" r:id="rId40"/>
    <p:sldId id="307" r:id="rId41"/>
    <p:sldId id="315" r:id="rId42"/>
    <p:sldId id="312" r:id="rId43"/>
    <p:sldId id="305" r:id="rId44"/>
    <p:sldId id="311" r:id="rId45"/>
    <p:sldId id="2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6517" autoAdjust="0"/>
  </p:normalViewPr>
  <p:slideViewPr>
    <p:cSldViewPr snapToGrid="0">
      <p:cViewPr>
        <p:scale>
          <a:sx n="100" d="100"/>
          <a:sy n="100" d="100"/>
        </p:scale>
        <p:origin x="1392" y="420"/>
      </p:cViewPr>
      <p:guideLst/>
    </p:cSldViewPr>
  </p:slideViewPr>
  <p:outlineViewPr>
    <p:cViewPr>
      <p:scale>
        <a:sx n="33" d="100"/>
        <a:sy n="33" d="100"/>
      </p:scale>
      <p:origin x="0" y="-68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A9E7E-05EF-4BDC-A27E-3391FD1318D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F9B7FF6-897A-487A-9E9D-53F1057535AD}">
      <dgm:prSet phldrT="[Text]"/>
      <dgm:spPr/>
      <dgm:t>
        <a:bodyPr/>
        <a:lstStyle/>
        <a:p>
          <a:r>
            <a:rPr lang="en-US" dirty="0"/>
            <a:t>Input</a:t>
          </a:r>
          <a:endParaRPr lang="en-CA" dirty="0"/>
        </a:p>
      </dgm:t>
    </dgm:pt>
    <dgm:pt modelId="{8FB32F2D-7A37-4885-9EE0-7E9BBCAFC250}" type="parTrans" cxnId="{B383834A-6974-4F87-B5F5-3137641BF4A9}">
      <dgm:prSet/>
      <dgm:spPr/>
      <dgm:t>
        <a:bodyPr/>
        <a:lstStyle/>
        <a:p>
          <a:endParaRPr lang="en-CA"/>
        </a:p>
      </dgm:t>
    </dgm:pt>
    <dgm:pt modelId="{5C586C50-E4A6-409D-897F-5D5C275951D3}" type="sibTrans" cxnId="{B383834A-6974-4F87-B5F5-3137641BF4A9}">
      <dgm:prSet/>
      <dgm:spPr/>
      <dgm:t>
        <a:bodyPr/>
        <a:lstStyle/>
        <a:p>
          <a:endParaRPr lang="en-CA"/>
        </a:p>
      </dgm:t>
    </dgm:pt>
    <dgm:pt modelId="{8DF2CA16-097E-4DC1-8297-C78708F0D100}">
      <dgm:prSet phldrT="[Text]"/>
      <dgm:spPr/>
      <dgm:t>
        <a:bodyPr/>
        <a:lstStyle/>
        <a:p>
          <a:r>
            <a:rPr lang="en-US" dirty="0"/>
            <a:t>Conversation Dialogue text and labels</a:t>
          </a:r>
          <a:endParaRPr lang="en-CA" dirty="0"/>
        </a:p>
      </dgm:t>
    </dgm:pt>
    <dgm:pt modelId="{A30E163B-EC5D-4F44-82DB-1E9665717B3A}" type="parTrans" cxnId="{09C41B10-C194-4BB5-9941-B66042B66F72}">
      <dgm:prSet/>
      <dgm:spPr/>
      <dgm:t>
        <a:bodyPr/>
        <a:lstStyle/>
        <a:p>
          <a:endParaRPr lang="en-CA"/>
        </a:p>
      </dgm:t>
    </dgm:pt>
    <dgm:pt modelId="{FE1C308C-0A38-4CD2-BBBA-496131B618EF}" type="sibTrans" cxnId="{09C41B10-C194-4BB5-9941-B66042B66F72}">
      <dgm:prSet/>
      <dgm:spPr/>
      <dgm:t>
        <a:bodyPr/>
        <a:lstStyle/>
        <a:p>
          <a:endParaRPr lang="en-CA"/>
        </a:p>
      </dgm:t>
    </dgm:pt>
    <dgm:pt modelId="{8BB259CB-5833-43F7-B413-2ACF8B99448C}">
      <dgm:prSet phldrT="[Text]"/>
      <dgm:spPr/>
      <dgm:t>
        <a:bodyPr/>
        <a:lstStyle/>
        <a:p>
          <a:r>
            <a:rPr lang="en-US" dirty="0"/>
            <a:t>Machine Learning </a:t>
          </a:r>
          <a:endParaRPr lang="en-CA" dirty="0"/>
        </a:p>
      </dgm:t>
    </dgm:pt>
    <dgm:pt modelId="{A2F16C9A-2F15-495A-AD99-1BD6B3948E03}" type="parTrans" cxnId="{E4CFF6F3-5591-4086-9619-A803932D2173}">
      <dgm:prSet/>
      <dgm:spPr/>
      <dgm:t>
        <a:bodyPr/>
        <a:lstStyle/>
        <a:p>
          <a:endParaRPr lang="en-CA"/>
        </a:p>
      </dgm:t>
    </dgm:pt>
    <dgm:pt modelId="{F6978E9E-B3A9-433C-A151-34315B190564}" type="sibTrans" cxnId="{E4CFF6F3-5591-4086-9619-A803932D2173}">
      <dgm:prSet/>
      <dgm:spPr/>
      <dgm:t>
        <a:bodyPr/>
        <a:lstStyle/>
        <a:p>
          <a:endParaRPr lang="en-CA"/>
        </a:p>
      </dgm:t>
    </dgm:pt>
    <dgm:pt modelId="{D85B1C34-941A-4F83-A4BE-1568DE62640B}">
      <dgm:prSet phldrT="[Text]"/>
      <dgm:spPr/>
      <dgm:t>
        <a:bodyPr/>
        <a:lstStyle/>
        <a:p>
          <a:r>
            <a:rPr lang="en-US" dirty="0"/>
            <a:t>Machine Learning Steps</a:t>
          </a:r>
          <a:endParaRPr lang="en-CA" dirty="0"/>
        </a:p>
      </dgm:t>
    </dgm:pt>
    <dgm:pt modelId="{286D7F0D-6981-42F1-BDB2-5A7F188366D9}" type="parTrans" cxnId="{45F7939D-F031-4418-9DED-C148700C673A}">
      <dgm:prSet/>
      <dgm:spPr/>
      <dgm:t>
        <a:bodyPr/>
        <a:lstStyle/>
        <a:p>
          <a:endParaRPr lang="en-CA"/>
        </a:p>
      </dgm:t>
    </dgm:pt>
    <dgm:pt modelId="{E136E3D8-62C3-4A9C-BAC5-EE2890AE73A0}" type="sibTrans" cxnId="{45F7939D-F031-4418-9DED-C148700C673A}">
      <dgm:prSet/>
      <dgm:spPr/>
      <dgm:t>
        <a:bodyPr/>
        <a:lstStyle/>
        <a:p>
          <a:endParaRPr lang="en-CA"/>
        </a:p>
      </dgm:t>
    </dgm:pt>
    <dgm:pt modelId="{B2A8358E-A902-4881-A679-15E456ED560C}">
      <dgm:prSet phldrT="[Text]"/>
      <dgm:spPr/>
      <dgm:t>
        <a:bodyPr/>
        <a:lstStyle/>
        <a:p>
          <a:r>
            <a:rPr lang="en-US" dirty="0"/>
            <a:t>Output</a:t>
          </a:r>
          <a:endParaRPr lang="en-CA" dirty="0"/>
        </a:p>
      </dgm:t>
    </dgm:pt>
    <dgm:pt modelId="{63B689A9-0273-48AC-A13E-F398452DD00C}" type="parTrans" cxnId="{0EDD6B25-5E26-4CAB-8153-6F44E9661EA8}">
      <dgm:prSet/>
      <dgm:spPr/>
      <dgm:t>
        <a:bodyPr/>
        <a:lstStyle/>
        <a:p>
          <a:endParaRPr lang="en-CA"/>
        </a:p>
      </dgm:t>
    </dgm:pt>
    <dgm:pt modelId="{E0D1D232-4803-4E90-A3E4-3F983CC6D8E3}" type="sibTrans" cxnId="{0EDD6B25-5E26-4CAB-8153-6F44E9661EA8}">
      <dgm:prSet/>
      <dgm:spPr/>
      <dgm:t>
        <a:bodyPr/>
        <a:lstStyle/>
        <a:p>
          <a:endParaRPr lang="en-CA"/>
        </a:p>
      </dgm:t>
    </dgm:pt>
    <dgm:pt modelId="{1B3C6D58-42A0-421B-BF09-66E8CF124369}">
      <dgm:prSet phldrT="[Text]"/>
      <dgm:spPr/>
      <dgm:t>
        <a:bodyPr/>
        <a:lstStyle/>
        <a:p>
          <a:r>
            <a:rPr lang="en-US" dirty="0"/>
            <a:t>Model that predicts the “</a:t>
          </a:r>
          <a:r>
            <a:rPr lang="en-US" dirty="0" err="1"/>
            <a:t>instruction_id</a:t>
          </a:r>
          <a:r>
            <a:rPr lang="en-US" dirty="0"/>
            <a:t>” category</a:t>
          </a:r>
          <a:endParaRPr lang="en-CA" dirty="0"/>
        </a:p>
      </dgm:t>
    </dgm:pt>
    <dgm:pt modelId="{68CF545C-AB54-41A0-AA0B-66DA30DA0350}" type="parTrans" cxnId="{CB2BB859-47D6-48E2-B9B0-EA767DC8A0CB}">
      <dgm:prSet/>
      <dgm:spPr/>
      <dgm:t>
        <a:bodyPr/>
        <a:lstStyle/>
        <a:p>
          <a:endParaRPr lang="en-CA"/>
        </a:p>
      </dgm:t>
    </dgm:pt>
    <dgm:pt modelId="{35816A50-6329-47A3-80C2-19988A1AD224}" type="sibTrans" cxnId="{CB2BB859-47D6-48E2-B9B0-EA767DC8A0CB}">
      <dgm:prSet/>
      <dgm:spPr/>
      <dgm:t>
        <a:bodyPr/>
        <a:lstStyle/>
        <a:p>
          <a:endParaRPr lang="en-CA"/>
        </a:p>
      </dgm:t>
    </dgm:pt>
    <dgm:pt modelId="{19922CEA-CEE0-4D51-9344-3A463C821A9C}" type="pres">
      <dgm:prSet presAssocID="{364A9E7E-05EF-4BDC-A27E-3391FD1318DC}" presName="Name0" presStyleCnt="0">
        <dgm:presLayoutVars>
          <dgm:dir/>
          <dgm:animLvl val="lvl"/>
          <dgm:resizeHandles val="exact"/>
        </dgm:presLayoutVars>
      </dgm:prSet>
      <dgm:spPr/>
    </dgm:pt>
    <dgm:pt modelId="{C344F636-E53A-493E-90B4-6ACE2DED2D1C}" type="pres">
      <dgm:prSet presAssocID="{364A9E7E-05EF-4BDC-A27E-3391FD1318DC}" presName="tSp" presStyleCnt="0"/>
      <dgm:spPr/>
    </dgm:pt>
    <dgm:pt modelId="{71250A10-CDFA-4E55-BB1A-EF96228BE8E4}" type="pres">
      <dgm:prSet presAssocID="{364A9E7E-05EF-4BDC-A27E-3391FD1318DC}" presName="bSp" presStyleCnt="0"/>
      <dgm:spPr/>
    </dgm:pt>
    <dgm:pt modelId="{4E03E0EA-E54B-4382-B2DD-3EF3BFE987BE}" type="pres">
      <dgm:prSet presAssocID="{364A9E7E-05EF-4BDC-A27E-3391FD1318DC}" presName="process" presStyleCnt="0"/>
      <dgm:spPr/>
    </dgm:pt>
    <dgm:pt modelId="{F152F18E-F002-4062-95EE-F22F063C0D94}" type="pres">
      <dgm:prSet presAssocID="{8F9B7FF6-897A-487A-9E9D-53F1057535AD}" presName="composite1" presStyleCnt="0"/>
      <dgm:spPr/>
    </dgm:pt>
    <dgm:pt modelId="{1EB36C8D-C651-430F-9B27-0CC6EB9FCF8A}" type="pres">
      <dgm:prSet presAssocID="{8F9B7FF6-897A-487A-9E9D-53F1057535AD}" presName="dummyNode1" presStyleLbl="node1" presStyleIdx="0" presStyleCnt="3"/>
      <dgm:spPr/>
    </dgm:pt>
    <dgm:pt modelId="{C92A51C5-AA92-47C9-AFF5-2F9081C5D233}" type="pres">
      <dgm:prSet presAssocID="{8F9B7FF6-897A-487A-9E9D-53F1057535AD}" presName="childNode1" presStyleLbl="bgAcc1" presStyleIdx="0" presStyleCnt="3">
        <dgm:presLayoutVars>
          <dgm:bulletEnabled val="1"/>
        </dgm:presLayoutVars>
      </dgm:prSet>
      <dgm:spPr/>
    </dgm:pt>
    <dgm:pt modelId="{F3258DBC-B37B-484D-9041-A36782427FE5}" type="pres">
      <dgm:prSet presAssocID="{8F9B7FF6-897A-487A-9E9D-53F1057535AD}" presName="childNode1tx" presStyleLbl="bgAcc1" presStyleIdx="0" presStyleCnt="3">
        <dgm:presLayoutVars>
          <dgm:bulletEnabled val="1"/>
        </dgm:presLayoutVars>
      </dgm:prSet>
      <dgm:spPr/>
    </dgm:pt>
    <dgm:pt modelId="{D94DD217-4506-4857-AF63-AB2DA0593DF9}" type="pres">
      <dgm:prSet presAssocID="{8F9B7FF6-897A-487A-9E9D-53F1057535A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BA563E3-F70B-4DA7-921E-F6626590FC34}" type="pres">
      <dgm:prSet presAssocID="{8F9B7FF6-897A-487A-9E9D-53F1057535AD}" presName="connSite1" presStyleCnt="0"/>
      <dgm:spPr/>
    </dgm:pt>
    <dgm:pt modelId="{D7C4E502-1D6F-4847-8BAE-B0553012A106}" type="pres">
      <dgm:prSet presAssocID="{5C586C50-E4A6-409D-897F-5D5C275951D3}" presName="Name9" presStyleLbl="sibTrans2D1" presStyleIdx="0" presStyleCnt="2"/>
      <dgm:spPr/>
    </dgm:pt>
    <dgm:pt modelId="{9AA33825-5764-435B-AC1E-EDDEEA3E3E14}" type="pres">
      <dgm:prSet presAssocID="{8BB259CB-5833-43F7-B413-2ACF8B99448C}" presName="composite2" presStyleCnt="0"/>
      <dgm:spPr/>
    </dgm:pt>
    <dgm:pt modelId="{BCA8470A-1964-48FF-BFE3-D1D06CA127D3}" type="pres">
      <dgm:prSet presAssocID="{8BB259CB-5833-43F7-B413-2ACF8B99448C}" presName="dummyNode2" presStyleLbl="node1" presStyleIdx="0" presStyleCnt="3"/>
      <dgm:spPr/>
    </dgm:pt>
    <dgm:pt modelId="{6D271614-299F-4ECF-95E5-7A895DD122F9}" type="pres">
      <dgm:prSet presAssocID="{8BB259CB-5833-43F7-B413-2ACF8B99448C}" presName="childNode2" presStyleLbl="bgAcc1" presStyleIdx="1" presStyleCnt="3">
        <dgm:presLayoutVars>
          <dgm:bulletEnabled val="1"/>
        </dgm:presLayoutVars>
      </dgm:prSet>
      <dgm:spPr/>
    </dgm:pt>
    <dgm:pt modelId="{2C8AA8EF-3082-42E5-B3F6-2F539F3D2A58}" type="pres">
      <dgm:prSet presAssocID="{8BB259CB-5833-43F7-B413-2ACF8B99448C}" presName="childNode2tx" presStyleLbl="bgAcc1" presStyleIdx="1" presStyleCnt="3">
        <dgm:presLayoutVars>
          <dgm:bulletEnabled val="1"/>
        </dgm:presLayoutVars>
      </dgm:prSet>
      <dgm:spPr/>
    </dgm:pt>
    <dgm:pt modelId="{E2EBDA7A-8885-4572-AC3E-A158F9BB4FF1}" type="pres">
      <dgm:prSet presAssocID="{8BB259CB-5833-43F7-B413-2ACF8B99448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B2C92B0-44C3-4A82-9A67-5C8483E9788E}" type="pres">
      <dgm:prSet presAssocID="{8BB259CB-5833-43F7-B413-2ACF8B99448C}" presName="connSite2" presStyleCnt="0"/>
      <dgm:spPr/>
    </dgm:pt>
    <dgm:pt modelId="{5977332A-83EB-4FEB-BED9-DBBB5EEA8740}" type="pres">
      <dgm:prSet presAssocID="{F6978E9E-B3A9-433C-A151-34315B190564}" presName="Name18" presStyleLbl="sibTrans2D1" presStyleIdx="1" presStyleCnt="2"/>
      <dgm:spPr/>
    </dgm:pt>
    <dgm:pt modelId="{5637E628-742F-43AB-A600-BD08A6F05C09}" type="pres">
      <dgm:prSet presAssocID="{B2A8358E-A902-4881-A679-15E456ED560C}" presName="composite1" presStyleCnt="0"/>
      <dgm:spPr/>
    </dgm:pt>
    <dgm:pt modelId="{C1B0BF3D-E653-4CA6-A235-07B953A9BABD}" type="pres">
      <dgm:prSet presAssocID="{B2A8358E-A902-4881-A679-15E456ED560C}" presName="dummyNode1" presStyleLbl="node1" presStyleIdx="1" presStyleCnt="3"/>
      <dgm:spPr/>
    </dgm:pt>
    <dgm:pt modelId="{DBC6AF56-355F-41C4-952E-2286F5D15AAF}" type="pres">
      <dgm:prSet presAssocID="{B2A8358E-A902-4881-A679-15E456ED560C}" presName="childNode1" presStyleLbl="bgAcc1" presStyleIdx="2" presStyleCnt="3">
        <dgm:presLayoutVars>
          <dgm:bulletEnabled val="1"/>
        </dgm:presLayoutVars>
      </dgm:prSet>
      <dgm:spPr/>
    </dgm:pt>
    <dgm:pt modelId="{998013ED-15F7-4212-9594-444774D5BCC9}" type="pres">
      <dgm:prSet presAssocID="{B2A8358E-A902-4881-A679-15E456ED560C}" presName="childNode1tx" presStyleLbl="bgAcc1" presStyleIdx="2" presStyleCnt="3">
        <dgm:presLayoutVars>
          <dgm:bulletEnabled val="1"/>
        </dgm:presLayoutVars>
      </dgm:prSet>
      <dgm:spPr/>
    </dgm:pt>
    <dgm:pt modelId="{2AA86C81-0B73-4059-B838-45D0EAEBF05E}" type="pres">
      <dgm:prSet presAssocID="{B2A8358E-A902-4881-A679-15E456ED560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AF30618-6F84-404C-AF86-D6FF560BEA74}" type="pres">
      <dgm:prSet presAssocID="{B2A8358E-A902-4881-A679-15E456ED560C}" presName="connSite1" presStyleCnt="0"/>
      <dgm:spPr/>
    </dgm:pt>
  </dgm:ptLst>
  <dgm:cxnLst>
    <dgm:cxn modelId="{B08E2408-99C5-4801-9535-C4AE7AC5912D}" type="presOf" srcId="{1B3C6D58-42A0-421B-BF09-66E8CF124369}" destId="{DBC6AF56-355F-41C4-952E-2286F5D15AAF}" srcOrd="0" destOrd="0" presId="urn:microsoft.com/office/officeart/2005/8/layout/hProcess4"/>
    <dgm:cxn modelId="{E5B7950F-B61D-4B0B-B731-283F1AD93E57}" type="presOf" srcId="{1B3C6D58-42A0-421B-BF09-66E8CF124369}" destId="{998013ED-15F7-4212-9594-444774D5BCC9}" srcOrd="1" destOrd="0" presId="urn:microsoft.com/office/officeart/2005/8/layout/hProcess4"/>
    <dgm:cxn modelId="{09C41B10-C194-4BB5-9941-B66042B66F72}" srcId="{8F9B7FF6-897A-487A-9E9D-53F1057535AD}" destId="{8DF2CA16-097E-4DC1-8297-C78708F0D100}" srcOrd="0" destOrd="0" parTransId="{A30E163B-EC5D-4F44-82DB-1E9665717B3A}" sibTransId="{FE1C308C-0A38-4CD2-BBBA-496131B618EF}"/>
    <dgm:cxn modelId="{1D8FF315-3547-44FA-8178-F77359A0178A}" type="presOf" srcId="{D85B1C34-941A-4F83-A4BE-1568DE62640B}" destId="{2C8AA8EF-3082-42E5-B3F6-2F539F3D2A58}" srcOrd="1" destOrd="0" presId="urn:microsoft.com/office/officeart/2005/8/layout/hProcess4"/>
    <dgm:cxn modelId="{41A16521-3BD8-43B8-ACBF-6019E1D68F5A}" type="presOf" srcId="{D85B1C34-941A-4F83-A4BE-1568DE62640B}" destId="{6D271614-299F-4ECF-95E5-7A895DD122F9}" srcOrd="0" destOrd="0" presId="urn:microsoft.com/office/officeart/2005/8/layout/hProcess4"/>
    <dgm:cxn modelId="{0EDD6B25-5E26-4CAB-8153-6F44E9661EA8}" srcId="{364A9E7E-05EF-4BDC-A27E-3391FD1318DC}" destId="{B2A8358E-A902-4881-A679-15E456ED560C}" srcOrd="2" destOrd="0" parTransId="{63B689A9-0273-48AC-A13E-F398452DD00C}" sibTransId="{E0D1D232-4803-4E90-A3E4-3F983CC6D8E3}"/>
    <dgm:cxn modelId="{B383834A-6974-4F87-B5F5-3137641BF4A9}" srcId="{364A9E7E-05EF-4BDC-A27E-3391FD1318DC}" destId="{8F9B7FF6-897A-487A-9E9D-53F1057535AD}" srcOrd="0" destOrd="0" parTransId="{8FB32F2D-7A37-4885-9EE0-7E9BBCAFC250}" sibTransId="{5C586C50-E4A6-409D-897F-5D5C275951D3}"/>
    <dgm:cxn modelId="{CB2BB859-47D6-48E2-B9B0-EA767DC8A0CB}" srcId="{B2A8358E-A902-4881-A679-15E456ED560C}" destId="{1B3C6D58-42A0-421B-BF09-66E8CF124369}" srcOrd="0" destOrd="0" parTransId="{68CF545C-AB54-41A0-AA0B-66DA30DA0350}" sibTransId="{35816A50-6329-47A3-80C2-19988A1AD224}"/>
    <dgm:cxn modelId="{55FD798C-70DE-42CF-A1EB-390D4FD263B9}" type="presOf" srcId="{8BB259CB-5833-43F7-B413-2ACF8B99448C}" destId="{E2EBDA7A-8885-4572-AC3E-A158F9BB4FF1}" srcOrd="0" destOrd="0" presId="urn:microsoft.com/office/officeart/2005/8/layout/hProcess4"/>
    <dgm:cxn modelId="{9A355093-FFF1-40FD-AD08-C1D71B46940C}" type="presOf" srcId="{8F9B7FF6-897A-487A-9E9D-53F1057535AD}" destId="{D94DD217-4506-4857-AF63-AB2DA0593DF9}" srcOrd="0" destOrd="0" presId="urn:microsoft.com/office/officeart/2005/8/layout/hProcess4"/>
    <dgm:cxn modelId="{9A9BF399-4A94-45EE-B74F-6F3C549F49AE}" type="presOf" srcId="{8DF2CA16-097E-4DC1-8297-C78708F0D100}" destId="{C92A51C5-AA92-47C9-AFF5-2F9081C5D233}" srcOrd="0" destOrd="0" presId="urn:microsoft.com/office/officeart/2005/8/layout/hProcess4"/>
    <dgm:cxn modelId="{0770179D-1A91-4381-B13A-B545BE53F4AD}" type="presOf" srcId="{8DF2CA16-097E-4DC1-8297-C78708F0D100}" destId="{F3258DBC-B37B-484D-9041-A36782427FE5}" srcOrd="1" destOrd="0" presId="urn:microsoft.com/office/officeart/2005/8/layout/hProcess4"/>
    <dgm:cxn modelId="{45F7939D-F031-4418-9DED-C148700C673A}" srcId="{8BB259CB-5833-43F7-B413-2ACF8B99448C}" destId="{D85B1C34-941A-4F83-A4BE-1568DE62640B}" srcOrd="0" destOrd="0" parTransId="{286D7F0D-6981-42F1-BDB2-5A7F188366D9}" sibTransId="{E136E3D8-62C3-4A9C-BAC5-EE2890AE73A0}"/>
    <dgm:cxn modelId="{4C07E2CA-24F2-4DE7-82E9-91BB127EF8E5}" type="presOf" srcId="{B2A8358E-A902-4881-A679-15E456ED560C}" destId="{2AA86C81-0B73-4059-B838-45D0EAEBF05E}" srcOrd="0" destOrd="0" presId="urn:microsoft.com/office/officeart/2005/8/layout/hProcess4"/>
    <dgm:cxn modelId="{AA01B3D3-E419-4C4A-9EBB-512F3C7EF164}" type="presOf" srcId="{F6978E9E-B3A9-433C-A151-34315B190564}" destId="{5977332A-83EB-4FEB-BED9-DBBB5EEA8740}" srcOrd="0" destOrd="0" presId="urn:microsoft.com/office/officeart/2005/8/layout/hProcess4"/>
    <dgm:cxn modelId="{1427E7D7-4C2B-4ABB-A8AB-9F518A09C626}" type="presOf" srcId="{364A9E7E-05EF-4BDC-A27E-3391FD1318DC}" destId="{19922CEA-CEE0-4D51-9344-3A463C821A9C}" srcOrd="0" destOrd="0" presId="urn:microsoft.com/office/officeart/2005/8/layout/hProcess4"/>
    <dgm:cxn modelId="{7D658DDB-25A2-47D3-BCDD-9E5FA3DE8179}" type="presOf" srcId="{5C586C50-E4A6-409D-897F-5D5C275951D3}" destId="{D7C4E502-1D6F-4847-8BAE-B0553012A106}" srcOrd="0" destOrd="0" presId="urn:microsoft.com/office/officeart/2005/8/layout/hProcess4"/>
    <dgm:cxn modelId="{E4CFF6F3-5591-4086-9619-A803932D2173}" srcId="{364A9E7E-05EF-4BDC-A27E-3391FD1318DC}" destId="{8BB259CB-5833-43F7-B413-2ACF8B99448C}" srcOrd="1" destOrd="0" parTransId="{A2F16C9A-2F15-495A-AD99-1BD6B3948E03}" sibTransId="{F6978E9E-B3A9-433C-A151-34315B190564}"/>
    <dgm:cxn modelId="{5DCA46AB-C96E-418D-A043-9E97055B83CC}" type="presParOf" srcId="{19922CEA-CEE0-4D51-9344-3A463C821A9C}" destId="{C344F636-E53A-493E-90B4-6ACE2DED2D1C}" srcOrd="0" destOrd="0" presId="urn:microsoft.com/office/officeart/2005/8/layout/hProcess4"/>
    <dgm:cxn modelId="{09E69794-CD18-4C26-B802-8B7E6674CA70}" type="presParOf" srcId="{19922CEA-CEE0-4D51-9344-3A463C821A9C}" destId="{71250A10-CDFA-4E55-BB1A-EF96228BE8E4}" srcOrd="1" destOrd="0" presId="urn:microsoft.com/office/officeart/2005/8/layout/hProcess4"/>
    <dgm:cxn modelId="{43F7022F-AE7C-4B06-9A45-D8A86F2341E1}" type="presParOf" srcId="{19922CEA-CEE0-4D51-9344-3A463C821A9C}" destId="{4E03E0EA-E54B-4382-B2DD-3EF3BFE987BE}" srcOrd="2" destOrd="0" presId="urn:microsoft.com/office/officeart/2005/8/layout/hProcess4"/>
    <dgm:cxn modelId="{2FA553F6-B25C-4D33-A702-D3BE3E7B04E4}" type="presParOf" srcId="{4E03E0EA-E54B-4382-B2DD-3EF3BFE987BE}" destId="{F152F18E-F002-4062-95EE-F22F063C0D94}" srcOrd="0" destOrd="0" presId="urn:microsoft.com/office/officeart/2005/8/layout/hProcess4"/>
    <dgm:cxn modelId="{CC6ECBFF-5E2B-4063-B257-FCF78804CC4E}" type="presParOf" srcId="{F152F18E-F002-4062-95EE-F22F063C0D94}" destId="{1EB36C8D-C651-430F-9B27-0CC6EB9FCF8A}" srcOrd="0" destOrd="0" presId="urn:microsoft.com/office/officeart/2005/8/layout/hProcess4"/>
    <dgm:cxn modelId="{2CF8618A-4BFA-4142-85BD-D2BE974E596D}" type="presParOf" srcId="{F152F18E-F002-4062-95EE-F22F063C0D94}" destId="{C92A51C5-AA92-47C9-AFF5-2F9081C5D233}" srcOrd="1" destOrd="0" presId="urn:microsoft.com/office/officeart/2005/8/layout/hProcess4"/>
    <dgm:cxn modelId="{B51E57CC-A977-40D7-B575-C09FA5484C2D}" type="presParOf" srcId="{F152F18E-F002-4062-95EE-F22F063C0D94}" destId="{F3258DBC-B37B-484D-9041-A36782427FE5}" srcOrd="2" destOrd="0" presId="urn:microsoft.com/office/officeart/2005/8/layout/hProcess4"/>
    <dgm:cxn modelId="{FF90112A-71FF-45E9-8C27-BF505D9A0B81}" type="presParOf" srcId="{F152F18E-F002-4062-95EE-F22F063C0D94}" destId="{D94DD217-4506-4857-AF63-AB2DA0593DF9}" srcOrd="3" destOrd="0" presId="urn:microsoft.com/office/officeart/2005/8/layout/hProcess4"/>
    <dgm:cxn modelId="{902606E7-5478-4DCB-893C-D9E98CF52540}" type="presParOf" srcId="{F152F18E-F002-4062-95EE-F22F063C0D94}" destId="{CBA563E3-F70B-4DA7-921E-F6626590FC34}" srcOrd="4" destOrd="0" presId="urn:microsoft.com/office/officeart/2005/8/layout/hProcess4"/>
    <dgm:cxn modelId="{05CADB19-1883-40B8-97FF-66F2AB9BA4C3}" type="presParOf" srcId="{4E03E0EA-E54B-4382-B2DD-3EF3BFE987BE}" destId="{D7C4E502-1D6F-4847-8BAE-B0553012A106}" srcOrd="1" destOrd="0" presId="urn:microsoft.com/office/officeart/2005/8/layout/hProcess4"/>
    <dgm:cxn modelId="{94E33ACD-E1E8-49D3-A4FB-F46BE5407431}" type="presParOf" srcId="{4E03E0EA-E54B-4382-B2DD-3EF3BFE987BE}" destId="{9AA33825-5764-435B-AC1E-EDDEEA3E3E14}" srcOrd="2" destOrd="0" presId="urn:microsoft.com/office/officeart/2005/8/layout/hProcess4"/>
    <dgm:cxn modelId="{E11FCFAA-D33C-4D00-A6C6-9C7A9F674859}" type="presParOf" srcId="{9AA33825-5764-435B-AC1E-EDDEEA3E3E14}" destId="{BCA8470A-1964-48FF-BFE3-D1D06CA127D3}" srcOrd="0" destOrd="0" presId="urn:microsoft.com/office/officeart/2005/8/layout/hProcess4"/>
    <dgm:cxn modelId="{6EBDE2A8-6CB6-4800-A95F-A5BCA961485A}" type="presParOf" srcId="{9AA33825-5764-435B-AC1E-EDDEEA3E3E14}" destId="{6D271614-299F-4ECF-95E5-7A895DD122F9}" srcOrd="1" destOrd="0" presId="urn:microsoft.com/office/officeart/2005/8/layout/hProcess4"/>
    <dgm:cxn modelId="{C451CC9C-5540-471F-B8B6-A228E58851E8}" type="presParOf" srcId="{9AA33825-5764-435B-AC1E-EDDEEA3E3E14}" destId="{2C8AA8EF-3082-42E5-B3F6-2F539F3D2A58}" srcOrd="2" destOrd="0" presId="urn:microsoft.com/office/officeart/2005/8/layout/hProcess4"/>
    <dgm:cxn modelId="{26453277-C9B8-4297-8103-BDFB55FB122B}" type="presParOf" srcId="{9AA33825-5764-435B-AC1E-EDDEEA3E3E14}" destId="{E2EBDA7A-8885-4572-AC3E-A158F9BB4FF1}" srcOrd="3" destOrd="0" presId="urn:microsoft.com/office/officeart/2005/8/layout/hProcess4"/>
    <dgm:cxn modelId="{C4653F8B-E45E-4098-BB0C-E19596DC8788}" type="presParOf" srcId="{9AA33825-5764-435B-AC1E-EDDEEA3E3E14}" destId="{9B2C92B0-44C3-4A82-9A67-5C8483E9788E}" srcOrd="4" destOrd="0" presId="urn:microsoft.com/office/officeart/2005/8/layout/hProcess4"/>
    <dgm:cxn modelId="{D32AC378-8C4F-498A-91DE-2A174D7DFE8F}" type="presParOf" srcId="{4E03E0EA-E54B-4382-B2DD-3EF3BFE987BE}" destId="{5977332A-83EB-4FEB-BED9-DBBB5EEA8740}" srcOrd="3" destOrd="0" presId="urn:microsoft.com/office/officeart/2005/8/layout/hProcess4"/>
    <dgm:cxn modelId="{C28A65D2-4EE4-4B06-814C-F31A00D3B900}" type="presParOf" srcId="{4E03E0EA-E54B-4382-B2DD-3EF3BFE987BE}" destId="{5637E628-742F-43AB-A600-BD08A6F05C09}" srcOrd="4" destOrd="0" presId="urn:microsoft.com/office/officeart/2005/8/layout/hProcess4"/>
    <dgm:cxn modelId="{A023D616-15FC-45BE-BEF8-C75B28F5879C}" type="presParOf" srcId="{5637E628-742F-43AB-A600-BD08A6F05C09}" destId="{C1B0BF3D-E653-4CA6-A235-07B953A9BABD}" srcOrd="0" destOrd="0" presId="urn:microsoft.com/office/officeart/2005/8/layout/hProcess4"/>
    <dgm:cxn modelId="{D4367B03-79AE-4BC2-8A13-A2C78BE2AF99}" type="presParOf" srcId="{5637E628-742F-43AB-A600-BD08A6F05C09}" destId="{DBC6AF56-355F-41C4-952E-2286F5D15AAF}" srcOrd="1" destOrd="0" presId="urn:microsoft.com/office/officeart/2005/8/layout/hProcess4"/>
    <dgm:cxn modelId="{C99EC6C3-FBAD-4BE8-A107-FEE5B5D8658F}" type="presParOf" srcId="{5637E628-742F-43AB-A600-BD08A6F05C09}" destId="{998013ED-15F7-4212-9594-444774D5BCC9}" srcOrd="2" destOrd="0" presId="urn:microsoft.com/office/officeart/2005/8/layout/hProcess4"/>
    <dgm:cxn modelId="{F865AA3E-4B21-4C18-9BE2-D4B92295FD9E}" type="presParOf" srcId="{5637E628-742F-43AB-A600-BD08A6F05C09}" destId="{2AA86C81-0B73-4059-B838-45D0EAEBF05E}" srcOrd="3" destOrd="0" presId="urn:microsoft.com/office/officeart/2005/8/layout/hProcess4"/>
    <dgm:cxn modelId="{052BF3F0-7DE1-47A4-B2DE-C321C8435954}" type="presParOf" srcId="{5637E628-742F-43AB-A600-BD08A6F05C09}" destId="{8AF30618-6F84-404C-AF86-D6FF560BEA74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A51C5-AA92-47C9-AFF5-2F9081C5D233}">
      <dsp:nvSpPr>
        <dsp:cNvPr id="0" name=""/>
        <dsp:cNvSpPr/>
      </dsp:nvSpPr>
      <dsp:spPr>
        <a:xfrm>
          <a:off x="616" y="1243710"/>
          <a:ext cx="1451479" cy="119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Conversation Dialogue text and labels</a:t>
          </a:r>
          <a:endParaRPr lang="en-CA" sz="1400" kern="1200" dirty="0"/>
        </a:p>
      </dsp:txBody>
      <dsp:txXfrm>
        <a:off x="28166" y="1271260"/>
        <a:ext cx="1396379" cy="885531"/>
      </dsp:txXfrm>
    </dsp:sp>
    <dsp:sp modelId="{D7C4E502-1D6F-4847-8BAE-B0553012A106}">
      <dsp:nvSpPr>
        <dsp:cNvPr id="0" name=""/>
        <dsp:cNvSpPr/>
      </dsp:nvSpPr>
      <dsp:spPr>
        <a:xfrm>
          <a:off x="837059" y="1603362"/>
          <a:ext cx="1490619" cy="1490619"/>
        </a:xfrm>
        <a:prstGeom prst="leftCircularArrow">
          <a:avLst>
            <a:gd name="adj1" fmla="val 2421"/>
            <a:gd name="adj2" fmla="val 292869"/>
            <a:gd name="adj3" fmla="val 2068380"/>
            <a:gd name="adj4" fmla="val 9024489"/>
            <a:gd name="adj5" fmla="val 28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DD217-4506-4857-AF63-AB2DA0593DF9}">
      <dsp:nvSpPr>
        <dsp:cNvPr id="0" name=""/>
        <dsp:cNvSpPr/>
      </dsp:nvSpPr>
      <dsp:spPr>
        <a:xfrm>
          <a:off x="323167" y="2184341"/>
          <a:ext cx="1290204" cy="513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Input</a:t>
          </a:r>
          <a:endParaRPr lang="en-CA" sz="1500" kern="1200" dirty="0"/>
        </a:p>
      </dsp:txBody>
      <dsp:txXfrm>
        <a:off x="338194" y="2199368"/>
        <a:ext cx="1260150" cy="483017"/>
      </dsp:txXfrm>
    </dsp:sp>
    <dsp:sp modelId="{6D271614-299F-4ECF-95E5-7A895DD122F9}">
      <dsp:nvSpPr>
        <dsp:cNvPr id="0" name=""/>
        <dsp:cNvSpPr/>
      </dsp:nvSpPr>
      <dsp:spPr>
        <a:xfrm>
          <a:off x="1785216" y="1243710"/>
          <a:ext cx="1451479" cy="119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Machine Learning Steps</a:t>
          </a:r>
          <a:endParaRPr lang="en-CA" sz="1400" kern="1200" dirty="0"/>
        </a:p>
      </dsp:txBody>
      <dsp:txXfrm>
        <a:off x="1812766" y="1527796"/>
        <a:ext cx="1396379" cy="885531"/>
      </dsp:txXfrm>
    </dsp:sp>
    <dsp:sp modelId="{5977332A-83EB-4FEB-BED9-DBBB5EEA8740}">
      <dsp:nvSpPr>
        <dsp:cNvPr id="0" name=""/>
        <dsp:cNvSpPr/>
      </dsp:nvSpPr>
      <dsp:spPr>
        <a:xfrm>
          <a:off x="2609564" y="543666"/>
          <a:ext cx="1676085" cy="1676085"/>
        </a:xfrm>
        <a:prstGeom prst="circularArrow">
          <a:avLst>
            <a:gd name="adj1" fmla="val 2153"/>
            <a:gd name="adj2" fmla="val 258859"/>
            <a:gd name="adj3" fmla="val 19565631"/>
            <a:gd name="adj4" fmla="val 12575511"/>
            <a:gd name="adj5" fmla="val 251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BDA7A-8885-4572-AC3E-A158F9BB4FF1}">
      <dsp:nvSpPr>
        <dsp:cNvPr id="0" name=""/>
        <dsp:cNvSpPr/>
      </dsp:nvSpPr>
      <dsp:spPr>
        <a:xfrm>
          <a:off x="2107767" y="987174"/>
          <a:ext cx="1290204" cy="513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Learning </a:t>
          </a:r>
          <a:endParaRPr lang="en-CA" sz="1500" kern="1200" dirty="0"/>
        </a:p>
      </dsp:txBody>
      <dsp:txXfrm>
        <a:off x="2122794" y="1002201"/>
        <a:ext cx="1260150" cy="483017"/>
      </dsp:txXfrm>
    </dsp:sp>
    <dsp:sp modelId="{DBC6AF56-355F-41C4-952E-2286F5D15AAF}">
      <dsp:nvSpPr>
        <dsp:cNvPr id="0" name=""/>
        <dsp:cNvSpPr/>
      </dsp:nvSpPr>
      <dsp:spPr>
        <a:xfrm>
          <a:off x="3569816" y="1243710"/>
          <a:ext cx="1451479" cy="119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Model that predicts the “</a:t>
          </a:r>
          <a:r>
            <a:rPr lang="en-US" sz="1400" kern="1200" dirty="0" err="1"/>
            <a:t>instruction_id</a:t>
          </a:r>
          <a:r>
            <a:rPr lang="en-US" sz="1400" kern="1200" dirty="0"/>
            <a:t>” category</a:t>
          </a:r>
          <a:endParaRPr lang="en-CA" sz="1400" kern="1200" dirty="0"/>
        </a:p>
      </dsp:txBody>
      <dsp:txXfrm>
        <a:off x="3597366" y="1271260"/>
        <a:ext cx="1396379" cy="885531"/>
      </dsp:txXfrm>
    </dsp:sp>
    <dsp:sp modelId="{2AA86C81-0B73-4059-B838-45D0EAEBF05E}">
      <dsp:nvSpPr>
        <dsp:cNvPr id="0" name=""/>
        <dsp:cNvSpPr/>
      </dsp:nvSpPr>
      <dsp:spPr>
        <a:xfrm>
          <a:off x="3892367" y="2184341"/>
          <a:ext cx="1290204" cy="513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Output</a:t>
          </a:r>
          <a:endParaRPr lang="en-CA" sz="1500" kern="1200" dirty="0"/>
        </a:p>
      </dsp:txBody>
      <dsp:txXfrm>
        <a:off x="3907394" y="2199368"/>
        <a:ext cx="1260150" cy="483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7E0B-A3D3-495C-A4A5-504BD0130225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1B6-4A00-4DBB-8E9B-BCC4333A00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05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52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623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97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02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480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098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48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877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86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332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94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05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307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34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220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331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785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483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335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966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454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  <a:p>
            <a:r>
              <a:rPr lang="en-US" dirty="0"/>
              <a:t>Verify that the hyper parameters listed match the values from final run</a:t>
            </a:r>
          </a:p>
          <a:p>
            <a:r>
              <a:rPr lang="en-US" dirty="0"/>
              <a:t>Adjust the table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05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  <a:r>
              <a:rPr lang="en-US" baseline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Look at getting a better diagram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000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93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r>
              <a:rPr lang="en-US" dirty="0"/>
              <a:t>Clean up what diagram to keep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93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TODO:</a:t>
            </a:r>
            <a:br>
              <a:rPr lang="en-CA" dirty="0"/>
            </a:br>
            <a:r>
              <a:rPr lang="en-CA" dirty="0"/>
              <a:t>Add</a:t>
            </a:r>
            <a:r>
              <a:rPr lang="en-CA" baseline="0" dirty="0"/>
              <a:t> some screen shots or diagrams of the different feature extractions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776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TODO:</a:t>
            </a:r>
            <a:br>
              <a:rPr lang="en-CA" dirty="0"/>
            </a:br>
            <a:r>
              <a:rPr lang="en-CA" dirty="0"/>
              <a:t>Add</a:t>
            </a:r>
            <a:r>
              <a:rPr lang="en-CA" baseline="0" dirty="0"/>
              <a:t> some screen shots or diagrams of the different feature extractions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429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631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1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5F9E-1AA1-4943-967E-82EB57E0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A811C-4192-400E-A12C-793BE13D7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10B1-DDCC-4F91-ADEE-9DAFCB0C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0EDE-9E7F-4D41-A169-ADE6053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2B97-C152-44A6-BE25-65C3CDE1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7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ABD7-5B46-41E5-B2B9-70970E4F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57245-CDF7-4BEC-A5D4-2BC7FDED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E747-2423-43F3-8380-20AA487A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C83C-B07B-4D19-B0A2-E92D6A05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A079-9BE3-4233-9303-28A40E86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5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5A348-1E84-442C-AEF9-1AB03BD25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BE5B-69FA-4B02-B6B8-02C4D83F2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61BC-6D3A-4FCA-9E51-CE8BF734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5DE7-0A44-436D-997E-752E46BE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D26C-3B0E-4916-8E0B-20979082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1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9FD-DCCC-4E65-9DFA-6B688FC5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15C7-C8B1-4BF7-BC92-04334BDD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2E95-D515-498C-9C7B-DA84706D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3988-A358-4FBC-9242-532A28B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19BE-D823-428C-B3F2-9AAE3378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99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BB6C-CE1E-4642-ACC7-F752B308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E0CE-5A28-4170-B2A6-2EF04FBB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F3A3-F8EC-4D1A-A860-80CB967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04A2-3CED-40FE-829C-BBC3D49E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1512-D104-4F86-A134-6BE0B2FC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1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1782-4DEF-44D2-ABE7-1F81322B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D9E-CED4-4BF0-A666-8EB6C8A67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4C8D1-ABCC-434D-A055-87D80B247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D3CC-CF94-454E-9B98-D306F0B6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143E-09C2-421C-81E2-78A79D5F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EF2A6-37B9-416C-86B5-1EFAAF75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74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A10-5D24-4069-AEBD-7B00DF61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BC10-FC8D-4461-B9AB-8FC6AB5B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0862-29D6-43DE-9143-A5A31C97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D7FD8-396C-40B2-8BEF-A6EC46B23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8653-D683-48DF-8C14-EAC9E3EEB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365B-2157-4702-A433-5F6DF9F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669EB-3F12-44B9-9426-09C0A792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2EE7-0BBD-41AD-B9DB-2FE91A6D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9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7BD-0C37-48AE-B881-00EA187C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ECB77-10C5-4118-B40B-98A4E3A9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FFAB-0736-4A61-9655-BFAFFB97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6081-9DDA-428D-A002-2A312AE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8ED06-3DB4-4D16-AB8B-B7F123EF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9FD9A-49C8-4E7A-A02B-F3428542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68DBC-7FC7-444F-BFEC-690208CF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3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14D7-7D6D-48DB-8B60-88758B5F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8FC0-DA02-4DF5-AD07-97F77FA0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8D2FC-E926-4E76-B63F-17005970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3842-6F54-4DBA-80FC-2EA78BB9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74DF0-D2A7-4A73-A50C-12622798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D87F-0655-4DEE-B665-991656AA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2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E812-7901-4113-91D8-4944CAE5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831C5-1687-4D0C-8261-F60313644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3598-7B8F-456E-96B0-1107BB56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C75F-0C57-4122-82ED-04C6A44D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AE5A-43A1-4128-BBE8-591EB677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3AAD-3535-441A-BC70-A039DDE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7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57887-3AF6-4952-A64D-1D6B69BF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9DBD-102B-44A1-B4AB-9A58D502E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4B97-2060-4CA6-9753-5AF8AD1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D573-1C81-4342-AA43-61A0190D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AAA8-D731-470D-B5C7-B25A067AC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2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lack-redir.net/link?url=https%3A%2F%2Fscikit-learn.org%2Fstable%2Fauto_examples%2Fmodel_selection%2Fplot_roc.html" TargetMode="External"/><Relationship Id="rId13" Type="http://schemas.openxmlformats.org/officeDocument/2006/relationships/hyperlink" Target="https://slack-redir.net/link?url=https%3A%2F%2Ftowardsdatascience.com%2Finterpretability-in-machine-learning-70c30694a05f" TargetMode="External"/><Relationship Id="rId3" Type="http://schemas.openxmlformats.org/officeDocument/2006/relationships/hyperlink" Target="https://slack-redir.net/link?url=https%3A%2F%2Fwww.analyticsvidhya.com%2Fblog%2F2017%2F03%2Fimbalanced-data-classification%2F" TargetMode="External"/><Relationship Id="rId7" Type="http://schemas.openxmlformats.org/officeDocument/2006/relationships/hyperlink" Target="https://slack-redir.net/link?url=https%3A%2F%2Fsetosa.io%2Fev%2Fprincipal-component-analysis%2F" TargetMode="External"/><Relationship Id="rId12" Type="http://schemas.openxmlformats.org/officeDocument/2006/relationships/hyperlink" Target="https://slack-redir.net/link?url=https%3A%2F%2Ftowardsdatascience.com%2Fa-complete-machine-learning-walk-through-in-python-part-three-388834e8804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iltin.com/data-science/step-step-explanation-principal-component-analysis" TargetMode="External"/><Relationship Id="rId11" Type="http://schemas.openxmlformats.org/officeDocument/2006/relationships/hyperlink" Target="https://slack-redir.net/link?url=https%3A%2F%2Fblog.statsbot.co%2Fensemble-learning-d1dcd548e936" TargetMode="External"/><Relationship Id="rId5" Type="http://schemas.openxmlformats.org/officeDocument/2006/relationships/hyperlink" Target="https://slack-redir.net/link?url=https%3A%2F%2Ftowardsdatascience.com%2Funderstanding-feature-engineering-part-2-categorical-data-f54324193e63" TargetMode="External"/><Relationship Id="rId10" Type="http://schemas.openxmlformats.org/officeDocument/2006/relationships/hyperlink" Target="https://slack-redir.net/link?url=https%3A%2F%2Fwww.kdnuggets.com%2F2019%2F01%2Fensemble-learning-5-main-approaches.html" TargetMode="External"/><Relationship Id="rId4" Type="http://schemas.openxmlformats.org/officeDocument/2006/relationships/hyperlink" Target="https://slack-redir.net/link?url=https%3A%2F%2Ftowardsdatascience.com%2Fmulti-class-text-classification-with-scikit-learn-12f1e60e0a9f" TargetMode="External"/><Relationship Id="rId9" Type="http://schemas.openxmlformats.org/officeDocument/2006/relationships/hyperlink" Target="https://slack-redir.net/link?url=https%3A%2F%2Fmedium.com%2F%40limavallantin%2Fmetrics-to-measure-machine-learning-model-performance-e8c963665476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lack-redir.net/link?url=https%3A%2F%2Fseaborn.pydata.org%2Ftutorial%2Faxis_grids.html" TargetMode="External"/><Relationship Id="rId3" Type="http://schemas.openxmlformats.org/officeDocument/2006/relationships/hyperlink" Target="https://slack-redir.net/link?url=https%3A%2F%2Ftowardsdatascience.com%2F3-ways-to-interpretate-your-nlp-model-to-management-and-customer-5428bc07ce15" TargetMode="External"/><Relationship Id="rId7" Type="http://schemas.openxmlformats.org/officeDocument/2006/relationships/hyperlink" Target="https://slack-redir.net/link?url=https%3A%2F%2Fgithub.com%2FJasonKessler%2Fscattertex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ack-redir.net/link?url=https%3A%2F%2Fgithub.com%2FNirantK%2Fnlp-python-deep-learning" TargetMode="External"/><Relationship Id="rId11" Type="http://schemas.openxmlformats.org/officeDocument/2006/relationships/hyperlink" Target="https://machinelearningmastery.com/feature-selection-in-python-with-scikit-learn/" TargetMode="External"/><Relationship Id="rId5" Type="http://schemas.openxmlformats.org/officeDocument/2006/relationships/hyperlink" Target="https://slack-redir.net/link?url=https%3A%2F%2Fscikit-learn.org%2Fstable%2Fmodules%2Fgrid_search.html%23grid-search" TargetMode="External"/><Relationship Id="rId10" Type="http://schemas.openxmlformats.org/officeDocument/2006/relationships/hyperlink" Target="https://machinelearningmastery.com/feature-selection-machine-learning-python/" TargetMode="External"/><Relationship Id="rId4" Type="http://schemas.openxmlformats.org/officeDocument/2006/relationships/hyperlink" Target="https://slack-redir.net/link?url=https%3A%2F%2Ftowardsdatascience.com%2Fexplain-nlp-models-with-lime-shap-5c5a9f84d59b" TargetMode="External"/><Relationship Id="rId9" Type="http://schemas.openxmlformats.org/officeDocument/2006/relationships/hyperlink" Target="https://slack-redir.net/link?url=https%3A%2F%2Fjalammar.github.io%2Fillustrated-bert%2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tools/datasets/taskmaster-1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3EE929-C95C-4D50-85B6-AA92D1B6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Project: Conversation Dialogue Identification</a:t>
            </a:r>
            <a:b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5AC3F-BF26-4298-9FCD-F18E64F4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York University – CSML1010 – Final Project – Group 3: Jerry </a:t>
            </a:r>
            <a:r>
              <a:rPr lang="en-US" sz="22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Khidaroo</a:t>
            </a:r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Paul Doucet</a:t>
            </a:r>
          </a:p>
          <a:p>
            <a:pPr algn="ctr"/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Instructor: Dr. Annie </a:t>
            </a:r>
            <a:r>
              <a:rPr lang="en-US" sz="22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En-Shiun</a:t>
            </a:r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Lee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CB1EA-72EC-473A-AF8F-86FDC14CA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558" y="6242923"/>
            <a:ext cx="1399713" cy="4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7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/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45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3.3 – Data Exploration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A8B084-DCF9-4D5B-B5AB-6F73034E82CE}"/>
              </a:ext>
            </a:extLst>
          </p:cNvPr>
          <p:cNvSpPr txBox="1">
            <a:spLocks/>
          </p:cNvSpPr>
          <p:nvPr/>
        </p:nvSpPr>
        <p:spPr>
          <a:xfrm>
            <a:off x="4254374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3"/>
            <a:ext cx="3683250" cy="5641976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CA" b="1" u="sng" dirty="0"/>
              <a:t>Creating Token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Create a token list from the ‘</a:t>
            </a:r>
            <a:r>
              <a:rPr lang="en-CA" dirty="0" err="1"/>
              <a:t>sub_df</a:t>
            </a:r>
            <a:r>
              <a:rPr lang="en-CA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Review most common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Removed </a:t>
            </a:r>
            <a:r>
              <a:rPr lang="en-CA" dirty="0" err="1"/>
              <a:t>stopwords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‘</a:t>
            </a:r>
            <a:r>
              <a:rPr lang="en-CA" dirty="0" err="1"/>
              <a:t>freq_df</a:t>
            </a:r>
            <a:r>
              <a:rPr lang="en-CA" dirty="0"/>
              <a:t>’ contains tokens and count</a:t>
            </a:r>
          </a:p>
          <a:p>
            <a:r>
              <a:rPr lang="en-CA" b="1" u="sng" dirty="0"/>
              <a:t>Exploring Word 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Created and displayed word clouds using the tokens created above and a second one</a:t>
            </a:r>
          </a:p>
          <a:p>
            <a:r>
              <a:rPr lang="en-CA" b="1" u="sng" dirty="0"/>
              <a:t>Exploring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Reviewed for service type: average number of tokens; distribution of tokens; printed outliers; compared # of tokens per ‘</a:t>
            </a:r>
            <a:r>
              <a:rPr lang="en-CA" dirty="0" err="1"/>
              <a:t>instruction_id</a:t>
            </a:r>
            <a:r>
              <a:rPr lang="en-CA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3988C8-A6B5-45A4-9ABD-11FA4DCB138A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5404F7-E299-4C47-B84E-634DDE722737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56A2079-2101-4368-98F3-F8FDEF8EFED5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694D94F-A58B-48AB-B988-91D6976413F4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Cleaning &amp; NLP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7FC08FC4-E9DE-49D0-B641-AB17F5426C9F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Data Exploration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46261A9-855D-4503-9628-CA7188163080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Feature Engineering &amp; Selection</a:t>
                </a:r>
                <a:endParaRPr lang="en-CA" sz="11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9F247F3-12C3-45D9-B549-3BE52CCB7C78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Evaluation and Ensemble</a:t>
                </a:r>
                <a:endParaRPr lang="en-CA" sz="1100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FFB45C3-C5E0-4B62-B6DB-3831C20B7B14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9196CF8-042D-425E-8E7C-7D7BFBA9FFD7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02B02E2-159E-4DF4-B074-C45081D0A706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DAA5E695-72BA-42DA-A5C0-64AEA212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83" y="1529974"/>
            <a:ext cx="3747054" cy="2546726"/>
          </a:xfrm>
          <a:prstGeom prst="rect">
            <a:avLst/>
          </a:prstGeom>
        </p:spPr>
      </p:pic>
      <p:pic>
        <p:nvPicPr>
          <p:cNvPr id="28" name="Content Placeholder 11">
            <a:extLst>
              <a:ext uri="{FF2B5EF4-FFF2-40B4-BE49-F238E27FC236}">
                <a16:creationId xmlns:a16="http://schemas.microsoft.com/office/drawing/2014/main" id="{F47CCBBB-3DB4-4C69-BF1B-E1E71B6D5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700" y="3680201"/>
            <a:ext cx="3365209" cy="268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0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934096"/>
              </p:ext>
            </p:extLst>
          </p:nvPr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6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96779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3.4 – Feature Engineering &amp; Selection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dialog_norm.csv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028E43-784C-40D4-9C08-0BF6E4C4EC85}"/>
              </a:ext>
            </a:extLst>
          </p:cNvPr>
          <p:cNvSpPr txBox="1">
            <a:spLocks/>
          </p:cNvSpPr>
          <p:nvPr/>
        </p:nvSpPr>
        <p:spPr>
          <a:xfrm>
            <a:off x="8277726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617FF8-A0B0-4C91-B63D-9741E289723B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2B6093-70BF-4124-BEED-AE0F57081811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C46C552-685B-4417-AE69-05BB277D6F2D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657F280-0A1B-423C-A2CB-9F8E5A2A6C02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Cleaning &amp; NLP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7210BA9-D524-4831-8251-0624D5938FAB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Exploration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B62C769-D47B-48FB-9DC0-C2B942AFB6B8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Feature Engineering &amp; Selection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6B1F6DB-431E-44D0-8AA6-D243AA7720E9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Evaluation and Ensemble</a:t>
                </a:r>
                <a:endParaRPr lang="en-CA" sz="1100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918DD92-1EBA-45F9-B085-D171FBF6F030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F38401B-BC05-4C14-AD14-C28D4E2D7733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2"/>
            <a:ext cx="3683250" cy="564197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some very similar ‘</a:t>
            </a:r>
            <a:r>
              <a:rPr lang="en-US" dirty="0" err="1"/>
              <a:t>instruction_id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some additional cleaning using ‘</a:t>
            </a:r>
            <a:r>
              <a:rPr lang="en-US" dirty="0" err="1"/>
              <a:t>nltk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Stored new file ‘dialog_norm.csv’ with the changes made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a sample of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Corpus List: ‘</a:t>
            </a:r>
            <a:r>
              <a:rPr lang="en-US" dirty="0" err="1"/>
              <a:t>doc_lst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pair generator (</a:t>
            </a:r>
            <a:r>
              <a:rPr lang="en-US" dirty="0" err="1"/>
              <a:t>context_words</a:t>
            </a:r>
            <a:r>
              <a:rPr lang="en-US" dirty="0"/>
              <a:t>, target 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 dictionaries to cross reference ‘</a:t>
            </a:r>
            <a:r>
              <a:rPr lang="en-US" dirty="0" err="1"/>
              <a:t>Instruction_id</a:t>
            </a:r>
            <a:r>
              <a:rPr lang="en-US" dirty="0"/>
              <a:t>’ and ‘category’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data in Train and Test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78A74B-709B-4020-937B-19B41A29EFD0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6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/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6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96779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3.4 – Feature Engineering &amp; Selection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dialog_norm.csv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028E43-784C-40D4-9C08-0BF6E4C4EC85}"/>
              </a:ext>
            </a:extLst>
          </p:cNvPr>
          <p:cNvSpPr txBox="1">
            <a:spLocks/>
          </p:cNvSpPr>
          <p:nvPr/>
        </p:nvSpPr>
        <p:spPr>
          <a:xfrm>
            <a:off x="8277726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E00DB1-0DB2-4B40-9884-048179706548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EC5806-D0D0-4EE0-8878-F5D78571FDC0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146CFB-91BD-41AC-B93E-FA962D22FE14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7FE630D-E54F-4666-8770-16459241B539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Cleaning &amp; NLP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3B2CB87-6413-4472-9ECA-F07EFF83FA1E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Exploration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39475C57-90A2-4E8C-91AB-DEA3EFD04BBF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Feature Engineering &amp; Selection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4CEFAB5-C7B4-480D-AF0B-44EBE00659E3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Evaluation and Ensemble</a:t>
                </a:r>
                <a:endParaRPr lang="en-CA" sz="1100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4CEABDA-8F06-4008-AC83-85E99EE4F427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6FD53DE-0595-42FD-8C66-93BF8F1EE2D7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2"/>
            <a:ext cx="3683250" cy="564197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u="sng" dirty="0"/>
              <a:t>Feature Extraction: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Counting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Bag of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Bag of N-Grams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Word2Vec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FastText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Language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Topic Models – Used in Data Exploration during the final iteration as it is “unsupervised”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A13AF3-109F-48F8-8C27-DF2499EDB806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E79DD-B434-40E4-BE10-6CC952181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906" y="1191140"/>
            <a:ext cx="7758816" cy="415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/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6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96779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3.4 – Feature Engineering &amp; Selection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dialog_norm.csv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028E43-784C-40D4-9C08-0BF6E4C4EC85}"/>
              </a:ext>
            </a:extLst>
          </p:cNvPr>
          <p:cNvSpPr txBox="1">
            <a:spLocks/>
          </p:cNvSpPr>
          <p:nvPr/>
        </p:nvSpPr>
        <p:spPr>
          <a:xfrm>
            <a:off x="8277726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E00DB1-0DB2-4B40-9884-048179706548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EC5806-D0D0-4EE0-8878-F5D78571FDC0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146CFB-91BD-41AC-B93E-FA962D22FE14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7FE630D-E54F-4666-8770-16459241B539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Cleaning &amp; NLP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3B2CB87-6413-4472-9ECA-F07EFF83FA1E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Exploration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39475C57-90A2-4E8C-91AB-DEA3EFD04BBF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Feature Engineering &amp; Selection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4CEFAB5-C7B4-480D-AF0B-44EBE00659E3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Evaluation and Ensemble</a:t>
                </a:r>
                <a:endParaRPr lang="en-CA" sz="1100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4CEABDA-8F06-4008-AC83-85E99EE4F427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6FD53DE-0595-42FD-8C66-93BF8F1EE2D7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2"/>
            <a:ext cx="3683250" cy="564197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u="sng" dirty="0"/>
              <a:t>Feature Extraction: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Counting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Bag of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Bag of N-Grams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Word2Vec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FastText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Language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Topic Models – Used in Data Exploration during the final iteration as it is “unsupervised”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A13AF3-109F-48F8-8C27-DF2499EDB806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A05E08-9FA4-4810-BF3D-F4CE91FA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7" y="1191139"/>
            <a:ext cx="7542460" cy="40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8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/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6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96779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3.4 – Feature Engineering &amp; Selection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dialog_norm.csv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028E43-784C-40D4-9C08-0BF6E4C4EC85}"/>
              </a:ext>
            </a:extLst>
          </p:cNvPr>
          <p:cNvSpPr txBox="1">
            <a:spLocks/>
          </p:cNvSpPr>
          <p:nvPr/>
        </p:nvSpPr>
        <p:spPr>
          <a:xfrm>
            <a:off x="8277726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3EAFB2-52CD-4404-875A-4A6B16E2FFB2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86DCB-FB38-4135-869B-E9AADFE4FD46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E278B2-BB85-422F-B9AE-06B7202B612A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E57FB4F-2CF1-44C4-AD56-D53DABE3C5AB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Cleaning &amp; NLP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76A1455-5F82-4B9A-834A-D78FF268D5D4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Exploration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F4B0E05-05EC-4B17-B09E-BC194C285C48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Feature Engineering &amp; Selection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F176D1F-0D05-47E4-B3D8-1A56643C2EDC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Evaluation and Ensemble</a:t>
                </a:r>
                <a:endParaRPr lang="en-CA" sz="1100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3B84365-14BB-419D-9F3A-9212DC37172D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1D22B71-F190-4061-8DE5-477702BCEFB7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2"/>
            <a:ext cx="3683250" cy="564197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u="sng" dirty="0"/>
              <a:t>Feature Selection: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Univariate – </a:t>
            </a:r>
            <a:r>
              <a:rPr lang="en-US" dirty="0" err="1"/>
              <a:t>SelectKBest</a:t>
            </a:r>
            <a:r>
              <a:rPr lang="en-US" dirty="0"/>
              <a:t> “Chi2’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Optimal Number of Features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Features: BOW + Bag of N-Grams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03AE5-D2BB-405D-8B5A-8609179EDBF2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44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657065"/>
              </p:ext>
            </p:extLst>
          </p:nvPr>
        </p:nvGraphicFramePr>
        <p:xfrm>
          <a:off x="231025" y="166051"/>
          <a:ext cx="368325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6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967789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3.5 – Model Evaluation &amp; Ensemble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dialog_norm.csv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028E43-784C-40D4-9C08-0BF6E4C4EC85}"/>
              </a:ext>
            </a:extLst>
          </p:cNvPr>
          <p:cNvSpPr txBox="1">
            <a:spLocks/>
          </p:cNvSpPr>
          <p:nvPr/>
        </p:nvSpPr>
        <p:spPr>
          <a:xfrm>
            <a:off x="8277726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45AA65-10B6-4358-B9F7-E49AFB65C639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129A00-BDBC-42F1-8AE9-F630310B1D09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5A0B21D-B323-4E57-9C9B-B141A17CBB8E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BE54199-5056-4206-9567-25106075EC0D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Cleaning &amp; NLP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FA1F422-A882-446E-9925-1354E6C4A491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Exploration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13D24F3-4EBF-4742-BF90-DCA4FC78DD43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Feature Engineering &amp; Selection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EBD8DE5-6864-43E9-9C9F-EB54FE331E81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Model Evaluation and Ensemble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A7C2BF6-D08E-4ADB-AC3B-DF2DC8C80590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A1C7110-9C58-4AEC-8EB4-C0D57E786B16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1"/>
            <a:ext cx="3683250" cy="5641978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Bag of Words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 using chi2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Multinomial Naïve Bayes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SVC</a:t>
            </a:r>
          </a:p>
          <a:p>
            <a:r>
              <a:rPr lang="en-US" b="1" u="sng" dirty="0"/>
              <a:t>Optimized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GridSearchCV</a:t>
            </a:r>
            <a:endParaRPr lang="en-US" dirty="0"/>
          </a:p>
          <a:p>
            <a:r>
              <a:rPr lang="en-US" b="1" u="sng" dirty="0"/>
              <a:t>Learning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Errors</a:t>
            </a:r>
          </a:p>
          <a:p>
            <a:r>
              <a:rPr lang="en-US" b="1" u="sng" dirty="0"/>
              <a:t>ROC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AUC</a:t>
            </a:r>
          </a:p>
          <a:p>
            <a:r>
              <a:rPr lang="en-US" b="1" u="sng" dirty="0"/>
              <a:t>Ensemble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Voting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F57AA0-B203-4CE2-9B03-14DF17C7FF79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00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256936"/>
              </p:ext>
            </p:extLst>
          </p:nvPr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6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96779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3.6 – Model Interpretation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dialog_norm.csv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028E43-784C-40D4-9C08-0BF6E4C4EC85}"/>
              </a:ext>
            </a:extLst>
          </p:cNvPr>
          <p:cNvSpPr txBox="1">
            <a:spLocks/>
          </p:cNvSpPr>
          <p:nvPr/>
        </p:nvSpPr>
        <p:spPr>
          <a:xfrm>
            <a:off x="8277726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7A3289-222A-4974-A650-EAF19C0B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345" y="1175172"/>
            <a:ext cx="2785025" cy="21931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7FF9FF-F0EC-410E-9E45-A193B0F1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41" y="3438636"/>
            <a:ext cx="6934368" cy="143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8F74F7-C794-4E55-BF98-3D4E4BCCC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43" y="4933422"/>
            <a:ext cx="6479580" cy="1703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8F346-659F-4C67-876A-9858F367C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797" y="1145487"/>
            <a:ext cx="3053479" cy="220310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2C348F-268E-4CEC-8490-3708CB12E1BB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E373CB-8FD7-4E40-A301-EF91826C458B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8CE8CE-0212-4E4D-A402-942FC7F0BAF5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2943544-C040-411A-BCD7-7735EA3E3E2E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Cleaning &amp; NLP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6751198-8092-44D7-8873-545A5C18CBA4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Exploration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4F8D395-ECA6-42C6-BBF2-32C6B2E3B9FB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Feature Engineering &amp; Selection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B490791-6A3F-4D52-B913-ADD58485D06C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Model Evaluation and Ensemble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8FEDD93-E378-4641-BF95-950E76F06CA0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Model Interpretation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F652421-B329-49C9-9B34-0001898E0073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2"/>
            <a:ext cx="3683250" cy="564197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u="sng" dirty="0"/>
              <a:t>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Skater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4722-D10A-4556-B5F1-92583E3CE5E2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99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6A8C9FA-22A3-49AB-9E42-88C2BE8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4. Results</a:t>
            </a:r>
            <a:endParaRPr lang="en-CA" sz="4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749A26C-07AB-44EC-82DF-229828A4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30607"/>
              </p:ext>
            </p:extLst>
          </p:nvPr>
        </p:nvGraphicFramePr>
        <p:xfrm>
          <a:off x="838200" y="1818550"/>
          <a:ext cx="407068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684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 Results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131709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1. Feature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2. Model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65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3. Learning Curves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4. Ensemble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0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5. Model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8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85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017136"/>
              </p:ext>
            </p:extLst>
          </p:nvPr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6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96779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4.1 Feature Engineering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dialog_norm.csv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028E43-784C-40D4-9C08-0BF6E4C4EC85}"/>
              </a:ext>
            </a:extLst>
          </p:cNvPr>
          <p:cNvSpPr txBox="1">
            <a:spLocks/>
          </p:cNvSpPr>
          <p:nvPr/>
        </p:nvSpPr>
        <p:spPr>
          <a:xfrm>
            <a:off x="8277726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2C348F-268E-4CEC-8490-3708CB12E1BB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E373CB-8FD7-4E40-A301-EF91826C458B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8CE8CE-0212-4E4D-A402-942FC7F0BAF5}"/>
                </a:ext>
              </a:extLst>
            </p:cNvPr>
            <p:cNvGrpSpPr/>
            <p:nvPr/>
          </p:nvGrpSpPr>
          <p:grpSpPr>
            <a:xfrm>
              <a:off x="4983624" y="307221"/>
              <a:ext cx="6042862" cy="601581"/>
              <a:chOff x="1417721" y="5253787"/>
              <a:chExt cx="6042862" cy="60158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2943544-C040-411A-BCD7-7735EA3E3E2E}"/>
                  </a:ext>
                </a:extLst>
              </p:cNvPr>
              <p:cNvSpPr/>
              <p:nvPr/>
            </p:nvSpPr>
            <p:spPr>
              <a:xfrm>
                <a:off x="26509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Model Evaluation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6751198-8092-44D7-8873-545A5C18CBA4}"/>
                  </a:ext>
                </a:extLst>
              </p:cNvPr>
              <p:cNvSpPr/>
              <p:nvPr/>
            </p:nvSpPr>
            <p:spPr>
              <a:xfrm>
                <a:off x="38841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Learning Curves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4F8D395-ECA6-42C6-BBF2-32C6B2E3B9FB}"/>
                  </a:ext>
                </a:extLst>
              </p:cNvPr>
              <p:cNvSpPr/>
              <p:nvPr/>
            </p:nvSpPr>
            <p:spPr>
              <a:xfrm>
                <a:off x="5117430" y="5253789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Ensemble Learning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B490791-6A3F-4D52-B913-ADD58485D06C}"/>
                  </a:ext>
                </a:extLst>
              </p:cNvPr>
              <p:cNvSpPr/>
              <p:nvPr/>
            </p:nvSpPr>
            <p:spPr>
              <a:xfrm>
                <a:off x="63496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Model Selection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F652421-B329-49C9-9B34-0001898E0073}"/>
                  </a:ext>
                </a:extLst>
              </p:cNvPr>
              <p:cNvSpPr/>
              <p:nvPr/>
            </p:nvSpPr>
            <p:spPr>
              <a:xfrm>
                <a:off x="1417721" y="5253789"/>
                <a:ext cx="1107907" cy="601578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Feature Engineering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2"/>
            <a:ext cx="3683250" cy="564197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u="sng" dirty="0"/>
              <a:t>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Skater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4722-D10A-4556-B5F1-92583E3CE5E2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750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94955"/>
              </p:ext>
            </p:extLst>
          </p:nvPr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6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96779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4.2 Model Evaluation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dialog_norm.csv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028E43-784C-40D4-9C08-0BF6E4C4EC85}"/>
              </a:ext>
            </a:extLst>
          </p:cNvPr>
          <p:cNvSpPr txBox="1">
            <a:spLocks/>
          </p:cNvSpPr>
          <p:nvPr/>
        </p:nvSpPr>
        <p:spPr>
          <a:xfrm>
            <a:off x="8277726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2C348F-268E-4CEC-8490-3708CB12E1BB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E373CB-8FD7-4E40-A301-EF91826C458B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8CE8CE-0212-4E4D-A402-942FC7F0BAF5}"/>
                </a:ext>
              </a:extLst>
            </p:cNvPr>
            <p:cNvGrpSpPr/>
            <p:nvPr/>
          </p:nvGrpSpPr>
          <p:grpSpPr>
            <a:xfrm>
              <a:off x="4983624" y="307221"/>
              <a:ext cx="6042862" cy="601581"/>
              <a:chOff x="1417721" y="5253787"/>
              <a:chExt cx="6042862" cy="60158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2943544-C040-411A-BCD7-7735EA3E3E2E}"/>
                  </a:ext>
                </a:extLst>
              </p:cNvPr>
              <p:cNvSpPr/>
              <p:nvPr/>
            </p:nvSpPr>
            <p:spPr>
              <a:xfrm>
                <a:off x="2650957" y="5253789"/>
                <a:ext cx="1107908" cy="601578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Model Evaluation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6751198-8092-44D7-8873-545A5C18CBA4}"/>
                  </a:ext>
                </a:extLst>
              </p:cNvPr>
              <p:cNvSpPr/>
              <p:nvPr/>
            </p:nvSpPr>
            <p:spPr>
              <a:xfrm>
                <a:off x="38841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Learning Curves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4F8D395-ECA6-42C6-BBF2-32C6B2E3B9FB}"/>
                  </a:ext>
                </a:extLst>
              </p:cNvPr>
              <p:cNvSpPr/>
              <p:nvPr/>
            </p:nvSpPr>
            <p:spPr>
              <a:xfrm>
                <a:off x="5117430" y="5253789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Ensemble Learning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B490791-6A3F-4D52-B913-ADD58485D06C}"/>
                  </a:ext>
                </a:extLst>
              </p:cNvPr>
              <p:cNvSpPr/>
              <p:nvPr/>
            </p:nvSpPr>
            <p:spPr>
              <a:xfrm>
                <a:off x="63496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Model Selection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F652421-B329-49C9-9B34-0001898E0073}"/>
                  </a:ext>
                </a:extLst>
              </p:cNvPr>
              <p:cNvSpPr/>
              <p:nvPr/>
            </p:nvSpPr>
            <p:spPr>
              <a:xfrm>
                <a:off x="14177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Feature Engineering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2"/>
            <a:ext cx="3683250" cy="564197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u="sng" dirty="0"/>
              <a:t>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Skater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4722-D10A-4556-B5F1-92583E3CE5E2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98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4CBE-289C-4148-A248-7A9B8A0E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2C07B-3C92-4087-AC9B-94CDA1B1B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76149"/>
              </p:ext>
            </p:extLst>
          </p:nvPr>
        </p:nvGraphicFramePr>
        <p:xfrm>
          <a:off x="774032" y="79669"/>
          <a:ext cx="10118558" cy="605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558">
                  <a:extLst>
                    <a:ext uri="{9D8B030D-6E8A-4147-A177-3AD203B41FA5}">
                      <a16:colId xmlns:a16="http://schemas.microsoft.com/office/drawing/2014/main" val="478943768"/>
                    </a:ext>
                  </a:extLst>
                </a:gridCol>
              </a:tblGrid>
              <a:tr h="265943">
                <a:tc>
                  <a:txBody>
                    <a:bodyPr/>
                    <a:lstStyle/>
                    <a:p>
                      <a:r>
                        <a:rPr lang="en-US" sz="1100" dirty="0"/>
                        <a:t>Feedback from Presentations</a:t>
                      </a:r>
                      <a:endParaRPr lang="en-CA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951436"/>
                  </a:ext>
                </a:extLst>
              </a:tr>
              <a:tr h="949410">
                <a:tc>
                  <a:txBody>
                    <a:bodyPr/>
                    <a:lstStyle/>
                    <a:p>
                      <a:r>
                        <a:rPr lang="en-US" sz="105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Proposal 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both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jerry available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Problem Definition (3/5) - Can spend more time on clarifying your text classification problem (i.e. what are the classes)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Data Cleaning and balancing dataset (4/5) - great presentation of your code work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Data Exploration (4/5) - could have more visualizations and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but cover the major ones.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Others (presentation, graphs/charts/tables, code) (3.5/5) - Can be more fluent in the presentation. Lots of "um“  thank you for covering your plan</a:t>
                      </a:r>
                    </a:p>
                    <a:p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147694"/>
                  </a:ext>
                </a:extLst>
              </a:tr>
              <a:tr h="949410">
                <a:tc>
                  <a:txBody>
                    <a:bodyPr/>
                    <a:lstStyle/>
                    <a:p>
                      <a:r>
                        <a:rPr lang="en-US" sz="105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 1 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Jerry presented count methods first then Paul presented word embeddings.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Feature Extraction (4.5/5) -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tfidf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bow, w2v, glove, fast text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Feature Selection (5/5) - minmax scaler, max abs scaler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Baseline and Benchmark of Features (5/5) - great summary with tables and graphs and heatmaps!  Best so far 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Others (presentation, graphs/charts/tables, code) (5/5) - very clear and precise results, good job comparing them on one page</a:t>
                      </a:r>
                    </a:p>
                    <a:p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22541"/>
                  </a:ext>
                </a:extLst>
              </a:tr>
              <a:tr h="2394163">
                <a:tc>
                  <a:txBody>
                    <a:bodyPr/>
                    <a:lstStyle/>
                    <a:p>
                      <a:r>
                        <a:rPr lang="en-US" sz="105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 2 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Paul presented first; Jerry presented second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Benchmark Comparison (5/5) - great summaries and nice graphs; great job on hyperparameter optimizations as well!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Learning Curves (4/5) - good strategy for better convergence (good problem solving); 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Ensemble Learning (4/5) - try all 4, great job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Others (presentation, graphs/charts/tables, code) (4.5/5)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detailed work ; try presenting f1 scores</a:t>
                      </a:r>
                    </a:p>
                    <a:p>
                      <a:endParaRPr lang="en-CA" sz="1050" dirty="0"/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might want to group your categorical variables into just a few, such as "auto, coffee, movie, pizza, restaurant, uber/lift", but you are already at 90+ f1 so it's good already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Interestingly, why is there a drop at 800 features and another one at 840?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 learning curves seem to be converging, good job. Perhaps try having a little bit more data?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difference between soft and hard voting?  You might go with the voting.  It maybe "slower" in real-time (production) but the results may be more robust (i.e. less variance)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optimized/baseline and tuned/default?  I assume the tuning is for hyperparameter and the optimized is for the features?  Please conclude if optimized is always better, and how much better are the tuned models (typically).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nice graph for variance by model type, please spend more time describing this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 add a discussion section about the general trends you see in the different combination you tried.</a:t>
                      </a:r>
                    </a:p>
                    <a:p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12427"/>
                  </a:ext>
                </a:extLst>
              </a:tr>
              <a:tr h="1032289">
                <a:tc>
                  <a:txBody>
                    <a:bodyPr/>
                    <a:lstStyle/>
                    <a:p>
                      <a:r>
                        <a:rPr lang="en-US" sz="1050" dirty="0"/>
                        <a:t>Model interpretation: only certain models (answer Josue’s question on the LIME)</a:t>
                      </a:r>
                    </a:p>
                    <a:p>
                      <a:r>
                        <a:rPr lang="en-US" sz="1050" dirty="0"/>
                        <a:t>Deliverables:  Combine PDF files</a:t>
                      </a:r>
                    </a:p>
                    <a:p>
                      <a:r>
                        <a:rPr lang="en-US" sz="1050" dirty="0"/>
                        <a:t>New Methods:  What exactly is meant by 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8331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43521B-580D-4829-B6F3-29FCA158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874" y="5250614"/>
            <a:ext cx="5017168" cy="636838"/>
          </a:xfrm>
          <a:solidFill>
            <a:srgbClr val="FFFF00"/>
          </a:solidFill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Less is more, be clear with your presentation</a:t>
            </a:r>
          </a:p>
          <a:p>
            <a:r>
              <a:rPr lang="en-US" sz="2000" dirty="0"/>
              <a:t>Know the point we are trying to drive home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4106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713300"/>
              </p:ext>
            </p:extLst>
          </p:nvPr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6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96779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4.3 Learning Curves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dialog_norm.csv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028E43-784C-40D4-9C08-0BF6E4C4EC85}"/>
              </a:ext>
            </a:extLst>
          </p:cNvPr>
          <p:cNvSpPr txBox="1">
            <a:spLocks/>
          </p:cNvSpPr>
          <p:nvPr/>
        </p:nvSpPr>
        <p:spPr>
          <a:xfrm>
            <a:off x="8277726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2C348F-268E-4CEC-8490-3708CB12E1BB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E373CB-8FD7-4E40-A301-EF91826C458B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8CE8CE-0212-4E4D-A402-942FC7F0BAF5}"/>
                </a:ext>
              </a:extLst>
            </p:cNvPr>
            <p:cNvGrpSpPr/>
            <p:nvPr/>
          </p:nvGrpSpPr>
          <p:grpSpPr>
            <a:xfrm>
              <a:off x="4983624" y="307221"/>
              <a:ext cx="6042862" cy="601581"/>
              <a:chOff x="1417721" y="5253787"/>
              <a:chExt cx="6042862" cy="60158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2943544-C040-411A-BCD7-7735EA3E3E2E}"/>
                  </a:ext>
                </a:extLst>
              </p:cNvPr>
              <p:cNvSpPr/>
              <p:nvPr/>
            </p:nvSpPr>
            <p:spPr>
              <a:xfrm>
                <a:off x="26509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2"/>
                    </a:solidFill>
                  </a:rPr>
                  <a:t>Model Evaluation</a:t>
                </a:r>
                <a:endParaRPr lang="en-CA" sz="11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6751198-8092-44D7-8873-545A5C18CBA4}"/>
                  </a:ext>
                </a:extLst>
              </p:cNvPr>
              <p:cNvSpPr/>
              <p:nvPr/>
            </p:nvSpPr>
            <p:spPr>
              <a:xfrm>
                <a:off x="3884193" y="5253788"/>
                <a:ext cx="1110918" cy="60157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Learning Curves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4F8D395-ECA6-42C6-BBF2-32C6B2E3B9FB}"/>
                  </a:ext>
                </a:extLst>
              </p:cNvPr>
              <p:cNvSpPr/>
              <p:nvPr/>
            </p:nvSpPr>
            <p:spPr>
              <a:xfrm>
                <a:off x="5117430" y="5253789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Ensemble Learning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B490791-6A3F-4D52-B913-ADD58485D06C}"/>
                  </a:ext>
                </a:extLst>
              </p:cNvPr>
              <p:cNvSpPr/>
              <p:nvPr/>
            </p:nvSpPr>
            <p:spPr>
              <a:xfrm>
                <a:off x="63496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Model Selection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F652421-B329-49C9-9B34-0001898E0073}"/>
                  </a:ext>
                </a:extLst>
              </p:cNvPr>
              <p:cNvSpPr/>
              <p:nvPr/>
            </p:nvSpPr>
            <p:spPr>
              <a:xfrm>
                <a:off x="14177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Feature Engineering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2"/>
            <a:ext cx="3683250" cy="564197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u="sng" dirty="0"/>
              <a:t>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Skater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4722-D10A-4556-B5F1-92583E3CE5E2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299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184584"/>
              </p:ext>
            </p:extLst>
          </p:nvPr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6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96779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4.4 Ensemble Learning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dialog_norm.csv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028E43-784C-40D4-9C08-0BF6E4C4EC85}"/>
              </a:ext>
            </a:extLst>
          </p:cNvPr>
          <p:cNvSpPr txBox="1">
            <a:spLocks/>
          </p:cNvSpPr>
          <p:nvPr/>
        </p:nvSpPr>
        <p:spPr>
          <a:xfrm>
            <a:off x="8277726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2C348F-268E-4CEC-8490-3708CB12E1BB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E373CB-8FD7-4E40-A301-EF91826C458B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8CE8CE-0212-4E4D-A402-942FC7F0BAF5}"/>
                </a:ext>
              </a:extLst>
            </p:cNvPr>
            <p:cNvGrpSpPr/>
            <p:nvPr/>
          </p:nvGrpSpPr>
          <p:grpSpPr>
            <a:xfrm>
              <a:off x="4983624" y="307221"/>
              <a:ext cx="6042862" cy="601581"/>
              <a:chOff x="1417721" y="5253787"/>
              <a:chExt cx="6042862" cy="60158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2943544-C040-411A-BCD7-7735EA3E3E2E}"/>
                  </a:ext>
                </a:extLst>
              </p:cNvPr>
              <p:cNvSpPr/>
              <p:nvPr/>
            </p:nvSpPr>
            <p:spPr>
              <a:xfrm>
                <a:off x="26509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Model Evaluation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6751198-8092-44D7-8873-545A5C18CBA4}"/>
                  </a:ext>
                </a:extLst>
              </p:cNvPr>
              <p:cNvSpPr/>
              <p:nvPr/>
            </p:nvSpPr>
            <p:spPr>
              <a:xfrm>
                <a:off x="38841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Learning Curves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4F8D395-ECA6-42C6-BBF2-32C6B2E3B9FB}"/>
                  </a:ext>
                </a:extLst>
              </p:cNvPr>
              <p:cNvSpPr/>
              <p:nvPr/>
            </p:nvSpPr>
            <p:spPr>
              <a:xfrm>
                <a:off x="5117430" y="5253789"/>
                <a:ext cx="1110918" cy="60157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Ensemble Learning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B490791-6A3F-4D52-B913-ADD58485D06C}"/>
                  </a:ext>
                </a:extLst>
              </p:cNvPr>
              <p:cNvSpPr/>
              <p:nvPr/>
            </p:nvSpPr>
            <p:spPr>
              <a:xfrm>
                <a:off x="63496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Model Selection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F652421-B329-49C9-9B34-0001898E0073}"/>
                  </a:ext>
                </a:extLst>
              </p:cNvPr>
              <p:cNvSpPr/>
              <p:nvPr/>
            </p:nvSpPr>
            <p:spPr>
              <a:xfrm>
                <a:off x="14177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Feature Engineering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2"/>
            <a:ext cx="3683250" cy="564197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u="sng" dirty="0"/>
              <a:t>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Skater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4722-D10A-4556-B5F1-92583E3CE5E2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192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839103"/>
              </p:ext>
            </p:extLst>
          </p:nvPr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6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96779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4.5 Model Selection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dialog_norm.csv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028E43-784C-40D4-9C08-0BF6E4C4EC85}"/>
              </a:ext>
            </a:extLst>
          </p:cNvPr>
          <p:cNvSpPr txBox="1">
            <a:spLocks/>
          </p:cNvSpPr>
          <p:nvPr/>
        </p:nvSpPr>
        <p:spPr>
          <a:xfrm>
            <a:off x="8277726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2C348F-268E-4CEC-8490-3708CB12E1BB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E373CB-8FD7-4E40-A301-EF91826C458B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8CE8CE-0212-4E4D-A402-942FC7F0BAF5}"/>
                </a:ext>
              </a:extLst>
            </p:cNvPr>
            <p:cNvGrpSpPr/>
            <p:nvPr/>
          </p:nvGrpSpPr>
          <p:grpSpPr>
            <a:xfrm>
              <a:off x="4983624" y="307221"/>
              <a:ext cx="6042862" cy="601581"/>
              <a:chOff x="1417721" y="5253787"/>
              <a:chExt cx="6042862" cy="60158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2943544-C040-411A-BCD7-7735EA3E3E2E}"/>
                  </a:ext>
                </a:extLst>
              </p:cNvPr>
              <p:cNvSpPr/>
              <p:nvPr/>
            </p:nvSpPr>
            <p:spPr>
              <a:xfrm>
                <a:off x="26509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Model Evaluation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6751198-8092-44D7-8873-545A5C18CBA4}"/>
                  </a:ext>
                </a:extLst>
              </p:cNvPr>
              <p:cNvSpPr/>
              <p:nvPr/>
            </p:nvSpPr>
            <p:spPr>
              <a:xfrm>
                <a:off x="38841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Learning Curves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4F8D395-ECA6-42C6-BBF2-32C6B2E3B9FB}"/>
                  </a:ext>
                </a:extLst>
              </p:cNvPr>
              <p:cNvSpPr/>
              <p:nvPr/>
            </p:nvSpPr>
            <p:spPr>
              <a:xfrm>
                <a:off x="5117430" y="5253789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Ensemble Learning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B490791-6A3F-4D52-B913-ADD58485D06C}"/>
                  </a:ext>
                </a:extLst>
              </p:cNvPr>
              <p:cNvSpPr/>
              <p:nvPr/>
            </p:nvSpPr>
            <p:spPr>
              <a:xfrm>
                <a:off x="6349664" y="5253787"/>
                <a:ext cx="1110919" cy="601581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Model Selection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F652421-B329-49C9-9B34-0001898E0073}"/>
                  </a:ext>
                </a:extLst>
              </p:cNvPr>
              <p:cNvSpPr/>
              <p:nvPr/>
            </p:nvSpPr>
            <p:spPr>
              <a:xfrm>
                <a:off x="14177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Feature Engineering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2"/>
            <a:ext cx="3683250" cy="564197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u="sng" dirty="0"/>
              <a:t>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Skater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4722-D10A-4556-B5F1-92583E3CE5E2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56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6A8C9FA-22A3-49AB-9E42-88C2BE8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5. Discussion</a:t>
            </a:r>
            <a:endParaRPr lang="en-CA" sz="4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749A26C-07AB-44EC-82DF-229828A4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87296"/>
              </p:ext>
            </p:extLst>
          </p:nvPr>
        </p:nvGraphicFramePr>
        <p:xfrm>
          <a:off x="838200" y="1818550"/>
          <a:ext cx="40706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684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 Discussion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131709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65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0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8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8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833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6A8C9FA-22A3-49AB-9E42-88C2BE8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6. Conclusion</a:t>
            </a:r>
            <a:endParaRPr lang="en-CA" sz="4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749A26C-07AB-44EC-82DF-229828A4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52104"/>
              </p:ext>
            </p:extLst>
          </p:nvPr>
        </p:nvGraphicFramePr>
        <p:xfrm>
          <a:off x="838200" y="1818550"/>
          <a:ext cx="40706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684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 Conclusion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131709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65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0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8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8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288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74369-AFA8-44CA-BAE3-31D518CB1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15568"/>
              </p:ext>
            </p:extLst>
          </p:nvPr>
        </p:nvGraphicFramePr>
        <p:xfrm>
          <a:off x="838200" y="254920"/>
          <a:ext cx="1051560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References / Bibliography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131709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Upasana, Mar. 17, 2017, Imbalanced Data : How to handle Imbalanced Classification Problems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https://www.analyticsvidhya.com/blog/2017/03/imbalanced-data-classification/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Li, Susan, Feb 19, 2018, Multi-Class Text Classification with Scikit-Learn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https://towardsdatascience.com/multi-class-text-classification-with-scikit-learn-12f1e60e0a9f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65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Sarkar,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Dipanjan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(DJ), Jan 6, 2018, Categorical Data, Strategies for working with discrete, categorical data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https://towardsdatascience.com/understanding-feature-engineering-part-2-categorical-data-f54324193e63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Jaadi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Zakaria, September 4, 2019, Updated: February 24, 2020, A Step By Step Explanation Of Principal Component Analysis</a:t>
                      </a:r>
                      <a:br>
                        <a:rPr lang="en-US" sz="1400" dirty="0"/>
                      </a:br>
                      <a:r>
                        <a:rPr lang="en-US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https://builtin.com/data-science/step-step-explanation-principal-component-analysis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0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Powell, Victor,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Lehe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Lewis, Principal Component Analysis, Explained Visually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https://setosa.io/ev/principal-component-analysis/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8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 0.22.2, Receiver Operating Characteristic (ROC)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https://scikit-learn.org/stable/auto_examples/model_selection/plot_roc.html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89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Vallantin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Lima, Oct 9, 2018, Metrics to measure machine learning model performance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https://medium.com/@limavallantin/metrics-to-measure-machine-learning-model-performance-e8c963665476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5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Borges,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Diogo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Menezes Jan. 2019, Ensemble Learning: 5 Main Approaches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https://www.kdnuggets.com/2019/01/ensemble-learning-5-main-approaches.html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71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Smolyakov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Vadim, Aug. ,22, 2017, Ensemble Learning to Improve Machine Learning Results,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https://blog.statsbot.co/ensemble-learning-d1dcd548e936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813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Koehrsen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Will, May 18, 2018, A Complete Machine Learning Walk-Through in Python: Part Three, Interpreting a machine learning model and presenting results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https://towardsdatascience.com/a-complete-machine-learning-walk-through-in-python-part-three-388834e8804b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44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Hulstaert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Lars, Feb 20, 2018, Interpreting machine learning models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https://towardsdatascience.com/interpretability-in-machine-learning-70c30694a05f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8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89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74369-AFA8-44CA-BAE3-31D518CB1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37964"/>
              </p:ext>
            </p:extLst>
          </p:nvPr>
        </p:nvGraphicFramePr>
        <p:xfrm>
          <a:off x="838200" y="240632"/>
          <a:ext cx="10515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164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References / Bibliography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Ma, Edward, Jul 29, 2018, 3 ways to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interpretate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your NLP model to management and customer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https://towardsdatascience.com/3-ways-to-interpretate-your-nlp-model-to-management-and-customer-5428bc07ce15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30390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Li, Susan, Jul 3, 2019, Explain NLP models with LIME &amp; SHAP, Interpretation for Text Classification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https://towardsdatascience.com/explain-nlp-models-with-lime-shap-5c5a9f84d59b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569854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 0.23.0, 3.2. Tuning the hyper-parameters of an estimator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https://scikit-learn.org/stable/modules/grid_search.html#grid-search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355223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NLP in Python - </a:t>
                      </a:r>
                      <a:r>
                        <a:rPr lang="en-CA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Quickstart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Guide</a:t>
                      </a:r>
                      <a:br>
                        <a:rPr lang="en-CA" sz="1400" dirty="0"/>
                      </a:br>
                      <a:r>
                        <a:rPr lang="en-CA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https://github.com/NirantK/nlp-python-deep-learning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23741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Kessler, Jason, Beautiful visualizations of how language differs among document types.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https://github.com/JasonKessler/scattertext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10159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Seaborn, 0.10.1, Building structured multi-plot grids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https://seaborn.pydata.org/tutorial/axis_grids.html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76625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AlammarThe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Jay, Dec. 3, 2018, Illustrated BERT,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ELMo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co. (How NLP Cracked Transfer Learning)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https://jalammar.github.io/illustrated-bert/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29478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Brownlee, Jason, May 20, 2016, Feature Selection For Machine Learning in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10"/>
                        </a:rPr>
                        <a:t>https://machinelearningmastery.com/feature-selection-machine-learning-python/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475558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Brownlee, Jason, July 14, 2014, Feature Selection in Python with Scikit-Learn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11"/>
                        </a:rPr>
                        <a:t>https://machinelearningmastery.com/feature-selection-in-python-with-scikit-learn/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07403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3193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35003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7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497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76C7-A29D-42E2-975D-E2E74B49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Older Material For Reference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C4E6-A6EB-4719-8A82-13863BC3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slides are from Milestone2</a:t>
            </a:r>
          </a:p>
          <a:p>
            <a:r>
              <a:rPr lang="en-US" dirty="0"/>
              <a:t>Need to be deleted before submission, but kept in to have reference when setting up the Final Project slides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0322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Taskmaster-1 from Google</a:t>
            </a:r>
            <a:br>
              <a:rPr lang="en-US" dirty="0"/>
            </a:br>
            <a:r>
              <a:rPr lang="en-CA" sz="3100" dirty="0">
                <a:hlinkClick r:id="rId3"/>
              </a:rPr>
              <a:t>https://research.google/tools/datasets/taskmaster-1/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F5DC4-AE07-488F-8FBF-CAFA3CF440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dataset selected is the Taskmaster-1 from Google</a:t>
            </a:r>
          </a:p>
          <a:p>
            <a:pPr marL="0" indent="0">
              <a:buNone/>
            </a:pPr>
            <a:r>
              <a:rPr lang="en-US"/>
              <a:t>The dataset consists of task-based dialogs falling into one of six domains divided into 14 categories</a:t>
            </a:r>
          </a:p>
          <a:p>
            <a:pPr marL="0" indent="0">
              <a:buNone/>
            </a:pPr>
            <a:r>
              <a:rPr lang="en-CA"/>
              <a:t>We will be using the self-dialogs file which contains 7,708 conversations: </a:t>
            </a:r>
            <a:r>
              <a:rPr lang="en-CA" b="1"/>
              <a:t>‘self-dialogs.json’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09B310-EF09-4F23-BFB7-5CEB0F83F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06466" y="1690688"/>
            <a:ext cx="3641329" cy="3405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1CC87-274B-4976-A88B-5F0EED402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478" y="2621623"/>
            <a:ext cx="1390844" cy="154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917CDF-DFDF-4625-9A0D-90811D6DB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0478" y="4767810"/>
            <a:ext cx="1902434" cy="1102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029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Description of Categorical Variable (</a:t>
            </a:r>
            <a:r>
              <a:rPr lang="en-US" sz="3200" b="1" dirty="0" err="1"/>
              <a:t>Instruction_id</a:t>
            </a:r>
            <a:r>
              <a:rPr lang="en-US" sz="32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CF1611-8F67-49D3-8D4C-E8F2D7D502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3687060"/>
              </p:ext>
            </p:extLst>
          </p:nvPr>
        </p:nvGraphicFramePr>
        <p:xfrm>
          <a:off x="232228" y="1429431"/>
          <a:ext cx="11727543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85">
                  <a:extLst>
                    <a:ext uri="{9D8B030D-6E8A-4147-A177-3AD203B41FA5}">
                      <a16:colId xmlns:a16="http://schemas.microsoft.com/office/drawing/2014/main" val="2795850644"/>
                    </a:ext>
                  </a:extLst>
                </a:gridCol>
                <a:gridCol w="10116458">
                  <a:extLst>
                    <a:ext uri="{9D8B030D-6E8A-4147-A177-3AD203B41FA5}">
                      <a16:colId xmlns:a16="http://schemas.microsoft.com/office/drawing/2014/main" val="1073446644"/>
                    </a:ext>
                  </a:extLst>
                </a:gridCol>
              </a:tblGrid>
              <a:tr h="136121">
                <a:tc>
                  <a:txBody>
                    <a:bodyPr/>
                    <a:lstStyle/>
                    <a:p>
                      <a:r>
                        <a:rPr lang="en-US" dirty="0" err="1"/>
                        <a:t>Instruction_id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Conversation Dialogue </a:t>
                      </a:r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21604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Auto-repair-appt-1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need to take their car to the mechanic, so they need to get an appointment scheduled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33564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Coffee-ordering-1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they’ve decided to order a coffee drink from a coffee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14868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Coffee-ordering-2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they’ve decided to order a coffee drink, and makes changes to the drink after the initial options have been requested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99226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movie-finder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is looking for a movie to see at home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6391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a movie playing now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a movie playing now, settling for a second choice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81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one of two movies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2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Pizza-Ordering-1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orders one pizza, and ask all relevant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2771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Pizza-Ordering-2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orders one pizza with two toppings, and ask all relevant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35992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are searching for a restaurant and book a table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2707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are searching for a restaurant and book a table, and will need to find an alternative when choice is not available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35146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 are searching for a restaurant and book a table, and will look at options at two restaurants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03267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uber-lyft-1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need to order a car for a ride inside a city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2203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uber-lyft-2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 need to order a car for a ride inside a city, and looking for an alternative when choice is not available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1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75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6A8C9FA-22A3-49AB-9E42-88C2BE8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CSML1010 – Group 3</a:t>
            </a:r>
            <a:endParaRPr lang="en-CA" sz="4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749A26C-07AB-44EC-82DF-229828A4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27350"/>
              </p:ext>
            </p:extLst>
          </p:nvPr>
        </p:nvGraphicFramePr>
        <p:xfrm>
          <a:off x="778042" y="1818550"/>
          <a:ext cx="413084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842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140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Final Project: Machine Learning Life-cycle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14003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9621"/>
                  </a:ext>
                </a:extLst>
              </a:tr>
              <a:tr h="14003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dirty="0"/>
                        <a:t>Existing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65590"/>
                  </a:ext>
                </a:extLst>
              </a:tr>
              <a:tr h="34314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dirty="0"/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709"/>
                  </a:ext>
                </a:extLst>
              </a:tr>
              <a:tr h="34314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565035"/>
                  </a:ext>
                </a:extLst>
              </a:tr>
              <a:tr h="34314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718772"/>
                  </a:ext>
                </a:extLst>
              </a:tr>
              <a:tr h="34314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9980"/>
                  </a:ext>
                </a:extLst>
              </a:tr>
              <a:tr h="34314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dirty="0"/>
                        <a:t>References/Bibliography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9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264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100" dirty="0"/>
              <a:t>Distribution of Categorical Variable (</a:t>
            </a:r>
            <a:r>
              <a:rPr lang="en-US" sz="3100" dirty="0" err="1"/>
              <a:t>Instruction_id</a:t>
            </a:r>
            <a:r>
              <a:rPr lang="en-US" sz="3100" dirty="0"/>
              <a:t>)</a:t>
            </a:r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2D09AACC-1B0D-4BF7-B4DF-43EED0216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86" r="1" b="11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49385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6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Modeling, Model Evaluation &amp; Tuning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4AF6FA9-A5B2-4D2D-A9E8-AA3D5B039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31049"/>
              </p:ext>
            </p:extLst>
          </p:nvPr>
        </p:nvGraphicFramePr>
        <p:xfrm>
          <a:off x="2590800" y="1110810"/>
          <a:ext cx="6124575" cy="546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811">
                  <a:extLst>
                    <a:ext uri="{9D8B030D-6E8A-4147-A177-3AD203B41FA5}">
                      <a16:colId xmlns:a16="http://schemas.microsoft.com/office/drawing/2014/main" val="411247490"/>
                    </a:ext>
                  </a:extLst>
                </a:gridCol>
                <a:gridCol w="3117764">
                  <a:extLst>
                    <a:ext uri="{9D8B030D-6E8A-4147-A177-3AD203B41FA5}">
                      <a16:colId xmlns:a16="http://schemas.microsoft.com/office/drawing/2014/main" val="2779015370"/>
                    </a:ext>
                  </a:extLst>
                </a:gridCol>
              </a:tblGrid>
              <a:tr h="392837">
                <a:tc>
                  <a:txBody>
                    <a:bodyPr/>
                    <a:lstStyle/>
                    <a:p>
                      <a:r>
                        <a:rPr lang="en-US" sz="2000" dirty="0"/>
                        <a:t>Step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74452"/>
                  </a:ext>
                </a:extLst>
              </a:tr>
              <a:tr h="392837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1. Benchmark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/>
                        <a:t>Using Bag of Words features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/>
                        <a:t>Feature Selection using Chi</a:t>
                      </a:r>
                      <a:r>
                        <a:rPr lang="en-US" sz="18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05396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Multinomial 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49031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32441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Linear SVC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85386"/>
                  </a:ext>
                </a:extLst>
              </a:tr>
              <a:tr h="653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2. Optimized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GridSearchCV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55386"/>
                  </a:ext>
                </a:extLst>
              </a:tr>
              <a:tr h="39283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3. Learning Curves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70060"/>
                  </a:ext>
                </a:extLst>
              </a:tr>
              <a:tr h="3998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7860"/>
                  </a:ext>
                </a:extLst>
              </a:tr>
              <a:tr h="399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4. ROC Curves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AUC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20537"/>
                  </a:ext>
                </a:extLst>
              </a:tr>
              <a:tr h="392837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5. Ensemble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Bagging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95147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78089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Stacking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52250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Voting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18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447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299"/>
          </a:xfrm>
        </p:spPr>
        <p:txBody>
          <a:bodyPr>
            <a:normAutofit/>
          </a:bodyPr>
          <a:lstStyle/>
          <a:p>
            <a:r>
              <a:rPr lang="en-US" b="1" dirty="0"/>
              <a:t>1a. Best Features Selected - Bag of Words</a:t>
            </a:r>
            <a:endParaRPr lang="en-CA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3" y="1392328"/>
            <a:ext cx="563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541D-0AD9-4E5C-92A8-22735DDAF8E3}"/>
              </a:ext>
            </a:extLst>
          </p:cNvPr>
          <p:cNvSpPr txBox="1"/>
          <p:nvPr/>
        </p:nvSpPr>
        <p:spPr>
          <a:xfrm flipH="1">
            <a:off x="1257933" y="4935482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632A5-99A1-4196-850B-BF5A3EBA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3" y="1758443"/>
            <a:ext cx="4173308" cy="2850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4DFF6E-B629-4481-8218-EFB147D1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32" y="5304813"/>
            <a:ext cx="9518625" cy="1257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78EEC-F5AF-445E-B56D-8EBB13957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356" y="1758443"/>
            <a:ext cx="6082326" cy="2833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1383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224" cy="894534"/>
          </a:xfrm>
        </p:spPr>
        <p:txBody>
          <a:bodyPr>
            <a:normAutofit/>
          </a:bodyPr>
          <a:lstStyle/>
          <a:p>
            <a:r>
              <a:rPr lang="en-US" b="1" dirty="0"/>
              <a:t>1b. Models Baseline Benchmark Comparison</a:t>
            </a:r>
            <a:endParaRPr lang="en-CA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B6B06-ED46-4F48-A2A3-89448748576E}"/>
              </a:ext>
            </a:extLst>
          </p:cNvPr>
          <p:cNvSpPr txBox="1"/>
          <p:nvPr/>
        </p:nvSpPr>
        <p:spPr>
          <a:xfrm>
            <a:off x="166577" y="4551034"/>
            <a:ext cx="5475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Baseline</a:t>
            </a:r>
            <a:r>
              <a:rPr lang="en-US" dirty="0"/>
              <a:t>: Bag of Words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Optimized</a:t>
            </a:r>
            <a:r>
              <a:rPr lang="en-US" dirty="0"/>
              <a:t>: Bag of Words using Univariate Chi</a:t>
            </a:r>
            <a:r>
              <a:rPr lang="en-US" baseline="30000" dirty="0"/>
              <a:t>2 </a:t>
            </a:r>
            <a:r>
              <a:rPr lang="en-US" dirty="0"/>
              <a:t>feature selection method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98EB7-BD36-4B90-9361-B1C7CC1D7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4" y="1562545"/>
            <a:ext cx="5696745" cy="2572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4094F-34F3-493C-900E-B23B9525A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658" y="1562545"/>
            <a:ext cx="5134692" cy="338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975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224" cy="11872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Optimized Hyperparameters Using </a:t>
            </a:r>
            <a:r>
              <a:rPr lang="en-US" b="1" dirty="0" err="1"/>
              <a:t>GridSearchCV</a:t>
            </a:r>
            <a:endParaRPr lang="en-CA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2DB51A-C5FA-4A77-A1DA-657607C4E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7" y="1552353"/>
            <a:ext cx="3910123" cy="2546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F45CCE-F184-4683-ADC4-A52808625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085" y="1552353"/>
            <a:ext cx="7554434" cy="4039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62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49360"/>
            <a:ext cx="11214098" cy="917440"/>
          </a:xfrm>
        </p:spPr>
        <p:txBody>
          <a:bodyPr>
            <a:normAutofit/>
          </a:bodyPr>
          <a:lstStyle/>
          <a:p>
            <a:r>
              <a:rPr lang="en-US" b="1" dirty="0"/>
              <a:t>3a. Learning Curves – Training/Testing Errors</a:t>
            </a:r>
            <a:endParaRPr lang="en-CA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A33E8-496E-43A3-96EC-2032DF7B3F75}"/>
              </a:ext>
            </a:extLst>
          </p:cNvPr>
          <p:cNvSpPr txBox="1"/>
          <p:nvPr/>
        </p:nvSpPr>
        <p:spPr>
          <a:xfrm flipH="1">
            <a:off x="456512" y="3685731"/>
            <a:ext cx="294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Classifier: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072420-D39E-43BC-A63E-072B174B0F72}"/>
              </a:ext>
            </a:extLst>
          </p:cNvPr>
          <p:cNvSpPr txBox="1"/>
          <p:nvPr/>
        </p:nvSpPr>
        <p:spPr>
          <a:xfrm flipH="1">
            <a:off x="3555759" y="3698425"/>
            <a:ext cx="223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SVC: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Variance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9F95E-37CF-459E-8520-ACD58F8A7B6D}"/>
              </a:ext>
            </a:extLst>
          </p:cNvPr>
          <p:cNvSpPr txBox="1"/>
          <p:nvPr/>
        </p:nvSpPr>
        <p:spPr>
          <a:xfrm flipH="1">
            <a:off x="6584853" y="3698425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MultinomialNB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22B55A-980D-42E3-8A5D-6119045FD936}"/>
              </a:ext>
            </a:extLst>
          </p:cNvPr>
          <p:cNvSpPr txBox="1"/>
          <p:nvPr/>
        </p:nvSpPr>
        <p:spPr>
          <a:xfrm flipH="1">
            <a:off x="9462473" y="3698425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Variance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9876D-D50E-4915-8F14-664584BC3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2" y="1066800"/>
            <a:ext cx="5487778" cy="26257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FCAA86-A131-4892-8F11-DCADF2501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390" y="1066800"/>
            <a:ext cx="5487779" cy="266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75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49360"/>
            <a:ext cx="11582398" cy="923330"/>
          </a:xfrm>
        </p:spPr>
        <p:txBody>
          <a:bodyPr>
            <a:normAutofit/>
          </a:bodyPr>
          <a:lstStyle/>
          <a:p>
            <a:r>
              <a:rPr lang="en-US" b="1" dirty="0"/>
              <a:t>3b. Learning Curves – Training/Testing Accuracy</a:t>
            </a:r>
            <a:endParaRPr lang="en-CA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EA62E-1A3C-4B15-9134-5FF74506CCDA}"/>
              </a:ext>
            </a:extLst>
          </p:cNvPr>
          <p:cNvSpPr txBox="1"/>
          <p:nvPr/>
        </p:nvSpPr>
        <p:spPr>
          <a:xfrm flipH="1">
            <a:off x="836515" y="4874040"/>
            <a:ext cx="629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NOTE:</a:t>
            </a:r>
            <a:r>
              <a:rPr lang="en-US" dirty="0"/>
              <a:t>  The training and test curves are starting to converge after reducing the number of classes and modifying the weights of the samples taken on each class to balance the classes.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77A5D-37F1-4333-8853-C9597E968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56" y="1042445"/>
            <a:ext cx="5517372" cy="26848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D4806-7FED-4546-8608-3921565E9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785" y="1042444"/>
            <a:ext cx="5418890" cy="26540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937DD5-2CD7-4660-B22F-A72E20ACD6EE}"/>
              </a:ext>
            </a:extLst>
          </p:cNvPr>
          <p:cNvSpPr txBox="1"/>
          <p:nvPr/>
        </p:nvSpPr>
        <p:spPr>
          <a:xfrm flipH="1">
            <a:off x="456512" y="3685731"/>
            <a:ext cx="294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Classifier: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EF059-17BA-4853-A364-7228B932BD57}"/>
              </a:ext>
            </a:extLst>
          </p:cNvPr>
          <p:cNvSpPr txBox="1"/>
          <p:nvPr/>
        </p:nvSpPr>
        <p:spPr>
          <a:xfrm flipH="1">
            <a:off x="3555759" y="3698425"/>
            <a:ext cx="223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SVC: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Variance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D6665-A63C-4DA6-A981-51F583855C26}"/>
              </a:ext>
            </a:extLst>
          </p:cNvPr>
          <p:cNvSpPr txBox="1"/>
          <p:nvPr/>
        </p:nvSpPr>
        <p:spPr>
          <a:xfrm flipH="1">
            <a:off x="6584853" y="3698425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MultinomialNB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CF21C-7857-4797-BC6A-EC0A432815A2}"/>
              </a:ext>
            </a:extLst>
          </p:cNvPr>
          <p:cNvSpPr txBox="1"/>
          <p:nvPr/>
        </p:nvSpPr>
        <p:spPr>
          <a:xfrm flipH="1">
            <a:off x="9462473" y="3698425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Variance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3656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76180"/>
            <a:ext cx="9423401" cy="725520"/>
          </a:xfrm>
        </p:spPr>
        <p:txBody>
          <a:bodyPr>
            <a:normAutofit/>
          </a:bodyPr>
          <a:lstStyle/>
          <a:p>
            <a:r>
              <a:rPr lang="en-US" b="1" dirty="0"/>
              <a:t>4. ROC – AUC Curves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B5A4B-C499-4A99-B893-501CD0A65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21"/>
          <a:stretch/>
        </p:blipFill>
        <p:spPr>
          <a:xfrm>
            <a:off x="236860" y="901701"/>
            <a:ext cx="5997024" cy="24673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2FF641-7419-460B-8821-97CF7F46F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693" y="3863753"/>
            <a:ext cx="8008613" cy="1835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C4B8C-CA0B-4AAC-995A-66B4B6DA6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633" y="961681"/>
            <a:ext cx="589679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66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6180"/>
            <a:ext cx="6115050" cy="725520"/>
          </a:xfrm>
        </p:spPr>
        <p:txBody>
          <a:bodyPr>
            <a:noAutofit/>
          </a:bodyPr>
          <a:lstStyle/>
          <a:p>
            <a:r>
              <a:rPr lang="en-US" sz="3600" b="1" dirty="0"/>
              <a:t>5a. Ensemble Learning – Bagging </a:t>
            </a:r>
            <a:endParaRPr lang="en-C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A83B2-95E7-4D52-8BE9-3DE9741164CE}"/>
              </a:ext>
            </a:extLst>
          </p:cNvPr>
          <p:cNvSpPr txBox="1"/>
          <p:nvPr/>
        </p:nvSpPr>
        <p:spPr>
          <a:xfrm flipH="1">
            <a:off x="1082676" y="5324475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Curves Test/Train Errors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8166-A167-47EC-90C3-E5FE8FB9B92E}"/>
              </a:ext>
            </a:extLst>
          </p:cNvPr>
          <p:cNvSpPr txBox="1"/>
          <p:nvPr/>
        </p:nvSpPr>
        <p:spPr>
          <a:xfrm flipH="1">
            <a:off x="6944990" y="5324475"/>
            <a:ext cx="416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F1-Score Weighted by Ensemble Size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9E4D3-F698-4152-BAF1-55941A23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742950"/>
            <a:ext cx="4729499" cy="4581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D0D6E9-F900-42A4-80B8-E057DD0F2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420" y="742951"/>
            <a:ext cx="4789513" cy="4581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F418F-C7D8-4852-BF5E-57D903AC3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626" y="5930348"/>
            <a:ext cx="5543550" cy="808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846DDF-6C9B-440C-9F65-C6BA1E2FD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628" y="5771600"/>
            <a:ext cx="5429248" cy="2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70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76180"/>
            <a:ext cx="9423401" cy="725520"/>
          </a:xfrm>
        </p:spPr>
        <p:txBody>
          <a:bodyPr>
            <a:normAutofit/>
          </a:bodyPr>
          <a:lstStyle/>
          <a:p>
            <a:r>
              <a:rPr lang="en-US" sz="3600" b="1" dirty="0"/>
              <a:t>5b. Ensemble Learning – Boosting </a:t>
            </a:r>
            <a:endParaRPr lang="en-C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A83B2-95E7-4D52-8BE9-3DE9741164CE}"/>
              </a:ext>
            </a:extLst>
          </p:cNvPr>
          <p:cNvSpPr txBox="1"/>
          <p:nvPr/>
        </p:nvSpPr>
        <p:spPr>
          <a:xfrm flipH="1">
            <a:off x="1085849" y="5298080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Curves Test/Train Errors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8166-A167-47EC-90C3-E5FE8FB9B92E}"/>
              </a:ext>
            </a:extLst>
          </p:cNvPr>
          <p:cNvSpPr txBox="1"/>
          <p:nvPr/>
        </p:nvSpPr>
        <p:spPr>
          <a:xfrm flipH="1">
            <a:off x="7113267" y="5298080"/>
            <a:ext cx="389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F1-Score Weighted by Ensemble Size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F8B02-65BD-400B-900D-1772BA5C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901138"/>
            <a:ext cx="4572000" cy="4389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423D83-0474-459B-8EE0-0A6549DC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861019"/>
            <a:ext cx="4572000" cy="44004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086705-FCF6-4B41-A147-AA9356470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755" y="5946270"/>
            <a:ext cx="5667145" cy="858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EE1429-364D-40DC-99A5-27EA053BE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6575" y="5771600"/>
            <a:ext cx="5638799" cy="2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6B4393F-1B0F-4349-AE91-63973CC5D452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096000" y="2093119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A6A8C9FA-22A3-49AB-9E42-88C2BE8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1. Introduction</a:t>
            </a:r>
            <a:endParaRPr lang="en-CA" sz="4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749A26C-07AB-44EC-82DF-229828A4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84924"/>
              </p:ext>
            </p:extLst>
          </p:nvPr>
        </p:nvGraphicFramePr>
        <p:xfrm>
          <a:off x="838200" y="1482387"/>
          <a:ext cx="4070684" cy="450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684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418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 Definition: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Conversation Identification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1032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problem we will examine is a supervised multi-class text classification problem.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9621"/>
                  </a:ext>
                </a:extLst>
              </a:tr>
              <a:tr h="722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/>
                        <a:t>Goal:</a:t>
                      </a:r>
                      <a:r>
                        <a:rPr lang="en-US" dirty="0"/>
                        <a:t>  </a:t>
                      </a:r>
                      <a:r>
                        <a:rPr lang="en-US" i="1" dirty="0"/>
                        <a:t>The goal is to investigate which supervised machine learning methods will give the best results in classifying the texts from our dataset into the pre-defined categories.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65590"/>
                  </a:ext>
                </a:extLst>
              </a:tr>
              <a:tr h="134195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Input:</a:t>
                      </a:r>
                      <a:r>
                        <a:rPr lang="en-US" dirty="0"/>
                        <a:t> conversation dialogue text and labels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Output:</a:t>
                      </a:r>
                      <a:r>
                        <a:rPr lang="en-US" dirty="0"/>
                        <a:t> model that predicts the “</a:t>
                      </a:r>
                      <a:r>
                        <a:rPr lang="en-US" dirty="0" err="1"/>
                        <a:t>instruction_id</a:t>
                      </a:r>
                      <a:r>
                        <a:rPr lang="en-US" dirty="0"/>
                        <a:t>” category correctly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449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77" y="178052"/>
            <a:ext cx="9194801" cy="731690"/>
          </a:xfrm>
        </p:spPr>
        <p:txBody>
          <a:bodyPr>
            <a:normAutofit/>
          </a:bodyPr>
          <a:lstStyle/>
          <a:p>
            <a:r>
              <a:rPr lang="en-US" sz="4000" b="1" dirty="0"/>
              <a:t>5c. Ensemble Learning – Stacking </a:t>
            </a:r>
            <a:endParaRPr lang="en-CA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8C163-B8FA-40AA-91E2-FF6E6443FA4A}"/>
              </a:ext>
            </a:extLst>
          </p:cNvPr>
          <p:cNvSpPr txBox="1"/>
          <p:nvPr/>
        </p:nvSpPr>
        <p:spPr>
          <a:xfrm flipH="1">
            <a:off x="1127478" y="4946833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Curves Test/Train Errors</a:t>
            </a:r>
            <a:endParaRPr lang="en-CA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6DBE2-100C-42C5-AADC-4650BAC82909}"/>
              </a:ext>
            </a:extLst>
          </p:cNvPr>
          <p:cNvSpPr txBox="1"/>
          <p:nvPr/>
        </p:nvSpPr>
        <p:spPr>
          <a:xfrm flipH="1">
            <a:off x="7058025" y="4946833"/>
            <a:ext cx="42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Stacking Ensemble Accuracy by Classifier</a:t>
            </a:r>
            <a:endParaRPr lang="en-CA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CE5C2-7072-45F2-8EAF-2EB351F1790B}"/>
              </a:ext>
            </a:extLst>
          </p:cNvPr>
          <p:cNvSpPr txBox="1"/>
          <p:nvPr/>
        </p:nvSpPr>
        <p:spPr>
          <a:xfrm flipH="1">
            <a:off x="1127478" y="810435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-&gt; Linear SVC -&gt; Multinomial Naïve Bayes -&gt; </a:t>
            </a:r>
            <a:r>
              <a:rPr lang="en-US" b="1" dirty="0"/>
              <a:t>Stacking Logistic Regression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93B51-FE24-4C72-83F9-725BC568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77" y="1352119"/>
            <a:ext cx="5283439" cy="3594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68D17B-835F-4059-AA77-EAAB505A7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73" y="1352119"/>
            <a:ext cx="5412010" cy="3667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A740D-907F-43F6-8F74-E38C6A2A34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26"/>
          <a:stretch/>
        </p:blipFill>
        <p:spPr>
          <a:xfrm>
            <a:off x="2447773" y="5656781"/>
            <a:ext cx="7049005" cy="590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26C68-629B-4EFD-91EB-DD01480F8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594" y="5445328"/>
            <a:ext cx="7077184" cy="3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4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77" y="178052"/>
            <a:ext cx="9194801" cy="731690"/>
          </a:xfrm>
        </p:spPr>
        <p:txBody>
          <a:bodyPr>
            <a:normAutofit/>
          </a:bodyPr>
          <a:lstStyle/>
          <a:p>
            <a:r>
              <a:rPr lang="en-US" sz="3600" b="1" dirty="0"/>
              <a:t>5d. Ensemble Learning - Voting</a:t>
            </a:r>
            <a:endParaRPr lang="en-CA" sz="3600" b="1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089C4EA4-5D21-4A77-87BD-B9F5F5AC0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977" y="909742"/>
            <a:ext cx="5600328" cy="2766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22299-BB18-4969-880A-722304E75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901968"/>
            <a:ext cx="5509001" cy="3679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7F9453-FABE-4C62-9DD6-F7F0A0252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672" y="5417007"/>
            <a:ext cx="7783755" cy="879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134CB4-E6EA-4B7F-9E18-15058F9B9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772" y="5167042"/>
            <a:ext cx="7688067" cy="3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52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6C414-6A9A-4270-BF67-CD90FE56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212323"/>
            <a:ext cx="4064000" cy="1921277"/>
          </a:xfrm>
        </p:spPr>
        <p:txBody>
          <a:bodyPr>
            <a:normAutofit/>
          </a:bodyPr>
          <a:lstStyle/>
          <a:p>
            <a:r>
              <a:rPr lang="en-US" b="1" dirty="0"/>
              <a:t>Summary Benchmark </a:t>
            </a:r>
            <a:br>
              <a:rPr lang="en-US" b="1" dirty="0"/>
            </a:br>
            <a:r>
              <a:rPr lang="en-US" b="1" dirty="0"/>
              <a:t>F1 Scores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E4DEB-F9CF-4316-9B36-C1E040A61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55" y="272849"/>
            <a:ext cx="5744226" cy="5702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BC61A-09E4-4DEE-9AFC-61AA3BF7D1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53" r="748" b="14440"/>
          <a:stretch/>
        </p:blipFill>
        <p:spPr>
          <a:xfrm>
            <a:off x="1152097" y="6162676"/>
            <a:ext cx="10115978" cy="323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B16712-0A08-4739-9334-65E526C505E9}"/>
              </a:ext>
            </a:extLst>
          </p:cNvPr>
          <p:cNvCxnSpPr>
            <a:cxnSpLocks/>
          </p:cNvCxnSpPr>
          <p:nvPr/>
        </p:nvCxnSpPr>
        <p:spPr>
          <a:xfrm flipH="1">
            <a:off x="1571625" y="2962275"/>
            <a:ext cx="2127230" cy="311801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742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55" y="160268"/>
            <a:ext cx="8791945" cy="1187228"/>
          </a:xfrm>
        </p:spPr>
        <p:txBody>
          <a:bodyPr>
            <a:normAutofit/>
          </a:bodyPr>
          <a:lstStyle/>
          <a:p>
            <a:r>
              <a:rPr lang="en-US" b="1" dirty="0"/>
              <a:t>Visualization of Benchmark F1 Scores</a:t>
            </a:r>
            <a:endParaRPr lang="en-C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8687A-AE38-4ECE-992D-103DA03A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84" y="1118894"/>
            <a:ext cx="9678141" cy="51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75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80C4ED-CCAF-4436-B628-F9279763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Visualization of  F1 Score Variance by Model Type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88BCC-E5F0-4FB7-8A2B-8B7D710E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24" y="1057275"/>
            <a:ext cx="9692251" cy="513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11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30" y="309225"/>
            <a:ext cx="10958870" cy="793134"/>
          </a:xfrm>
        </p:spPr>
        <p:txBody>
          <a:bodyPr>
            <a:normAutofit/>
          </a:bodyPr>
          <a:lstStyle/>
          <a:p>
            <a:r>
              <a:rPr lang="en-US" sz="4800" b="1" dirty="0"/>
              <a:t>Model Selection - Final Results</a:t>
            </a:r>
            <a:endParaRPr lang="en-CA" sz="4800" b="1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D490F3C-9CBD-4ABD-A4DC-A898F3C3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343"/>
              </p:ext>
            </p:extLst>
          </p:nvPr>
        </p:nvGraphicFramePr>
        <p:xfrm>
          <a:off x="1892915" y="1173480"/>
          <a:ext cx="840617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800">
                  <a:extLst>
                    <a:ext uri="{9D8B030D-6E8A-4147-A177-3AD203B41FA5}">
                      <a16:colId xmlns:a16="http://schemas.microsoft.com/office/drawing/2014/main" val="106972814"/>
                    </a:ext>
                  </a:extLst>
                </a:gridCol>
                <a:gridCol w="5038370">
                  <a:extLst>
                    <a:ext uri="{9D8B030D-6E8A-4147-A177-3AD203B41FA5}">
                      <a16:colId xmlns:a16="http://schemas.microsoft.com/office/drawing/2014/main" val="2409299959"/>
                    </a:ext>
                  </a:extLst>
                </a:gridCol>
              </a:tblGrid>
              <a:tr h="12110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Best results were produced from the following: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61869"/>
                  </a:ext>
                </a:extLst>
              </a:tr>
              <a:tr h="124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Extracted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Bag of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05950"/>
                  </a:ext>
                </a:extLst>
              </a:tr>
              <a:tr h="124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Multinomial 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55142"/>
                  </a:ext>
                </a:extLst>
              </a:tr>
              <a:tr h="211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Feature 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Univariate chi</a:t>
                      </a:r>
                      <a:r>
                        <a:rPr lang="en-US" sz="2400" baseline="30000" dirty="0"/>
                        <a:t>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95280"/>
                  </a:ext>
                </a:extLst>
              </a:tr>
              <a:tr h="211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Optimized Hyperparameters Using </a:t>
                      </a:r>
                      <a:r>
                        <a:rPr lang="en-US" sz="2400" dirty="0" err="1"/>
                        <a:t>GridSearchCV</a:t>
                      </a:r>
                      <a:r>
                        <a:rPr lang="en-US" sz="2400" dirty="0"/>
                        <a:t>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Alpha = 0.3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err="1"/>
                        <a:t>Fit_prior</a:t>
                      </a:r>
                      <a:r>
                        <a:rPr lang="en-US" sz="2400" dirty="0"/>
                        <a:t> =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1390"/>
                  </a:ext>
                </a:extLst>
              </a:tr>
              <a:tr h="211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0.9429960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4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98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6A8C9FA-22A3-49AB-9E42-88C2BE8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81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2. Existing Work</a:t>
            </a:r>
            <a:endParaRPr lang="en-CA" sz="4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749A26C-07AB-44EC-82DF-229828A4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06959"/>
              </p:ext>
            </p:extLst>
          </p:nvPr>
        </p:nvGraphicFramePr>
        <p:xfrm>
          <a:off x="657224" y="1238885"/>
          <a:ext cx="10877552" cy="544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326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  <a:gridCol w="3705226">
                  <a:extLst>
                    <a:ext uri="{9D8B030D-6E8A-4147-A177-3AD203B41FA5}">
                      <a16:colId xmlns:a16="http://schemas.microsoft.com/office/drawing/2014/main" val="2845044455"/>
                    </a:ext>
                  </a:extLst>
                </a:gridCol>
              </a:tblGrid>
              <a:tr h="215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Existing Work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564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1. Li, Susan, Feb 19, 2018, Multi-Class Text Classification with Scikit-Learn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https://towardsdatascience.com/multi-class-text-classification-with-scikit-learn-12f1e60e0a9f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Gives some good examples of Data Exploration.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9621"/>
                  </a:ext>
                </a:extLst>
              </a:tr>
              <a:tr h="564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2. Bansal, </a:t>
                      </a:r>
                      <a:r>
                        <a:rPr lang="en-US" sz="1200" dirty="0" err="1"/>
                        <a:t>Shivam</a:t>
                      </a:r>
                      <a:r>
                        <a:rPr lang="en-US" sz="1200" dirty="0"/>
                        <a:t>, Jan. 12, 2017, Ultimate Guide to Understand and Implement Natural Language Processing (with codes in Python)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https://www.analyticsvidhya.com/blog/2017/01/ultimate-guide-to-understand-implement-natural-language-processing-codes-in-python/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Has a great overview of many of the steps involved in NLP.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65590"/>
                  </a:ext>
                </a:extLst>
              </a:tr>
              <a:tr h="564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3. Gupta, Shikhar, Jun 12, 2018, Machine Learning Model Evaluation &amp; Selection, Validation strategies for your machine learning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https://heartbeat.fritz.ai/model-evaluation-selection-i-30d803a44ee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Provides a summary of Model Selection and Validation strategies.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4. scikit-learn 0.23.0, 3.2. Tuning the hyper-parameters of an estimator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https://scikit-learn.org/stable/modules/grid_search.html#grid-search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Explains what is involved in </a:t>
                      </a:r>
                      <a:r>
                        <a:rPr lang="en-US" sz="1400" dirty="0" err="1"/>
                        <a:t>Hyperparamet</a:t>
                      </a:r>
                      <a:r>
                        <a:rPr lang="en-US" sz="1400" dirty="0"/>
                        <a:t> 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68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5. scikit-learn 0.22.2, Receiver Operating Characteristic (ROC)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https://scikit-learn.org/stable/auto_examples/model_selection/plot_roc.html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Provides examples of calculating and </a:t>
                      </a:r>
                      <a:r>
                        <a:rPr lang="en-US" sz="1400" dirty="0" err="1"/>
                        <a:t>ploting</a:t>
                      </a:r>
                      <a:r>
                        <a:rPr lang="en-US" sz="1400" dirty="0"/>
                        <a:t> ROC/AUC curves for Multi-Class Classification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6. </a:t>
                      </a:r>
                      <a:r>
                        <a:rPr lang="en-US" sz="1200" dirty="0" err="1"/>
                        <a:t>Smolyakov</a:t>
                      </a:r>
                      <a:r>
                        <a:rPr lang="en-US" sz="1200" dirty="0"/>
                        <a:t>, Vadim, Aug 22, 2017, Ensemble Learning to Improve Machine Learning Results, How ensemble methods work: bagging, boosting and stacking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https://blog.statsbot.co/ensemble-learning-d1dcd548e936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Discusses 3 types of Ensemble models: Bagging, Boosting and Stacking.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41963"/>
                  </a:ext>
                </a:extLst>
              </a:tr>
              <a:tr h="396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7. </a:t>
                      </a:r>
                      <a:r>
                        <a:rPr lang="en-US" sz="1200" dirty="0" err="1"/>
                        <a:t>Koehrsen</a:t>
                      </a:r>
                      <a:r>
                        <a:rPr lang="en-US" sz="1200" dirty="0"/>
                        <a:t>, Will, May 18, 2018, A Complete Machine Learning Walk-Through in Python: Part Three, Interpreting a machine learning model and presenting results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https://towardsdatascience.com/a-complete-machine-learning-walk-through-in-python-part-three-388834e8804b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https://github.com/WillKoehrsen/machine-learning-project-walkthrough/blob/master/Machine%20Learning%20Project%20Part%203.ipynb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Gives a good explanation of Model Interpretability.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9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63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6A8C9FA-22A3-49AB-9E42-88C2BE8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3. Methodology</a:t>
            </a:r>
            <a:endParaRPr lang="en-CA" sz="4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749A26C-07AB-44EC-82DF-229828A4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60206"/>
              </p:ext>
            </p:extLst>
          </p:nvPr>
        </p:nvGraphicFramePr>
        <p:xfrm>
          <a:off x="838200" y="1818550"/>
          <a:ext cx="40706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684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Methodology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131709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1. Data Preparation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2. Cleaning and NLP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65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3. Data Exploration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4. Feature Engineering and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0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5. Model Evaluation and Ensemble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8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6. Model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89822"/>
                  </a:ext>
                </a:extLst>
              </a:tr>
            </a:tbl>
          </a:graphicData>
        </a:graphic>
      </p:graphicFrame>
      <p:pic>
        <p:nvPicPr>
          <p:cNvPr id="7" name="Picture 2" descr="Machine generated alternative text:&#10;Review on CRISP-DM &#10;Dat asets &#10;Data &#10;Processing &amp; &#10;Wrmgling &#10;Data Retrieval &#10;Feature &#10;Extraction &amp; &#10;Erg ineering &#10;Feature &#10;Scaling &amp; &#10;Selection &#10;MEhire &#10;Lerning &#10;Al ithm &#10;Modeling &#10;Mi lestone2 &#10;Mmitoring &#10;Tming &#10;Proposal &#10;Mi lestonel &#10;Data fteparation &#10;Re-iterate till satisfactory model perfomunce &#10;Final Presentation ">
            <a:extLst>
              <a:ext uri="{FF2B5EF4-FFF2-40B4-BE49-F238E27FC236}">
                <a16:creationId xmlns:a16="http://schemas.microsoft.com/office/drawing/2014/main" id="{E2067FFF-0B64-4634-A47E-BB025B9774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47" y="238221"/>
            <a:ext cx="5181600" cy="26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generated alternative text:&#10;Data &#10;Acquisition &#10;Data &#10;Cleaning &#10;Test &#10;Data &#10;Model &#10;Training &amp; &#10;Building &#10;Model &#10;Testing &#10;Model &#10;Deployment ">
            <a:extLst>
              <a:ext uri="{FF2B5EF4-FFF2-40B4-BE49-F238E27FC236}">
                <a16:creationId xmlns:a16="http://schemas.microsoft.com/office/drawing/2014/main" id="{2EFF3009-3DAA-443F-BE07-F21B0241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47" y="3039799"/>
            <a:ext cx="5426243" cy="169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33FDF71-4029-4DB7-B805-C3BCDB6EFE89}"/>
              </a:ext>
            </a:extLst>
          </p:cNvPr>
          <p:cNvGrpSpPr/>
          <p:nvPr/>
        </p:nvGrpSpPr>
        <p:grpSpPr>
          <a:xfrm>
            <a:off x="4741946" y="5244262"/>
            <a:ext cx="7275095" cy="601581"/>
            <a:chOff x="770021" y="5253787"/>
            <a:chExt cx="7275095" cy="60158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38467EC-FDDA-4CA9-BFDD-9CC4A8A482BF}"/>
                </a:ext>
              </a:extLst>
            </p:cNvPr>
            <p:cNvSpPr/>
            <p:nvPr/>
          </p:nvSpPr>
          <p:spPr>
            <a:xfrm>
              <a:off x="2003257" y="5253789"/>
              <a:ext cx="1107908" cy="601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Cleaning &amp; NLP</a:t>
              </a:r>
              <a:endParaRPr lang="en-CA" sz="11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DE7958-8018-4584-8DF0-D8200AD42419}"/>
                </a:ext>
              </a:extLst>
            </p:cNvPr>
            <p:cNvSpPr/>
            <p:nvPr/>
          </p:nvSpPr>
          <p:spPr>
            <a:xfrm>
              <a:off x="3236493" y="5253788"/>
              <a:ext cx="1110918" cy="6015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Data Exploration</a:t>
              </a:r>
              <a:endParaRPr lang="en-CA" sz="11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1818168-6765-4564-A35E-51AED1DD8790}"/>
                </a:ext>
              </a:extLst>
            </p:cNvPr>
            <p:cNvSpPr/>
            <p:nvPr/>
          </p:nvSpPr>
          <p:spPr>
            <a:xfrm>
              <a:off x="4469730" y="5253789"/>
              <a:ext cx="1110918" cy="6015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Feature Engineering &amp; Selection</a:t>
              </a:r>
              <a:endParaRPr lang="en-CA" sz="11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571CC40-E223-4386-9034-88F8FF6EE714}"/>
                </a:ext>
              </a:extLst>
            </p:cNvPr>
            <p:cNvSpPr/>
            <p:nvPr/>
          </p:nvSpPr>
          <p:spPr>
            <a:xfrm>
              <a:off x="5701964" y="5253787"/>
              <a:ext cx="1110919" cy="6015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 Evaluation and Ensemble</a:t>
              </a:r>
              <a:endParaRPr lang="en-CA" sz="11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574EB0-7DB8-4C3B-AAF1-53BFB070B1E2}"/>
                </a:ext>
              </a:extLst>
            </p:cNvPr>
            <p:cNvSpPr/>
            <p:nvPr/>
          </p:nvSpPr>
          <p:spPr>
            <a:xfrm>
              <a:off x="6934197" y="5253787"/>
              <a:ext cx="1110919" cy="6015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 Interpretation</a:t>
              </a:r>
              <a:endParaRPr lang="en-CA" sz="11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CEF83C9-1584-495E-A501-9823F1FBAB1D}"/>
                </a:ext>
              </a:extLst>
            </p:cNvPr>
            <p:cNvSpPr/>
            <p:nvPr/>
          </p:nvSpPr>
          <p:spPr>
            <a:xfrm>
              <a:off x="770021" y="5253789"/>
              <a:ext cx="1107907" cy="601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Data Preparation</a:t>
              </a:r>
              <a:endParaRPr lang="en-CA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83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CA445E5-3EC7-443E-918D-1199EA688C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117515"/>
              </p:ext>
            </p:extLst>
          </p:nvPr>
        </p:nvGraphicFramePr>
        <p:xfrm>
          <a:off x="231023" y="166051"/>
          <a:ext cx="3683251" cy="88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5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</a:tblGrid>
              <a:tr h="378057">
                <a:tc>
                  <a:txBody>
                    <a:bodyPr/>
                    <a:lstStyle/>
                    <a:p>
                      <a:r>
                        <a:rPr lang="en-US" sz="1600" dirty="0"/>
                        <a:t>3.1 – Data Preparation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505860">
                <a:tc>
                  <a:txBody>
                    <a:bodyPr/>
                    <a:lstStyle/>
                    <a:p>
                      <a:r>
                        <a:rPr lang="en-CA" sz="1400" dirty="0"/>
                        <a:t>Convert the dataset for use in our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3"/>
            <a:ext cx="3683250" cy="5641976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Imports the dataset from the JSON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Converts it to a cleaned-up dataset .CSV file for use with our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66B6B-196F-4242-AC3E-3E617E21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41" y="1324392"/>
            <a:ext cx="3343183" cy="2915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C6193B-A4F5-48FB-BCB0-9C708A24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332" y="2922938"/>
            <a:ext cx="3184124" cy="281144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4C46AB7-0881-4E3E-84DC-FF8B2C61CF40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172702-FF8A-46C2-B1B4-47249F7D8379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78AFE6-A354-4212-8E93-7D3DBBF671C4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043F188-139B-43C7-BF36-0B74C378E45B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Cleaning &amp; NLP</a:t>
                </a:r>
                <a:endParaRPr lang="en-CA" sz="1100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F79A3B7-7ED0-4F21-84A9-643FE152D5E8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Data Exploration</a:t>
                </a:r>
                <a:endParaRPr lang="en-CA" sz="1100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EA4D143-5283-4AD4-8866-3FCBADEFC9FA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Feature Engineering &amp; Selection</a:t>
                </a:r>
                <a:endParaRPr lang="en-CA" sz="1100" dirty="0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7D92602-BCEC-43E0-AAED-543B675195D2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Evaluation and Ensemble</a:t>
                </a:r>
                <a:endParaRPr lang="en-CA" sz="1100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8F6411A-9041-4D15-BEEE-C30632679643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29B8F65-71A1-4FD0-BD5A-A72CB46BF90E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Data Preparation</a:t>
                </a:r>
                <a:endParaRPr lang="en-CA" sz="12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C1845-6AEA-4B54-AF9C-82A162F9CCCA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46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42C6AA3B-B8F1-4A32-904E-D48B4FA35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71120"/>
              </p:ext>
            </p:extLst>
          </p:nvPr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45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3.2 – Cleaning and NLP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DF_selfDialogs.csv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561904B5-B594-42DC-AE15-C0036FE5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81" y="3382575"/>
            <a:ext cx="5037489" cy="31682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FCF0D66-04AD-48F4-9E02-75E6CAEEE25B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31B4C0-7EAE-4B04-95D8-97F03DBDD68F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390AE9-40C7-4246-81A8-492818D9BABA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13A9E7C-1DFF-4113-8B1B-FB339C654F19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Cleaning &amp; NLP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FB6BC96-6320-4324-AD19-76A3CC4B32CF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Data Exploration</a:t>
                </a:r>
                <a:endParaRPr lang="en-CA" sz="1100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E285948-6C17-42FB-A221-546A7D87F912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Feature Engineering &amp; Selection</a:t>
                </a:r>
                <a:endParaRPr lang="en-CA" sz="1100" dirty="0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E192630-440A-4B97-9805-CCDC5E369857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Evaluation and Ensemble</a:t>
                </a:r>
                <a:endParaRPr lang="en-CA" sz="1100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32C2C02-873E-4D59-858E-456ED18ADB33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4E8A585-1DFF-4668-8839-1A1CCFCF7C3D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3" y="1049972"/>
            <a:ext cx="3683252" cy="564197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 </a:t>
            </a:r>
            <a:r>
              <a:rPr lang="en-US" dirty="0" err="1"/>
              <a:t>Instruction_id</a:t>
            </a:r>
            <a:r>
              <a:rPr lang="en-US" dirty="0"/>
              <a:t>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‘</a:t>
            </a:r>
            <a:r>
              <a:rPr lang="en-US" dirty="0" err="1"/>
              <a:t>service_type</a:t>
            </a:r>
            <a:r>
              <a:rPr lang="en-US" dirty="0"/>
              <a:t>’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database ‘</a:t>
            </a:r>
            <a:r>
              <a:rPr lang="en-US" dirty="0" err="1"/>
              <a:t>selfdialogs.db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Cleaned the text using various functions: replace, 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Iterate and performed NLP on the dataset using ‘spacy’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Store results to database ‘</a:t>
            </a:r>
            <a:r>
              <a:rPr lang="en-CA" dirty="0" err="1"/>
              <a:t>sefldialogs.db</a:t>
            </a:r>
            <a:r>
              <a:rPr lang="en-CA" dirty="0"/>
              <a:t>’ in table ‘</a:t>
            </a:r>
            <a:r>
              <a:rPr lang="en-CA" dirty="0" err="1"/>
              <a:t>posts_nlp</a:t>
            </a:r>
            <a:r>
              <a:rPr lang="en-CA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6980D8-3B4D-49A8-A12E-AEFBF38B4E11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13AB52C-82BF-4A65-83B3-CFB17CBC5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1196" y="1145106"/>
            <a:ext cx="7677029" cy="22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1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165602"/>
              </p:ext>
            </p:extLst>
          </p:nvPr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45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3.3 – Data Exploration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15710BA-94BA-48ED-BCCF-BE77FE2323BA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5ACBB9-C35C-440A-A516-03ADF3FA8289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D3368DA-57F9-4D7D-BECF-D87DFCD61F6C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5A1AC9A-881C-432F-86D5-C0D6A578FB4C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Cleaning &amp; NLP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548646-85BD-4A9D-9A11-D95E293A62D2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Data Exploration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BA5B13F-8C0B-4FE4-9598-7CCFF2165A41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Feature Engineering &amp; Selection</a:t>
                </a:r>
                <a:endParaRPr lang="en-CA" sz="1100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ADF28A3-E96F-445A-B8A4-AD8F4A6E5A9E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Evaluation and Ensemble</a:t>
                </a:r>
                <a:endParaRPr lang="en-CA" sz="1100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2440619-87F3-48F8-A595-86680926255C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2953D1F-9A65-42E9-BD44-21ACF018A517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3"/>
            <a:ext cx="3683250" cy="5641976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the columns of the imported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two random rows showing the columns: ‘id’, ‘Conversation’, ‘</a:t>
            </a:r>
            <a:r>
              <a:rPr lang="en-US" dirty="0" err="1"/>
              <a:t>Instruction_id</a:t>
            </a:r>
            <a:r>
              <a:rPr lang="en-US" dirty="0"/>
              <a:t>’, ‘</a:t>
            </a:r>
            <a:r>
              <a:rPr lang="en-US" dirty="0" err="1"/>
              <a:t>service_type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Viewed the following parameters of the </a:t>
            </a:r>
            <a:r>
              <a:rPr lang="en-US" dirty="0" err="1"/>
              <a:t>dataframe</a:t>
            </a:r>
            <a:r>
              <a:rPr lang="en-US" dirty="0"/>
              <a:t>: length of </a:t>
            </a:r>
            <a:r>
              <a:rPr lang="en-US" dirty="0" err="1"/>
              <a:t>dataframe</a:t>
            </a:r>
            <a:r>
              <a:rPr lang="en-US" dirty="0"/>
              <a:t>; # of values per column; size info and memory usage;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Described the categorical columns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Described the numerical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Grouped by: ‘</a:t>
            </a:r>
            <a:r>
              <a:rPr lang="en-US" dirty="0" err="1"/>
              <a:t>service_type</a:t>
            </a:r>
            <a:r>
              <a:rPr lang="en-US" dirty="0"/>
              <a:t>’ in ‘</a:t>
            </a:r>
            <a:r>
              <a:rPr lang="en-US" dirty="0" err="1"/>
              <a:t>cat_df</a:t>
            </a:r>
            <a:r>
              <a:rPr lang="en-US" dirty="0"/>
              <a:t>’; ‘</a:t>
            </a:r>
            <a:r>
              <a:rPr lang="en-US" dirty="0" err="1"/>
              <a:t>instruction_id</a:t>
            </a:r>
            <a:r>
              <a:rPr lang="en-US" dirty="0"/>
              <a:t>’ in ‘</a:t>
            </a:r>
            <a:r>
              <a:rPr lang="en-US" dirty="0" err="1"/>
              <a:t>cat_id_df</a:t>
            </a:r>
            <a:r>
              <a:rPr lang="en-US" dirty="0"/>
              <a:t>’</a:t>
            </a:r>
          </a:p>
          <a:p>
            <a:r>
              <a:rPr lang="en-US" b="1" u="sng" dirty="0"/>
              <a:t>Word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Reviewed the list of nouns stored in columns of the database and a certain ‘</a:t>
            </a:r>
            <a:r>
              <a:rPr lang="en-US" dirty="0" err="1"/>
              <a:t>Instruction_id</a:t>
            </a:r>
            <a:r>
              <a:rPr lang="en-US" dirty="0"/>
              <a:t>’ in ‘</a:t>
            </a:r>
            <a:r>
              <a:rPr lang="en-US" dirty="0" err="1"/>
              <a:t>sub_df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E042FD-D958-4121-ABB2-50F45BEB297A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40AD09-53F2-4A6B-B921-1D1E8CCE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54" y="1161734"/>
            <a:ext cx="2152971" cy="18700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359AE5-5FD1-434A-95D1-2905FD119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0" y="5113972"/>
            <a:ext cx="7555748" cy="11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9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3401</Words>
  <Application>Microsoft Office PowerPoint</Application>
  <PresentationFormat>Widescreen</PresentationFormat>
  <Paragraphs>562</Paragraphs>
  <Slides>45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Project: Conversation Dialogue Identification </vt:lpstr>
      <vt:lpstr>Questions</vt:lpstr>
      <vt:lpstr>CSML1010 – Group 3</vt:lpstr>
      <vt:lpstr>1. Introduction</vt:lpstr>
      <vt:lpstr>2. Existing Work</vt:lpstr>
      <vt:lpstr>3.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Discussion</vt:lpstr>
      <vt:lpstr>6. Conclusion</vt:lpstr>
      <vt:lpstr>PowerPoint Presentation</vt:lpstr>
      <vt:lpstr>PowerPoint Presentation</vt:lpstr>
      <vt:lpstr>Older Material For Reference </vt:lpstr>
      <vt:lpstr>Dataset: Taskmaster-1 from Google https://research.google/tools/datasets/taskmaster-1/</vt:lpstr>
      <vt:lpstr>Description of Categorical Variable (Instruction_id)</vt:lpstr>
      <vt:lpstr>Distribution of Categorical Variable (Instruction_id)</vt:lpstr>
      <vt:lpstr>Modeling, Model Evaluation &amp; Tuning</vt:lpstr>
      <vt:lpstr>1a. Best Features Selected - Bag of Words</vt:lpstr>
      <vt:lpstr>1b. Models Baseline Benchmark Comparison</vt:lpstr>
      <vt:lpstr>2. Optimized Hyperparameters Using GridSearchCV</vt:lpstr>
      <vt:lpstr>3a. Learning Curves – Training/Testing Errors</vt:lpstr>
      <vt:lpstr>3b. Learning Curves – Training/Testing Accuracy</vt:lpstr>
      <vt:lpstr>4. ROC – AUC Curves</vt:lpstr>
      <vt:lpstr>5a. Ensemble Learning – Bagging </vt:lpstr>
      <vt:lpstr>5b. Ensemble Learning – Boosting </vt:lpstr>
      <vt:lpstr>5c. Ensemble Learning – Stacking </vt:lpstr>
      <vt:lpstr>5d. Ensemble Learning - Voting</vt:lpstr>
      <vt:lpstr>Summary Benchmark  F1 Scores</vt:lpstr>
      <vt:lpstr>Visualization of Benchmark F1 Scores</vt:lpstr>
      <vt:lpstr>Visualization of  F1 Score Variance by Model Type</vt:lpstr>
      <vt:lpstr>Model Selection - 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Conversation Identification </dc:title>
  <dc:creator>Paul Doucet</dc:creator>
  <cp:lastModifiedBy>Paul Doucet</cp:lastModifiedBy>
  <cp:revision>102</cp:revision>
  <dcterms:created xsi:type="dcterms:W3CDTF">2020-04-18T04:11:23Z</dcterms:created>
  <dcterms:modified xsi:type="dcterms:W3CDTF">2020-05-18T01:28:40Z</dcterms:modified>
</cp:coreProperties>
</file>