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3" r:id="rId4"/>
    <p:sldId id="260" r:id="rId5"/>
    <p:sldId id="292" r:id="rId6"/>
    <p:sldId id="259" r:id="rId7"/>
    <p:sldId id="264" r:id="rId8"/>
    <p:sldId id="274" r:id="rId9"/>
    <p:sldId id="283" r:id="rId10"/>
    <p:sldId id="290" r:id="rId11"/>
    <p:sldId id="289" r:id="rId12"/>
    <p:sldId id="284" r:id="rId13"/>
    <p:sldId id="286" r:id="rId14"/>
    <p:sldId id="287" r:id="rId15"/>
    <p:sldId id="288" r:id="rId16"/>
    <p:sldId id="293" r:id="rId17"/>
    <p:sldId id="294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2" autoAdjust="0"/>
    <p:restoredTop sz="76067" autoAdjust="0"/>
  </p:normalViewPr>
  <p:slideViewPr>
    <p:cSldViewPr snapToGrid="0">
      <p:cViewPr>
        <p:scale>
          <a:sx n="75" d="100"/>
          <a:sy n="75" d="100"/>
        </p:scale>
        <p:origin x="2160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A9E7E-05EF-4BDC-A27E-3391FD1318D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F9B7FF6-897A-487A-9E9D-53F1057535AD}">
      <dgm:prSet phldrT="[Text]"/>
      <dgm:spPr/>
      <dgm:t>
        <a:bodyPr/>
        <a:lstStyle/>
        <a:p>
          <a:r>
            <a:rPr lang="en-US" dirty="0"/>
            <a:t>Input</a:t>
          </a:r>
          <a:endParaRPr lang="en-CA" dirty="0"/>
        </a:p>
      </dgm:t>
    </dgm:pt>
    <dgm:pt modelId="{8FB32F2D-7A37-4885-9EE0-7E9BBCAFC250}" type="parTrans" cxnId="{B383834A-6974-4F87-B5F5-3137641BF4A9}">
      <dgm:prSet/>
      <dgm:spPr/>
      <dgm:t>
        <a:bodyPr/>
        <a:lstStyle/>
        <a:p>
          <a:endParaRPr lang="en-CA"/>
        </a:p>
      </dgm:t>
    </dgm:pt>
    <dgm:pt modelId="{5C586C50-E4A6-409D-897F-5D5C275951D3}" type="sibTrans" cxnId="{B383834A-6974-4F87-B5F5-3137641BF4A9}">
      <dgm:prSet/>
      <dgm:spPr/>
      <dgm:t>
        <a:bodyPr/>
        <a:lstStyle/>
        <a:p>
          <a:endParaRPr lang="en-CA"/>
        </a:p>
      </dgm:t>
    </dgm:pt>
    <dgm:pt modelId="{8DF2CA16-097E-4DC1-8297-C78708F0D100}">
      <dgm:prSet phldrT="[Text]"/>
      <dgm:spPr/>
      <dgm:t>
        <a:bodyPr/>
        <a:lstStyle/>
        <a:p>
          <a:r>
            <a:rPr lang="en-US" dirty="0"/>
            <a:t>Conversation Dialogue text and labels</a:t>
          </a:r>
          <a:endParaRPr lang="en-CA" dirty="0"/>
        </a:p>
      </dgm:t>
    </dgm:pt>
    <dgm:pt modelId="{A30E163B-EC5D-4F44-82DB-1E9665717B3A}" type="parTrans" cxnId="{09C41B10-C194-4BB5-9941-B66042B66F72}">
      <dgm:prSet/>
      <dgm:spPr/>
      <dgm:t>
        <a:bodyPr/>
        <a:lstStyle/>
        <a:p>
          <a:endParaRPr lang="en-CA"/>
        </a:p>
      </dgm:t>
    </dgm:pt>
    <dgm:pt modelId="{FE1C308C-0A38-4CD2-BBBA-496131B618EF}" type="sibTrans" cxnId="{09C41B10-C194-4BB5-9941-B66042B66F72}">
      <dgm:prSet/>
      <dgm:spPr/>
      <dgm:t>
        <a:bodyPr/>
        <a:lstStyle/>
        <a:p>
          <a:endParaRPr lang="en-CA"/>
        </a:p>
      </dgm:t>
    </dgm:pt>
    <dgm:pt modelId="{8BB259CB-5833-43F7-B413-2ACF8B99448C}">
      <dgm:prSet phldrT="[Text]"/>
      <dgm:spPr/>
      <dgm:t>
        <a:bodyPr/>
        <a:lstStyle/>
        <a:p>
          <a:r>
            <a:rPr lang="en-US" dirty="0"/>
            <a:t>Machine Learning </a:t>
          </a:r>
          <a:endParaRPr lang="en-CA" dirty="0"/>
        </a:p>
      </dgm:t>
    </dgm:pt>
    <dgm:pt modelId="{A2F16C9A-2F15-495A-AD99-1BD6B3948E03}" type="parTrans" cxnId="{E4CFF6F3-5591-4086-9619-A803932D2173}">
      <dgm:prSet/>
      <dgm:spPr/>
      <dgm:t>
        <a:bodyPr/>
        <a:lstStyle/>
        <a:p>
          <a:endParaRPr lang="en-CA"/>
        </a:p>
      </dgm:t>
    </dgm:pt>
    <dgm:pt modelId="{F6978E9E-B3A9-433C-A151-34315B190564}" type="sibTrans" cxnId="{E4CFF6F3-5591-4086-9619-A803932D2173}">
      <dgm:prSet/>
      <dgm:spPr/>
      <dgm:t>
        <a:bodyPr/>
        <a:lstStyle/>
        <a:p>
          <a:endParaRPr lang="en-CA"/>
        </a:p>
      </dgm:t>
    </dgm:pt>
    <dgm:pt modelId="{D85B1C34-941A-4F83-A4BE-1568DE62640B}">
      <dgm:prSet phldrT="[Text]"/>
      <dgm:spPr/>
      <dgm:t>
        <a:bodyPr/>
        <a:lstStyle/>
        <a:p>
          <a:r>
            <a:rPr lang="en-US" dirty="0"/>
            <a:t>Machine Learning Steps</a:t>
          </a:r>
          <a:endParaRPr lang="en-CA" dirty="0"/>
        </a:p>
      </dgm:t>
    </dgm:pt>
    <dgm:pt modelId="{286D7F0D-6981-42F1-BDB2-5A7F188366D9}" type="parTrans" cxnId="{45F7939D-F031-4418-9DED-C148700C673A}">
      <dgm:prSet/>
      <dgm:spPr/>
      <dgm:t>
        <a:bodyPr/>
        <a:lstStyle/>
        <a:p>
          <a:endParaRPr lang="en-CA"/>
        </a:p>
      </dgm:t>
    </dgm:pt>
    <dgm:pt modelId="{E136E3D8-62C3-4A9C-BAC5-EE2890AE73A0}" type="sibTrans" cxnId="{45F7939D-F031-4418-9DED-C148700C673A}">
      <dgm:prSet/>
      <dgm:spPr/>
      <dgm:t>
        <a:bodyPr/>
        <a:lstStyle/>
        <a:p>
          <a:endParaRPr lang="en-CA"/>
        </a:p>
      </dgm:t>
    </dgm:pt>
    <dgm:pt modelId="{B2A8358E-A902-4881-A679-15E456ED560C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63B689A9-0273-48AC-A13E-F398452DD00C}" type="parTrans" cxnId="{0EDD6B25-5E26-4CAB-8153-6F44E9661EA8}">
      <dgm:prSet/>
      <dgm:spPr/>
      <dgm:t>
        <a:bodyPr/>
        <a:lstStyle/>
        <a:p>
          <a:endParaRPr lang="en-CA"/>
        </a:p>
      </dgm:t>
    </dgm:pt>
    <dgm:pt modelId="{E0D1D232-4803-4E90-A3E4-3F983CC6D8E3}" type="sibTrans" cxnId="{0EDD6B25-5E26-4CAB-8153-6F44E9661EA8}">
      <dgm:prSet/>
      <dgm:spPr/>
      <dgm:t>
        <a:bodyPr/>
        <a:lstStyle/>
        <a:p>
          <a:endParaRPr lang="en-CA"/>
        </a:p>
      </dgm:t>
    </dgm:pt>
    <dgm:pt modelId="{1B3C6D58-42A0-421B-BF09-66E8CF124369}">
      <dgm:prSet phldrT="[Text]"/>
      <dgm:spPr/>
      <dgm:t>
        <a:bodyPr/>
        <a:lstStyle/>
        <a:p>
          <a:r>
            <a:rPr lang="en-US" dirty="0"/>
            <a:t>Model that predicts the “</a:t>
          </a:r>
          <a:r>
            <a:rPr lang="en-US" dirty="0" err="1"/>
            <a:t>instruction_id</a:t>
          </a:r>
          <a:r>
            <a:rPr lang="en-US" dirty="0"/>
            <a:t>” category</a:t>
          </a:r>
          <a:endParaRPr lang="en-CA" dirty="0"/>
        </a:p>
      </dgm:t>
    </dgm:pt>
    <dgm:pt modelId="{68CF545C-AB54-41A0-AA0B-66DA30DA0350}" type="parTrans" cxnId="{CB2BB859-47D6-48E2-B9B0-EA767DC8A0CB}">
      <dgm:prSet/>
      <dgm:spPr/>
      <dgm:t>
        <a:bodyPr/>
        <a:lstStyle/>
        <a:p>
          <a:endParaRPr lang="en-CA"/>
        </a:p>
      </dgm:t>
    </dgm:pt>
    <dgm:pt modelId="{35816A50-6329-47A3-80C2-19988A1AD224}" type="sibTrans" cxnId="{CB2BB859-47D6-48E2-B9B0-EA767DC8A0CB}">
      <dgm:prSet/>
      <dgm:spPr/>
      <dgm:t>
        <a:bodyPr/>
        <a:lstStyle/>
        <a:p>
          <a:endParaRPr lang="en-CA"/>
        </a:p>
      </dgm:t>
    </dgm:pt>
    <dgm:pt modelId="{19922CEA-CEE0-4D51-9344-3A463C821A9C}" type="pres">
      <dgm:prSet presAssocID="{364A9E7E-05EF-4BDC-A27E-3391FD1318DC}" presName="Name0" presStyleCnt="0">
        <dgm:presLayoutVars>
          <dgm:dir/>
          <dgm:animLvl val="lvl"/>
          <dgm:resizeHandles val="exact"/>
        </dgm:presLayoutVars>
      </dgm:prSet>
      <dgm:spPr/>
    </dgm:pt>
    <dgm:pt modelId="{C344F636-E53A-493E-90B4-6ACE2DED2D1C}" type="pres">
      <dgm:prSet presAssocID="{364A9E7E-05EF-4BDC-A27E-3391FD1318DC}" presName="tSp" presStyleCnt="0"/>
      <dgm:spPr/>
    </dgm:pt>
    <dgm:pt modelId="{71250A10-CDFA-4E55-BB1A-EF96228BE8E4}" type="pres">
      <dgm:prSet presAssocID="{364A9E7E-05EF-4BDC-A27E-3391FD1318DC}" presName="bSp" presStyleCnt="0"/>
      <dgm:spPr/>
    </dgm:pt>
    <dgm:pt modelId="{4E03E0EA-E54B-4382-B2DD-3EF3BFE987BE}" type="pres">
      <dgm:prSet presAssocID="{364A9E7E-05EF-4BDC-A27E-3391FD1318DC}" presName="process" presStyleCnt="0"/>
      <dgm:spPr/>
    </dgm:pt>
    <dgm:pt modelId="{F152F18E-F002-4062-95EE-F22F063C0D94}" type="pres">
      <dgm:prSet presAssocID="{8F9B7FF6-897A-487A-9E9D-53F1057535AD}" presName="composite1" presStyleCnt="0"/>
      <dgm:spPr/>
    </dgm:pt>
    <dgm:pt modelId="{1EB36C8D-C651-430F-9B27-0CC6EB9FCF8A}" type="pres">
      <dgm:prSet presAssocID="{8F9B7FF6-897A-487A-9E9D-53F1057535AD}" presName="dummyNode1" presStyleLbl="node1" presStyleIdx="0" presStyleCnt="3"/>
      <dgm:spPr/>
    </dgm:pt>
    <dgm:pt modelId="{C92A51C5-AA92-47C9-AFF5-2F9081C5D233}" type="pres">
      <dgm:prSet presAssocID="{8F9B7FF6-897A-487A-9E9D-53F1057535AD}" presName="childNode1" presStyleLbl="bgAcc1" presStyleIdx="0" presStyleCnt="3">
        <dgm:presLayoutVars>
          <dgm:bulletEnabled val="1"/>
        </dgm:presLayoutVars>
      </dgm:prSet>
      <dgm:spPr/>
    </dgm:pt>
    <dgm:pt modelId="{F3258DBC-B37B-484D-9041-A36782427FE5}" type="pres">
      <dgm:prSet presAssocID="{8F9B7FF6-897A-487A-9E9D-53F1057535AD}" presName="childNode1tx" presStyleLbl="bgAcc1" presStyleIdx="0" presStyleCnt="3">
        <dgm:presLayoutVars>
          <dgm:bulletEnabled val="1"/>
        </dgm:presLayoutVars>
      </dgm:prSet>
      <dgm:spPr/>
    </dgm:pt>
    <dgm:pt modelId="{D94DD217-4506-4857-AF63-AB2DA0593DF9}" type="pres">
      <dgm:prSet presAssocID="{8F9B7FF6-897A-487A-9E9D-53F1057535A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BA563E3-F70B-4DA7-921E-F6626590FC34}" type="pres">
      <dgm:prSet presAssocID="{8F9B7FF6-897A-487A-9E9D-53F1057535AD}" presName="connSite1" presStyleCnt="0"/>
      <dgm:spPr/>
    </dgm:pt>
    <dgm:pt modelId="{D7C4E502-1D6F-4847-8BAE-B0553012A106}" type="pres">
      <dgm:prSet presAssocID="{5C586C50-E4A6-409D-897F-5D5C275951D3}" presName="Name9" presStyleLbl="sibTrans2D1" presStyleIdx="0" presStyleCnt="2"/>
      <dgm:spPr/>
    </dgm:pt>
    <dgm:pt modelId="{9AA33825-5764-435B-AC1E-EDDEEA3E3E14}" type="pres">
      <dgm:prSet presAssocID="{8BB259CB-5833-43F7-B413-2ACF8B99448C}" presName="composite2" presStyleCnt="0"/>
      <dgm:spPr/>
    </dgm:pt>
    <dgm:pt modelId="{BCA8470A-1964-48FF-BFE3-D1D06CA127D3}" type="pres">
      <dgm:prSet presAssocID="{8BB259CB-5833-43F7-B413-2ACF8B99448C}" presName="dummyNode2" presStyleLbl="node1" presStyleIdx="0" presStyleCnt="3"/>
      <dgm:spPr/>
    </dgm:pt>
    <dgm:pt modelId="{6D271614-299F-4ECF-95E5-7A895DD122F9}" type="pres">
      <dgm:prSet presAssocID="{8BB259CB-5833-43F7-B413-2ACF8B99448C}" presName="childNode2" presStyleLbl="bgAcc1" presStyleIdx="1" presStyleCnt="3">
        <dgm:presLayoutVars>
          <dgm:bulletEnabled val="1"/>
        </dgm:presLayoutVars>
      </dgm:prSet>
      <dgm:spPr/>
    </dgm:pt>
    <dgm:pt modelId="{2C8AA8EF-3082-42E5-B3F6-2F539F3D2A58}" type="pres">
      <dgm:prSet presAssocID="{8BB259CB-5833-43F7-B413-2ACF8B99448C}" presName="childNode2tx" presStyleLbl="bgAcc1" presStyleIdx="1" presStyleCnt="3">
        <dgm:presLayoutVars>
          <dgm:bulletEnabled val="1"/>
        </dgm:presLayoutVars>
      </dgm:prSet>
      <dgm:spPr/>
    </dgm:pt>
    <dgm:pt modelId="{E2EBDA7A-8885-4572-AC3E-A158F9BB4FF1}" type="pres">
      <dgm:prSet presAssocID="{8BB259CB-5833-43F7-B413-2ACF8B99448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B2C92B0-44C3-4A82-9A67-5C8483E9788E}" type="pres">
      <dgm:prSet presAssocID="{8BB259CB-5833-43F7-B413-2ACF8B99448C}" presName="connSite2" presStyleCnt="0"/>
      <dgm:spPr/>
    </dgm:pt>
    <dgm:pt modelId="{5977332A-83EB-4FEB-BED9-DBBB5EEA8740}" type="pres">
      <dgm:prSet presAssocID="{F6978E9E-B3A9-433C-A151-34315B190564}" presName="Name18" presStyleLbl="sibTrans2D1" presStyleIdx="1" presStyleCnt="2"/>
      <dgm:spPr/>
    </dgm:pt>
    <dgm:pt modelId="{5637E628-742F-43AB-A600-BD08A6F05C09}" type="pres">
      <dgm:prSet presAssocID="{B2A8358E-A902-4881-A679-15E456ED560C}" presName="composite1" presStyleCnt="0"/>
      <dgm:spPr/>
    </dgm:pt>
    <dgm:pt modelId="{C1B0BF3D-E653-4CA6-A235-07B953A9BABD}" type="pres">
      <dgm:prSet presAssocID="{B2A8358E-A902-4881-A679-15E456ED560C}" presName="dummyNode1" presStyleLbl="node1" presStyleIdx="1" presStyleCnt="3"/>
      <dgm:spPr/>
    </dgm:pt>
    <dgm:pt modelId="{DBC6AF56-355F-41C4-952E-2286F5D15AAF}" type="pres">
      <dgm:prSet presAssocID="{B2A8358E-A902-4881-A679-15E456ED560C}" presName="childNode1" presStyleLbl="bgAcc1" presStyleIdx="2" presStyleCnt="3">
        <dgm:presLayoutVars>
          <dgm:bulletEnabled val="1"/>
        </dgm:presLayoutVars>
      </dgm:prSet>
      <dgm:spPr/>
    </dgm:pt>
    <dgm:pt modelId="{998013ED-15F7-4212-9594-444774D5BCC9}" type="pres">
      <dgm:prSet presAssocID="{B2A8358E-A902-4881-A679-15E456ED560C}" presName="childNode1tx" presStyleLbl="bgAcc1" presStyleIdx="2" presStyleCnt="3">
        <dgm:presLayoutVars>
          <dgm:bulletEnabled val="1"/>
        </dgm:presLayoutVars>
      </dgm:prSet>
      <dgm:spPr/>
    </dgm:pt>
    <dgm:pt modelId="{2AA86C81-0B73-4059-B838-45D0EAEBF05E}" type="pres">
      <dgm:prSet presAssocID="{B2A8358E-A902-4881-A679-15E456ED560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AF30618-6F84-404C-AF86-D6FF560BEA74}" type="pres">
      <dgm:prSet presAssocID="{B2A8358E-A902-4881-A679-15E456ED560C}" presName="connSite1" presStyleCnt="0"/>
      <dgm:spPr/>
    </dgm:pt>
  </dgm:ptLst>
  <dgm:cxnLst>
    <dgm:cxn modelId="{B08E2408-99C5-4801-9535-C4AE7AC5912D}" type="presOf" srcId="{1B3C6D58-42A0-421B-BF09-66E8CF124369}" destId="{DBC6AF56-355F-41C4-952E-2286F5D15AAF}" srcOrd="0" destOrd="0" presId="urn:microsoft.com/office/officeart/2005/8/layout/hProcess4"/>
    <dgm:cxn modelId="{E5B7950F-B61D-4B0B-B731-283F1AD93E57}" type="presOf" srcId="{1B3C6D58-42A0-421B-BF09-66E8CF124369}" destId="{998013ED-15F7-4212-9594-444774D5BCC9}" srcOrd="1" destOrd="0" presId="urn:microsoft.com/office/officeart/2005/8/layout/hProcess4"/>
    <dgm:cxn modelId="{09C41B10-C194-4BB5-9941-B66042B66F72}" srcId="{8F9B7FF6-897A-487A-9E9D-53F1057535AD}" destId="{8DF2CA16-097E-4DC1-8297-C78708F0D100}" srcOrd="0" destOrd="0" parTransId="{A30E163B-EC5D-4F44-82DB-1E9665717B3A}" sibTransId="{FE1C308C-0A38-4CD2-BBBA-496131B618EF}"/>
    <dgm:cxn modelId="{1D8FF315-3547-44FA-8178-F77359A0178A}" type="presOf" srcId="{D85B1C34-941A-4F83-A4BE-1568DE62640B}" destId="{2C8AA8EF-3082-42E5-B3F6-2F539F3D2A58}" srcOrd="1" destOrd="0" presId="urn:microsoft.com/office/officeart/2005/8/layout/hProcess4"/>
    <dgm:cxn modelId="{41A16521-3BD8-43B8-ACBF-6019E1D68F5A}" type="presOf" srcId="{D85B1C34-941A-4F83-A4BE-1568DE62640B}" destId="{6D271614-299F-4ECF-95E5-7A895DD122F9}" srcOrd="0" destOrd="0" presId="urn:microsoft.com/office/officeart/2005/8/layout/hProcess4"/>
    <dgm:cxn modelId="{0EDD6B25-5E26-4CAB-8153-6F44E9661EA8}" srcId="{364A9E7E-05EF-4BDC-A27E-3391FD1318DC}" destId="{B2A8358E-A902-4881-A679-15E456ED560C}" srcOrd="2" destOrd="0" parTransId="{63B689A9-0273-48AC-A13E-F398452DD00C}" sibTransId="{E0D1D232-4803-4E90-A3E4-3F983CC6D8E3}"/>
    <dgm:cxn modelId="{B383834A-6974-4F87-B5F5-3137641BF4A9}" srcId="{364A9E7E-05EF-4BDC-A27E-3391FD1318DC}" destId="{8F9B7FF6-897A-487A-9E9D-53F1057535AD}" srcOrd="0" destOrd="0" parTransId="{8FB32F2D-7A37-4885-9EE0-7E9BBCAFC250}" sibTransId="{5C586C50-E4A6-409D-897F-5D5C275951D3}"/>
    <dgm:cxn modelId="{CB2BB859-47D6-48E2-B9B0-EA767DC8A0CB}" srcId="{B2A8358E-A902-4881-A679-15E456ED560C}" destId="{1B3C6D58-42A0-421B-BF09-66E8CF124369}" srcOrd="0" destOrd="0" parTransId="{68CF545C-AB54-41A0-AA0B-66DA30DA0350}" sibTransId="{35816A50-6329-47A3-80C2-19988A1AD224}"/>
    <dgm:cxn modelId="{55FD798C-70DE-42CF-A1EB-390D4FD263B9}" type="presOf" srcId="{8BB259CB-5833-43F7-B413-2ACF8B99448C}" destId="{E2EBDA7A-8885-4572-AC3E-A158F9BB4FF1}" srcOrd="0" destOrd="0" presId="urn:microsoft.com/office/officeart/2005/8/layout/hProcess4"/>
    <dgm:cxn modelId="{9A355093-FFF1-40FD-AD08-C1D71B46940C}" type="presOf" srcId="{8F9B7FF6-897A-487A-9E9D-53F1057535AD}" destId="{D94DD217-4506-4857-AF63-AB2DA0593DF9}" srcOrd="0" destOrd="0" presId="urn:microsoft.com/office/officeart/2005/8/layout/hProcess4"/>
    <dgm:cxn modelId="{9A9BF399-4A94-45EE-B74F-6F3C549F49AE}" type="presOf" srcId="{8DF2CA16-097E-4DC1-8297-C78708F0D100}" destId="{C92A51C5-AA92-47C9-AFF5-2F9081C5D233}" srcOrd="0" destOrd="0" presId="urn:microsoft.com/office/officeart/2005/8/layout/hProcess4"/>
    <dgm:cxn modelId="{0770179D-1A91-4381-B13A-B545BE53F4AD}" type="presOf" srcId="{8DF2CA16-097E-4DC1-8297-C78708F0D100}" destId="{F3258DBC-B37B-484D-9041-A36782427FE5}" srcOrd="1" destOrd="0" presId="urn:microsoft.com/office/officeart/2005/8/layout/hProcess4"/>
    <dgm:cxn modelId="{45F7939D-F031-4418-9DED-C148700C673A}" srcId="{8BB259CB-5833-43F7-B413-2ACF8B99448C}" destId="{D85B1C34-941A-4F83-A4BE-1568DE62640B}" srcOrd="0" destOrd="0" parTransId="{286D7F0D-6981-42F1-BDB2-5A7F188366D9}" sibTransId="{E136E3D8-62C3-4A9C-BAC5-EE2890AE73A0}"/>
    <dgm:cxn modelId="{4C07E2CA-24F2-4DE7-82E9-91BB127EF8E5}" type="presOf" srcId="{B2A8358E-A902-4881-A679-15E456ED560C}" destId="{2AA86C81-0B73-4059-B838-45D0EAEBF05E}" srcOrd="0" destOrd="0" presId="urn:microsoft.com/office/officeart/2005/8/layout/hProcess4"/>
    <dgm:cxn modelId="{AA01B3D3-E419-4C4A-9EBB-512F3C7EF164}" type="presOf" srcId="{F6978E9E-B3A9-433C-A151-34315B190564}" destId="{5977332A-83EB-4FEB-BED9-DBBB5EEA8740}" srcOrd="0" destOrd="0" presId="urn:microsoft.com/office/officeart/2005/8/layout/hProcess4"/>
    <dgm:cxn modelId="{1427E7D7-4C2B-4ABB-A8AB-9F518A09C626}" type="presOf" srcId="{364A9E7E-05EF-4BDC-A27E-3391FD1318DC}" destId="{19922CEA-CEE0-4D51-9344-3A463C821A9C}" srcOrd="0" destOrd="0" presId="urn:microsoft.com/office/officeart/2005/8/layout/hProcess4"/>
    <dgm:cxn modelId="{7D658DDB-25A2-47D3-BCDD-9E5FA3DE8179}" type="presOf" srcId="{5C586C50-E4A6-409D-897F-5D5C275951D3}" destId="{D7C4E502-1D6F-4847-8BAE-B0553012A106}" srcOrd="0" destOrd="0" presId="urn:microsoft.com/office/officeart/2005/8/layout/hProcess4"/>
    <dgm:cxn modelId="{E4CFF6F3-5591-4086-9619-A803932D2173}" srcId="{364A9E7E-05EF-4BDC-A27E-3391FD1318DC}" destId="{8BB259CB-5833-43F7-B413-2ACF8B99448C}" srcOrd="1" destOrd="0" parTransId="{A2F16C9A-2F15-495A-AD99-1BD6B3948E03}" sibTransId="{F6978E9E-B3A9-433C-A151-34315B190564}"/>
    <dgm:cxn modelId="{5DCA46AB-C96E-418D-A043-9E97055B83CC}" type="presParOf" srcId="{19922CEA-CEE0-4D51-9344-3A463C821A9C}" destId="{C344F636-E53A-493E-90B4-6ACE2DED2D1C}" srcOrd="0" destOrd="0" presId="urn:microsoft.com/office/officeart/2005/8/layout/hProcess4"/>
    <dgm:cxn modelId="{09E69794-CD18-4C26-B802-8B7E6674CA70}" type="presParOf" srcId="{19922CEA-CEE0-4D51-9344-3A463C821A9C}" destId="{71250A10-CDFA-4E55-BB1A-EF96228BE8E4}" srcOrd="1" destOrd="0" presId="urn:microsoft.com/office/officeart/2005/8/layout/hProcess4"/>
    <dgm:cxn modelId="{43F7022F-AE7C-4B06-9A45-D8A86F2341E1}" type="presParOf" srcId="{19922CEA-CEE0-4D51-9344-3A463C821A9C}" destId="{4E03E0EA-E54B-4382-B2DD-3EF3BFE987BE}" srcOrd="2" destOrd="0" presId="urn:microsoft.com/office/officeart/2005/8/layout/hProcess4"/>
    <dgm:cxn modelId="{2FA553F6-B25C-4D33-A702-D3BE3E7B04E4}" type="presParOf" srcId="{4E03E0EA-E54B-4382-B2DD-3EF3BFE987BE}" destId="{F152F18E-F002-4062-95EE-F22F063C0D94}" srcOrd="0" destOrd="0" presId="urn:microsoft.com/office/officeart/2005/8/layout/hProcess4"/>
    <dgm:cxn modelId="{CC6ECBFF-5E2B-4063-B257-FCF78804CC4E}" type="presParOf" srcId="{F152F18E-F002-4062-95EE-F22F063C0D94}" destId="{1EB36C8D-C651-430F-9B27-0CC6EB9FCF8A}" srcOrd="0" destOrd="0" presId="urn:microsoft.com/office/officeart/2005/8/layout/hProcess4"/>
    <dgm:cxn modelId="{2CF8618A-4BFA-4142-85BD-D2BE974E596D}" type="presParOf" srcId="{F152F18E-F002-4062-95EE-F22F063C0D94}" destId="{C92A51C5-AA92-47C9-AFF5-2F9081C5D233}" srcOrd="1" destOrd="0" presId="urn:microsoft.com/office/officeart/2005/8/layout/hProcess4"/>
    <dgm:cxn modelId="{B51E57CC-A977-40D7-B575-C09FA5484C2D}" type="presParOf" srcId="{F152F18E-F002-4062-95EE-F22F063C0D94}" destId="{F3258DBC-B37B-484D-9041-A36782427FE5}" srcOrd="2" destOrd="0" presId="urn:microsoft.com/office/officeart/2005/8/layout/hProcess4"/>
    <dgm:cxn modelId="{FF90112A-71FF-45E9-8C27-BF505D9A0B81}" type="presParOf" srcId="{F152F18E-F002-4062-95EE-F22F063C0D94}" destId="{D94DD217-4506-4857-AF63-AB2DA0593DF9}" srcOrd="3" destOrd="0" presId="urn:microsoft.com/office/officeart/2005/8/layout/hProcess4"/>
    <dgm:cxn modelId="{902606E7-5478-4DCB-893C-D9E98CF52540}" type="presParOf" srcId="{F152F18E-F002-4062-95EE-F22F063C0D94}" destId="{CBA563E3-F70B-4DA7-921E-F6626590FC34}" srcOrd="4" destOrd="0" presId="urn:microsoft.com/office/officeart/2005/8/layout/hProcess4"/>
    <dgm:cxn modelId="{05CADB19-1883-40B8-97FF-66F2AB9BA4C3}" type="presParOf" srcId="{4E03E0EA-E54B-4382-B2DD-3EF3BFE987BE}" destId="{D7C4E502-1D6F-4847-8BAE-B0553012A106}" srcOrd="1" destOrd="0" presId="urn:microsoft.com/office/officeart/2005/8/layout/hProcess4"/>
    <dgm:cxn modelId="{94E33ACD-E1E8-49D3-A4FB-F46BE5407431}" type="presParOf" srcId="{4E03E0EA-E54B-4382-B2DD-3EF3BFE987BE}" destId="{9AA33825-5764-435B-AC1E-EDDEEA3E3E14}" srcOrd="2" destOrd="0" presId="urn:microsoft.com/office/officeart/2005/8/layout/hProcess4"/>
    <dgm:cxn modelId="{E11FCFAA-D33C-4D00-A6C6-9C7A9F674859}" type="presParOf" srcId="{9AA33825-5764-435B-AC1E-EDDEEA3E3E14}" destId="{BCA8470A-1964-48FF-BFE3-D1D06CA127D3}" srcOrd="0" destOrd="0" presId="urn:microsoft.com/office/officeart/2005/8/layout/hProcess4"/>
    <dgm:cxn modelId="{6EBDE2A8-6CB6-4800-A95F-A5BCA961485A}" type="presParOf" srcId="{9AA33825-5764-435B-AC1E-EDDEEA3E3E14}" destId="{6D271614-299F-4ECF-95E5-7A895DD122F9}" srcOrd="1" destOrd="0" presId="urn:microsoft.com/office/officeart/2005/8/layout/hProcess4"/>
    <dgm:cxn modelId="{C451CC9C-5540-471F-B8B6-A228E58851E8}" type="presParOf" srcId="{9AA33825-5764-435B-AC1E-EDDEEA3E3E14}" destId="{2C8AA8EF-3082-42E5-B3F6-2F539F3D2A58}" srcOrd="2" destOrd="0" presId="urn:microsoft.com/office/officeart/2005/8/layout/hProcess4"/>
    <dgm:cxn modelId="{26453277-C9B8-4297-8103-BDFB55FB122B}" type="presParOf" srcId="{9AA33825-5764-435B-AC1E-EDDEEA3E3E14}" destId="{E2EBDA7A-8885-4572-AC3E-A158F9BB4FF1}" srcOrd="3" destOrd="0" presId="urn:microsoft.com/office/officeart/2005/8/layout/hProcess4"/>
    <dgm:cxn modelId="{C4653F8B-E45E-4098-BB0C-E19596DC8788}" type="presParOf" srcId="{9AA33825-5764-435B-AC1E-EDDEEA3E3E14}" destId="{9B2C92B0-44C3-4A82-9A67-5C8483E9788E}" srcOrd="4" destOrd="0" presId="urn:microsoft.com/office/officeart/2005/8/layout/hProcess4"/>
    <dgm:cxn modelId="{D32AC378-8C4F-498A-91DE-2A174D7DFE8F}" type="presParOf" srcId="{4E03E0EA-E54B-4382-B2DD-3EF3BFE987BE}" destId="{5977332A-83EB-4FEB-BED9-DBBB5EEA8740}" srcOrd="3" destOrd="0" presId="urn:microsoft.com/office/officeart/2005/8/layout/hProcess4"/>
    <dgm:cxn modelId="{C28A65D2-4EE4-4B06-814C-F31A00D3B900}" type="presParOf" srcId="{4E03E0EA-E54B-4382-B2DD-3EF3BFE987BE}" destId="{5637E628-742F-43AB-A600-BD08A6F05C09}" srcOrd="4" destOrd="0" presId="urn:microsoft.com/office/officeart/2005/8/layout/hProcess4"/>
    <dgm:cxn modelId="{A023D616-15FC-45BE-BEF8-C75B28F5879C}" type="presParOf" srcId="{5637E628-742F-43AB-A600-BD08A6F05C09}" destId="{C1B0BF3D-E653-4CA6-A235-07B953A9BABD}" srcOrd="0" destOrd="0" presId="urn:microsoft.com/office/officeart/2005/8/layout/hProcess4"/>
    <dgm:cxn modelId="{D4367B03-79AE-4BC2-8A13-A2C78BE2AF99}" type="presParOf" srcId="{5637E628-742F-43AB-A600-BD08A6F05C09}" destId="{DBC6AF56-355F-41C4-952E-2286F5D15AAF}" srcOrd="1" destOrd="0" presId="urn:microsoft.com/office/officeart/2005/8/layout/hProcess4"/>
    <dgm:cxn modelId="{C99EC6C3-FBAD-4BE8-A107-FEE5B5D8658F}" type="presParOf" srcId="{5637E628-742F-43AB-A600-BD08A6F05C09}" destId="{998013ED-15F7-4212-9594-444774D5BCC9}" srcOrd="2" destOrd="0" presId="urn:microsoft.com/office/officeart/2005/8/layout/hProcess4"/>
    <dgm:cxn modelId="{F865AA3E-4B21-4C18-9BE2-D4B92295FD9E}" type="presParOf" srcId="{5637E628-742F-43AB-A600-BD08A6F05C09}" destId="{2AA86C81-0B73-4059-B838-45D0EAEBF05E}" srcOrd="3" destOrd="0" presId="urn:microsoft.com/office/officeart/2005/8/layout/hProcess4"/>
    <dgm:cxn modelId="{052BF3F0-7DE1-47A4-B2DE-C321C8435954}" type="presParOf" srcId="{5637E628-742F-43AB-A600-BD08A6F05C09}" destId="{8AF30618-6F84-404C-AF86-D6FF560BEA74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51C5-AA92-47C9-AFF5-2F9081C5D233}">
      <dsp:nvSpPr>
        <dsp:cNvPr id="0" name=""/>
        <dsp:cNvSpPr/>
      </dsp:nvSpPr>
      <dsp:spPr>
        <a:xfrm>
          <a:off x="3706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Conversation Dialogue text and labels</a:t>
          </a:r>
          <a:endParaRPr lang="en-CA" sz="1400" kern="1200" dirty="0"/>
        </a:p>
      </dsp:txBody>
      <dsp:txXfrm>
        <a:off x="31498" y="1599627"/>
        <a:ext cx="1408625" cy="893296"/>
      </dsp:txXfrm>
    </dsp:sp>
    <dsp:sp modelId="{D7C4E502-1D6F-4847-8BAE-B0553012A106}">
      <dsp:nvSpPr>
        <dsp:cNvPr id="0" name=""/>
        <dsp:cNvSpPr/>
      </dsp:nvSpPr>
      <dsp:spPr>
        <a:xfrm>
          <a:off x="855534" y="1963549"/>
          <a:ext cx="1460986" cy="1460986"/>
        </a:xfrm>
        <a:prstGeom prst="leftCircularArrow">
          <a:avLst>
            <a:gd name="adj1" fmla="val 2109"/>
            <a:gd name="adj2" fmla="val 253339"/>
            <a:gd name="adj3" fmla="val 2028849"/>
            <a:gd name="adj4" fmla="val 9024489"/>
            <a:gd name="adj5" fmla="val 24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DD217-4506-4857-AF63-AB2DA0593DF9}">
      <dsp:nvSpPr>
        <dsp:cNvPr id="0" name=""/>
        <dsp:cNvSpPr/>
      </dsp:nvSpPr>
      <dsp:spPr>
        <a:xfrm>
          <a:off x="329086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</a:t>
          </a:r>
          <a:endParaRPr lang="en-CA" sz="1600" kern="1200" dirty="0"/>
        </a:p>
      </dsp:txBody>
      <dsp:txXfrm>
        <a:off x="344245" y="2535875"/>
        <a:ext cx="1271201" cy="487253"/>
      </dsp:txXfrm>
    </dsp:sp>
    <dsp:sp modelId="{6D271614-299F-4ECF-95E5-7A895DD122F9}">
      <dsp:nvSpPr>
        <dsp:cNvPr id="0" name=""/>
        <dsp:cNvSpPr/>
      </dsp:nvSpPr>
      <dsp:spPr>
        <a:xfrm>
          <a:off x="1777350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Machine Learning Steps</a:t>
          </a:r>
          <a:endParaRPr lang="en-CA" sz="1400" kern="1200" dirty="0"/>
        </a:p>
      </dsp:txBody>
      <dsp:txXfrm>
        <a:off x="1805142" y="1858413"/>
        <a:ext cx="1408625" cy="893296"/>
      </dsp:txXfrm>
    </dsp:sp>
    <dsp:sp modelId="{5977332A-83EB-4FEB-BED9-DBBB5EEA8740}">
      <dsp:nvSpPr>
        <dsp:cNvPr id="0" name=""/>
        <dsp:cNvSpPr/>
      </dsp:nvSpPr>
      <dsp:spPr>
        <a:xfrm>
          <a:off x="2616976" y="879450"/>
          <a:ext cx="1648080" cy="1648080"/>
        </a:xfrm>
        <a:prstGeom prst="circularArrow">
          <a:avLst>
            <a:gd name="adj1" fmla="val 1870"/>
            <a:gd name="adj2" fmla="val 223354"/>
            <a:gd name="adj3" fmla="val 19601136"/>
            <a:gd name="adj4" fmla="val 12575511"/>
            <a:gd name="adj5" fmla="val 21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BDA7A-8885-4572-AC3E-A158F9BB4FF1}">
      <dsp:nvSpPr>
        <dsp:cNvPr id="0" name=""/>
        <dsp:cNvSpPr/>
      </dsp:nvSpPr>
      <dsp:spPr>
        <a:xfrm>
          <a:off x="2102730" y="1313050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 </a:t>
          </a:r>
          <a:endParaRPr lang="en-CA" sz="1600" kern="1200" dirty="0"/>
        </a:p>
      </dsp:txBody>
      <dsp:txXfrm>
        <a:off x="2117889" y="1328209"/>
        <a:ext cx="1271201" cy="487253"/>
      </dsp:txXfrm>
    </dsp:sp>
    <dsp:sp modelId="{DBC6AF56-355F-41C4-952E-2286F5D15AAF}">
      <dsp:nvSpPr>
        <dsp:cNvPr id="0" name=""/>
        <dsp:cNvSpPr/>
      </dsp:nvSpPr>
      <dsp:spPr>
        <a:xfrm>
          <a:off x="3550994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 that predicts the “</a:t>
          </a:r>
          <a:r>
            <a:rPr lang="en-US" sz="1400" kern="1200" dirty="0" err="1"/>
            <a:t>instruction_id</a:t>
          </a:r>
          <a:r>
            <a:rPr lang="en-US" sz="1400" kern="1200" dirty="0"/>
            <a:t>” category</a:t>
          </a:r>
          <a:endParaRPr lang="en-CA" sz="1400" kern="1200" dirty="0"/>
        </a:p>
      </dsp:txBody>
      <dsp:txXfrm>
        <a:off x="3578786" y="1599627"/>
        <a:ext cx="1408625" cy="893296"/>
      </dsp:txXfrm>
    </dsp:sp>
    <dsp:sp modelId="{2AA86C81-0B73-4059-B838-45D0EAEBF05E}">
      <dsp:nvSpPr>
        <dsp:cNvPr id="0" name=""/>
        <dsp:cNvSpPr/>
      </dsp:nvSpPr>
      <dsp:spPr>
        <a:xfrm>
          <a:off x="3876373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</a:t>
          </a:r>
          <a:endParaRPr lang="en-CA" sz="1600" kern="1200" dirty="0"/>
        </a:p>
      </dsp:txBody>
      <dsp:txXfrm>
        <a:off x="3891532" y="2535875"/>
        <a:ext cx="1271201" cy="487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7E0B-A3D3-495C-A4A5-504BD0130225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1B6-4A00-4DBB-8E9B-BCC4333A00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5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5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63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new format 4/17 -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5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28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943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64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756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184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926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05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48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09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4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7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51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tools/datasets/taskmaster-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 Conversation Dialogue Identification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CSML1010 – Milestone 1 Group 3: Jerry Khidaroo, Paul Doucet</a:t>
            </a:r>
          </a:p>
          <a:p>
            <a:pPr algn="ctr"/>
            <a:r>
              <a:rPr lang="en-US" sz="2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Dr. Annie En-Shiun Lee</a:t>
            </a:r>
          </a:p>
        </p:txBody>
      </p:sp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041"/>
          </a:xfrm>
        </p:spPr>
        <p:txBody>
          <a:bodyPr/>
          <a:lstStyle/>
          <a:p>
            <a:r>
              <a:rPr lang="en-US" dirty="0"/>
              <a:t>PCA on Bag of Words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PCA</a:t>
            </a:r>
            <a:endParaRPr lang="en-CA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7D611-7170-4198-83A2-C3EFDAAEE121}"/>
              </a:ext>
            </a:extLst>
          </p:cNvPr>
          <p:cNvSpPr txBox="1"/>
          <p:nvPr/>
        </p:nvSpPr>
        <p:spPr>
          <a:xfrm flipH="1">
            <a:off x="1607563" y="5068332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E920A-CE15-4F17-933C-0E27213B6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2" y="1711093"/>
            <a:ext cx="4936542" cy="300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E9024-A5C6-4D7D-B8A5-C9C3994F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847" y="1709498"/>
            <a:ext cx="5430008" cy="238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7CFF75-20B3-46D9-A92C-0446B7B34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891" y="5367009"/>
            <a:ext cx="7841068" cy="1351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513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985"/>
          </a:xfrm>
        </p:spPr>
        <p:txBody>
          <a:bodyPr/>
          <a:lstStyle/>
          <a:p>
            <a:r>
              <a:rPr lang="en-US" dirty="0"/>
              <a:t>Combination – BOW and Bag of </a:t>
            </a:r>
            <a:r>
              <a:rPr lang="en-US" dirty="0" err="1"/>
              <a:t>nGrams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516652" y="5096340"/>
            <a:ext cx="51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BD884-63C0-4DCF-8F86-05849EE1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2" y="1761660"/>
            <a:ext cx="4414608" cy="2997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24867-3C48-4C9E-97C1-94A77E57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93" y="1761660"/>
            <a:ext cx="5508007" cy="2442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9C75C2-0120-4337-BEE5-30434C693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652" y="5429786"/>
            <a:ext cx="9158696" cy="116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210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935466" y="5084126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D1360-3C8B-4528-97EB-05F691E9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61661"/>
            <a:ext cx="5865098" cy="2492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327AB-EBD7-47AE-9A16-396CE8424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66" y="5453458"/>
            <a:ext cx="8321068" cy="1167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6E604-A879-4FC7-92D5-BA1CABD6B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2" y="1748960"/>
            <a:ext cx="5020376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49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2313842" y="5116745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BA49B-7457-4D3D-A1F7-DA98825F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2" y="1711094"/>
            <a:ext cx="4757508" cy="2992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C86F0-179C-4EC2-A89C-C12763D8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93" y="1709497"/>
            <a:ext cx="5452807" cy="2436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CDAB3-4FB7-4955-B4E9-948DB8BE4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842" y="5465672"/>
            <a:ext cx="8241101" cy="1134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0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from </a:t>
            </a:r>
            <a:r>
              <a:rPr lang="en-US" dirty="0" err="1"/>
              <a:t>FastText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21356"/>
            <a:ext cx="559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208995" y="4982646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7A1DA-E6D1-45D4-9ADF-0EE2B1B0C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3" y="1690688"/>
            <a:ext cx="5125808" cy="3131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A091A-C6EA-40C3-8859-8A3F5A804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93" y="1690689"/>
            <a:ext cx="5455654" cy="241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969B54-5487-4ABC-AE9F-619C00840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995" y="5351978"/>
            <a:ext cx="9774009" cy="116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82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from FLAIR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2" y="1321356"/>
            <a:ext cx="56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047C1-32CC-41B2-A021-64400DF5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2" y="1711093"/>
            <a:ext cx="5049608" cy="311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B15B9-74B4-4338-AFFE-98DE555A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92" y="1685681"/>
            <a:ext cx="5448726" cy="25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6BD58-3E61-45AB-91E4-0C784D28B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768" y="5675372"/>
            <a:ext cx="6874464" cy="100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BBD1C2-0CA1-431A-9481-8B4CD6EABBF4}"/>
              </a:ext>
            </a:extLst>
          </p:cNvPr>
          <p:cNvSpPr txBox="1"/>
          <p:nvPr/>
        </p:nvSpPr>
        <p:spPr>
          <a:xfrm flipH="1">
            <a:off x="2658768" y="5331573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058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9EACEC-ED28-40BF-85FF-9796C85BD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7000" y="1041400"/>
            <a:ext cx="9398000" cy="5357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496D7BF-A485-426F-A5B0-F8F484D05B81}"/>
              </a:ext>
            </a:extLst>
          </p:cNvPr>
          <p:cNvSpPr txBox="1">
            <a:spLocks/>
          </p:cNvSpPr>
          <p:nvPr/>
        </p:nvSpPr>
        <p:spPr>
          <a:xfrm>
            <a:off x="648930" y="260967"/>
            <a:ext cx="10958870" cy="793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Feature Engineering, Extraction and Selection Final Results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9665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5F004-4AA5-45A8-B38E-23D67F82F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5332"/>
          <a:stretch/>
        </p:blipFill>
        <p:spPr>
          <a:xfrm>
            <a:off x="3951403" y="1054101"/>
            <a:ext cx="6632874" cy="5349238"/>
          </a:xfrm>
          <a:prstGeom prst="rect">
            <a:avLst/>
          </a:prstGeom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AEA4CF5-4D02-46B7-9D77-5F9BAB28ABCE}"/>
              </a:ext>
            </a:extLst>
          </p:cNvPr>
          <p:cNvSpPr txBox="1">
            <a:spLocks/>
          </p:cNvSpPr>
          <p:nvPr/>
        </p:nvSpPr>
        <p:spPr>
          <a:xfrm>
            <a:off x="648930" y="260967"/>
            <a:ext cx="10958870" cy="793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Feature Engineering, Extraction and Selection Final Results</a:t>
            </a:r>
            <a:endParaRPr lang="en-CA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F9A19-2829-4010-A110-D90266AAC114}"/>
              </a:ext>
            </a:extLst>
          </p:cNvPr>
          <p:cNvSpPr txBox="1"/>
          <p:nvPr/>
        </p:nvSpPr>
        <p:spPr>
          <a:xfrm>
            <a:off x="315471" y="1431736"/>
            <a:ext cx="3635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Visualization of Benchmark </a:t>
            </a:r>
          </a:p>
          <a:p>
            <a:r>
              <a:rPr lang="en-US" sz="2400" dirty="0"/>
              <a:t>Results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44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60967"/>
            <a:ext cx="10958870" cy="793134"/>
          </a:xfrm>
        </p:spPr>
        <p:txBody>
          <a:bodyPr>
            <a:normAutofit/>
          </a:bodyPr>
          <a:lstStyle/>
          <a:p>
            <a:r>
              <a:rPr lang="en-US" sz="3200" dirty="0"/>
              <a:t>Feature Engineering, Extraction and Selection Final Results</a:t>
            </a:r>
            <a:endParaRPr lang="en-CA" sz="32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A2B0F55-238A-4A17-8D55-E10FB80E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47" y="1641884"/>
            <a:ext cx="5544002" cy="4955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4E980-2300-4986-ABF7-B169DE18C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0" y="3081178"/>
            <a:ext cx="5096725" cy="3515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D490F3C-9CBD-4ABD-A4DC-A898F3C3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13170"/>
              </p:ext>
            </p:extLst>
          </p:nvPr>
        </p:nvGraphicFramePr>
        <p:xfrm>
          <a:off x="648930" y="972747"/>
          <a:ext cx="50967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922">
                  <a:extLst>
                    <a:ext uri="{9D8B030D-6E8A-4147-A177-3AD203B41FA5}">
                      <a16:colId xmlns:a16="http://schemas.microsoft.com/office/drawing/2014/main" val="106972814"/>
                    </a:ext>
                  </a:extLst>
                </a:gridCol>
                <a:gridCol w="3054802">
                  <a:extLst>
                    <a:ext uri="{9D8B030D-6E8A-4147-A177-3AD203B41FA5}">
                      <a16:colId xmlns:a16="http://schemas.microsoft.com/office/drawing/2014/main" val="2409299959"/>
                    </a:ext>
                  </a:extLst>
                </a:gridCol>
              </a:tblGrid>
              <a:tr h="1211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Best results were produced from the following: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61869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Extracted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0595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Feature 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Univariate chi</a:t>
                      </a:r>
                      <a:r>
                        <a:rPr lang="en-US" sz="1800" baseline="30000" dirty="0"/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9528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Reference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Naive Bayes Multinomial Variant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5486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2ADAD43-837A-49B6-AEF1-AE7C4DDD35D7}"/>
              </a:ext>
            </a:extLst>
          </p:cNvPr>
          <p:cNvSpPr txBox="1"/>
          <p:nvPr/>
        </p:nvSpPr>
        <p:spPr>
          <a:xfrm>
            <a:off x="6446347" y="1272552"/>
            <a:ext cx="554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 Heatmap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1998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CSML1010 – Milestone 1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83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Dataset: Taskmaster-1 from Google</a:t>
            </a:r>
          </a:p>
          <a:p>
            <a:r>
              <a:rPr lang="en-US" sz="2000" dirty="0"/>
              <a:t>NLP Multi-Class Text Classification Problem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Data Clean Up</a:t>
            </a:r>
          </a:p>
          <a:p>
            <a:r>
              <a:rPr lang="en-US" sz="2000" dirty="0"/>
              <a:t>Exploratory Data Analysis</a:t>
            </a:r>
          </a:p>
          <a:p>
            <a:r>
              <a:rPr lang="en-US" b="1" dirty="0"/>
              <a:t>Feature Extraction &amp; Engineering</a:t>
            </a:r>
          </a:p>
          <a:p>
            <a:r>
              <a:rPr lang="en-US" b="1" dirty="0"/>
              <a:t>Feature Scaling &amp; Selection</a:t>
            </a:r>
          </a:p>
          <a:p>
            <a:r>
              <a:rPr lang="en-US" sz="2000" dirty="0"/>
              <a:t>Modeling </a:t>
            </a:r>
          </a:p>
          <a:p>
            <a:r>
              <a:rPr lang="en-US" sz="2000" dirty="0"/>
              <a:t>Model Evaluation &amp; Tuning</a:t>
            </a:r>
          </a:p>
        </p:txBody>
      </p:sp>
    </p:spTree>
    <p:extLst>
      <p:ext uri="{BB962C8B-B14F-4D97-AF65-F5344CB8AC3E}">
        <p14:creationId xmlns:p14="http://schemas.microsoft.com/office/powerpoint/2010/main" val="1220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Dataset: Taskmaster-1 from Google</a:t>
            </a:r>
            <a:br>
              <a:rPr lang="en-US"/>
            </a:br>
            <a:r>
              <a:rPr lang="en-CA" sz="3100">
                <a:hlinkClick r:id="rId3"/>
              </a:rPr>
              <a:t>https://research.google/tools/datasets/taskmaster-1/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F5DC4-AE07-488F-8FBF-CAFA3CF44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dataset selected is the Taskmaster-1 from Google</a:t>
            </a:r>
          </a:p>
          <a:p>
            <a:pPr marL="0" indent="0">
              <a:buNone/>
            </a:pPr>
            <a:r>
              <a:rPr lang="en-US"/>
              <a:t>The dataset consists of task-based dialogs falling into one of six domains divided into 14 categories</a:t>
            </a:r>
          </a:p>
          <a:p>
            <a:pPr marL="0" indent="0">
              <a:buNone/>
            </a:pPr>
            <a:r>
              <a:rPr lang="en-CA"/>
              <a:t>We will be using the self-dialogs file which contains 7,708 conversations: </a:t>
            </a:r>
            <a:r>
              <a:rPr lang="en-CA" b="1"/>
              <a:t>‘self-dialogs.json’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9B310-EF09-4F23-BFB7-5CEB0F83F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06466" y="1690688"/>
            <a:ext cx="3641329" cy="340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CC87-274B-4976-A88B-5F0EED40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78" y="2621623"/>
            <a:ext cx="1390844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17CDF-DFDF-4625-9A0D-90811D6DB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478" y="4767810"/>
            <a:ext cx="1902434" cy="1102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2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Categorical Variable (</a:t>
            </a:r>
            <a:r>
              <a:rPr lang="en-US" sz="3200" b="1" dirty="0" err="1"/>
              <a:t>Instruction_id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CF1611-8F67-49D3-8D4C-E8F2D7D502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3687060"/>
              </p:ext>
            </p:extLst>
          </p:nvPr>
        </p:nvGraphicFramePr>
        <p:xfrm>
          <a:off x="232228" y="1429431"/>
          <a:ext cx="1172754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5">
                  <a:extLst>
                    <a:ext uri="{9D8B030D-6E8A-4147-A177-3AD203B41FA5}">
                      <a16:colId xmlns:a16="http://schemas.microsoft.com/office/drawing/2014/main" val="2795850644"/>
                    </a:ext>
                  </a:extLst>
                </a:gridCol>
                <a:gridCol w="10116458">
                  <a:extLst>
                    <a:ext uri="{9D8B030D-6E8A-4147-A177-3AD203B41FA5}">
                      <a16:colId xmlns:a16="http://schemas.microsoft.com/office/drawing/2014/main" val="1073446644"/>
                    </a:ext>
                  </a:extLst>
                </a:gridCol>
              </a:tblGrid>
              <a:tr h="136121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Conversation Dialogue </a:t>
                      </a:r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2160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Auto-repair-appt-1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take their car to the mechanic, so they need to get an appointment scheduled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3356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 from a coffee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14868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drink, and makes changes to the drink after the initial options have been 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99226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movie-finder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is looking for a movie to see at home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6391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now, settling for a second choice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one of two movies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2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771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 with two toppings,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5992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270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table, and will need to find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5146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are searching for a restaurant and book a table, and will look at options at two restaurants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0326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order a car for a ride inside a city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2203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need to order a car for a ride inside a city, and looking for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1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100" dirty="0"/>
              <a:t>Distribution of Categorical Variable (</a:t>
            </a:r>
            <a:r>
              <a:rPr lang="en-US" sz="3100" dirty="0" err="1"/>
              <a:t>Instruction_id</a:t>
            </a:r>
            <a:r>
              <a:rPr lang="en-US" sz="3100" dirty="0"/>
              <a:t>)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2D09AACC-1B0D-4BF7-B4DF-43EED0216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6" r="1" b="11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93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Conversation Identification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we will examine is a supervised multi-class text classification problem.  </a:t>
            </a:r>
          </a:p>
          <a:p>
            <a:r>
              <a:rPr lang="en-US" b="1" u="sng" dirty="0"/>
              <a:t>Goal:</a:t>
            </a:r>
            <a:r>
              <a:rPr lang="en-US" dirty="0"/>
              <a:t>  </a:t>
            </a:r>
            <a:r>
              <a:rPr lang="en-US" i="1" dirty="0"/>
              <a:t>Build a model that identifies the category for dialogue conversations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conversation dialogue text and labels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model that predicts the “</a:t>
            </a:r>
            <a:r>
              <a:rPr lang="en-US" dirty="0" err="1"/>
              <a:t>instruction_id</a:t>
            </a:r>
            <a:r>
              <a:rPr lang="en-US" dirty="0"/>
              <a:t>” category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B4393F-1B0F-4349-AE91-63973CC5D4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982144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11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Extraction </a:t>
            </a:r>
            <a:r>
              <a:rPr lang="en-US" dirty="0"/>
              <a:t>and Selection Summary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AF6FA9-A5B2-4D2D-A9E8-AA3D5B039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3662"/>
              </p:ext>
            </p:extLst>
          </p:nvPr>
        </p:nvGraphicFramePr>
        <p:xfrm>
          <a:off x="838200" y="1690688"/>
          <a:ext cx="10515600" cy="4113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266">
                  <a:extLst>
                    <a:ext uri="{9D8B030D-6E8A-4147-A177-3AD203B41FA5}">
                      <a16:colId xmlns:a16="http://schemas.microsoft.com/office/drawing/2014/main" val="411247490"/>
                    </a:ext>
                  </a:extLst>
                </a:gridCol>
                <a:gridCol w="4294134">
                  <a:extLst>
                    <a:ext uri="{9D8B030D-6E8A-4147-A177-3AD203B41FA5}">
                      <a16:colId xmlns:a16="http://schemas.microsoft.com/office/drawing/2014/main" val="27790153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67102839"/>
                    </a:ext>
                  </a:extLst>
                </a:gridCol>
              </a:tblGrid>
              <a:tr h="457023">
                <a:tc>
                  <a:txBody>
                    <a:bodyPr/>
                    <a:lstStyle/>
                    <a:p>
                      <a:r>
                        <a:rPr lang="en-US" sz="2000" dirty="0"/>
                        <a:t>Vector Types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Feature Extracted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Feature Selection Method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74452"/>
                  </a:ext>
                </a:extLst>
              </a:tr>
              <a:tr h="45702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Count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Bag-of-words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05396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Bag of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9031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Bag-of-words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32441"/>
                  </a:ext>
                </a:extLst>
              </a:tr>
              <a:tr h="457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Combination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Bag-of-words + Bag of n-grams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55386"/>
                  </a:ext>
                </a:extLst>
              </a:tr>
              <a:tr h="457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Word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0060"/>
                  </a:ext>
                </a:extLst>
              </a:tr>
              <a:tr h="45702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Word2Vec from Word2Vec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95147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Word2Vec from </a:t>
                      </a:r>
                      <a:r>
                        <a:rPr lang="en-US" sz="2000" dirty="0" err="1"/>
                        <a:t>FastText</a:t>
                      </a:r>
                      <a:r>
                        <a:rPr lang="en-US" sz="20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8089"/>
                  </a:ext>
                </a:extLst>
              </a:tr>
              <a:tr h="45702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GloVe</a:t>
                      </a:r>
                      <a:r>
                        <a:rPr lang="en-US" sz="2000" dirty="0"/>
                        <a:t> Embeddings with 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Univariate Chi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5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4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9"/>
          </a:xfrm>
        </p:spPr>
        <p:txBody>
          <a:bodyPr/>
          <a:lstStyle/>
          <a:p>
            <a:r>
              <a:rPr lang="en-US" dirty="0"/>
              <a:t>Bag of Words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257933" y="4935482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DA933-A267-4106-BDAD-255AA08C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3" y="1711093"/>
            <a:ext cx="5049607" cy="300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C2CD56-65AC-48C2-A145-4759BDB3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6880"/>
            <a:ext cx="5637583" cy="235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BFE1E-E48A-4494-9DBE-C6E5902D8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932" y="5247790"/>
            <a:ext cx="9092567" cy="130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814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9"/>
          </a:xfrm>
        </p:spPr>
        <p:txBody>
          <a:bodyPr/>
          <a:lstStyle/>
          <a:p>
            <a:r>
              <a:rPr lang="en-US" dirty="0"/>
              <a:t>Bag of n-Grams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002593" y="1392561"/>
            <a:ext cx="56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0B7F1-A257-4F26-B5EE-8254021FA540}"/>
              </a:ext>
            </a:extLst>
          </p:cNvPr>
          <p:cNvSpPr txBox="1"/>
          <p:nvPr/>
        </p:nvSpPr>
        <p:spPr>
          <a:xfrm flipH="1">
            <a:off x="1281184" y="4927698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5CDD6-65A2-4007-AC83-351F3E37E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3" y="1711093"/>
            <a:ext cx="5088604" cy="2606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86E82-0828-4021-8499-9F8D6F022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94" y="1711094"/>
            <a:ext cx="5752614" cy="2547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6632E-2B4C-4205-8F65-DB3E29A41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83" y="5297030"/>
            <a:ext cx="9535703" cy="1195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684</Words>
  <Application>Microsoft Office PowerPoint</Application>
  <PresentationFormat>Widescreen</PresentationFormat>
  <Paragraphs>149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Project: Conversation Dialogue Identification </vt:lpstr>
      <vt:lpstr>CSML1010 – Milestone 1</vt:lpstr>
      <vt:lpstr>Dataset: Taskmaster-1 from Google https://research.google/tools/datasets/taskmaster-1/</vt:lpstr>
      <vt:lpstr>Description of Categorical Variable (Instruction_id)</vt:lpstr>
      <vt:lpstr>Distribution of Categorical Variable (Instruction_id)</vt:lpstr>
      <vt:lpstr>Project: Conversation Identification</vt:lpstr>
      <vt:lpstr>Feature Extraction and Selection Summary</vt:lpstr>
      <vt:lpstr>Bag of Words</vt:lpstr>
      <vt:lpstr>Bag of n-Grams</vt:lpstr>
      <vt:lpstr>PCA on Bag of Words</vt:lpstr>
      <vt:lpstr>Combination – BOW and Bag of nGrams</vt:lpstr>
      <vt:lpstr>TF-IDF</vt:lpstr>
      <vt:lpstr>Word2Vec</vt:lpstr>
      <vt:lpstr>Word2Vec from FastText</vt:lpstr>
      <vt:lpstr>Glove from FLAIR</vt:lpstr>
      <vt:lpstr>PowerPoint Presentation</vt:lpstr>
      <vt:lpstr>PowerPoint Presentation</vt:lpstr>
      <vt:lpstr>Feature Engineering, Extraction and Selection 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Conversation Identification </dc:title>
  <dc:creator>Paul Doucet</dc:creator>
  <cp:lastModifiedBy>Paul Doucet</cp:lastModifiedBy>
  <cp:revision>9</cp:revision>
  <dcterms:created xsi:type="dcterms:W3CDTF">2020-04-18T04:11:23Z</dcterms:created>
  <dcterms:modified xsi:type="dcterms:W3CDTF">2020-04-18T04:59:05Z</dcterms:modified>
</cp:coreProperties>
</file>