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73" r:id="rId4"/>
    <p:sldId id="260" r:id="rId5"/>
    <p:sldId id="292" r:id="rId6"/>
    <p:sldId id="259" r:id="rId7"/>
    <p:sldId id="264" r:id="rId8"/>
    <p:sldId id="299" r:id="rId9"/>
    <p:sldId id="301" r:id="rId10"/>
    <p:sldId id="300" r:id="rId11"/>
    <p:sldId id="302" r:id="rId12"/>
    <p:sldId id="304" r:id="rId13"/>
    <p:sldId id="303" r:id="rId14"/>
    <p:sldId id="310" r:id="rId15"/>
    <p:sldId id="307" r:id="rId16"/>
    <p:sldId id="309" r:id="rId17"/>
    <p:sldId id="305" r:id="rId18"/>
    <p:sldId id="308"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72" autoAdjust="0"/>
    <p:restoredTop sz="76067" autoAdjust="0"/>
  </p:normalViewPr>
  <p:slideViewPr>
    <p:cSldViewPr snapToGrid="0">
      <p:cViewPr>
        <p:scale>
          <a:sx n="75" d="100"/>
          <a:sy n="75" d="100"/>
        </p:scale>
        <p:origin x="1374" y="4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5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9E7E-05EF-4BDC-A27E-3391FD1318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8F9B7FF6-897A-487A-9E9D-53F1057535AD}">
      <dgm:prSet phldrT="[Text]"/>
      <dgm:spPr/>
      <dgm:t>
        <a:bodyPr/>
        <a:lstStyle/>
        <a:p>
          <a:r>
            <a:rPr lang="en-US" dirty="0"/>
            <a:t>Input</a:t>
          </a:r>
          <a:endParaRPr lang="en-CA" dirty="0"/>
        </a:p>
      </dgm:t>
    </dgm:pt>
    <dgm:pt modelId="{8FB32F2D-7A37-4885-9EE0-7E9BBCAFC250}" type="parTrans" cxnId="{B383834A-6974-4F87-B5F5-3137641BF4A9}">
      <dgm:prSet/>
      <dgm:spPr/>
      <dgm:t>
        <a:bodyPr/>
        <a:lstStyle/>
        <a:p>
          <a:endParaRPr lang="en-CA"/>
        </a:p>
      </dgm:t>
    </dgm:pt>
    <dgm:pt modelId="{5C586C50-E4A6-409D-897F-5D5C275951D3}" type="sibTrans" cxnId="{B383834A-6974-4F87-B5F5-3137641BF4A9}">
      <dgm:prSet/>
      <dgm:spPr/>
      <dgm:t>
        <a:bodyPr/>
        <a:lstStyle/>
        <a:p>
          <a:endParaRPr lang="en-CA"/>
        </a:p>
      </dgm:t>
    </dgm:pt>
    <dgm:pt modelId="{8DF2CA16-097E-4DC1-8297-C78708F0D100}">
      <dgm:prSet phldrT="[Text]"/>
      <dgm:spPr/>
      <dgm:t>
        <a:bodyPr/>
        <a:lstStyle/>
        <a:p>
          <a:r>
            <a:rPr lang="en-US" dirty="0"/>
            <a:t>Conversation Dialogue text and labels</a:t>
          </a:r>
          <a:endParaRPr lang="en-CA" dirty="0"/>
        </a:p>
      </dgm:t>
    </dgm:pt>
    <dgm:pt modelId="{A30E163B-EC5D-4F44-82DB-1E9665717B3A}" type="parTrans" cxnId="{09C41B10-C194-4BB5-9941-B66042B66F72}">
      <dgm:prSet/>
      <dgm:spPr/>
      <dgm:t>
        <a:bodyPr/>
        <a:lstStyle/>
        <a:p>
          <a:endParaRPr lang="en-CA"/>
        </a:p>
      </dgm:t>
    </dgm:pt>
    <dgm:pt modelId="{FE1C308C-0A38-4CD2-BBBA-496131B618EF}" type="sibTrans" cxnId="{09C41B10-C194-4BB5-9941-B66042B66F72}">
      <dgm:prSet/>
      <dgm:spPr/>
      <dgm:t>
        <a:bodyPr/>
        <a:lstStyle/>
        <a:p>
          <a:endParaRPr lang="en-CA"/>
        </a:p>
      </dgm:t>
    </dgm:pt>
    <dgm:pt modelId="{8BB259CB-5833-43F7-B413-2ACF8B99448C}">
      <dgm:prSet phldrT="[Text]"/>
      <dgm:spPr/>
      <dgm:t>
        <a:bodyPr/>
        <a:lstStyle/>
        <a:p>
          <a:r>
            <a:rPr lang="en-US" dirty="0"/>
            <a:t>Machine Learning </a:t>
          </a:r>
          <a:endParaRPr lang="en-CA" dirty="0"/>
        </a:p>
      </dgm:t>
    </dgm:pt>
    <dgm:pt modelId="{A2F16C9A-2F15-495A-AD99-1BD6B3948E03}" type="parTrans" cxnId="{E4CFF6F3-5591-4086-9619-A803932D2173}">
      <dgm:prSet/>
      <dgm:spPr/>
      <dgm:t>
        <a:bodyPr/>
        <a:lstStyle/>
        <a:p>
          <a:endParaRPr lang="en-CA"/>
        </a:p>
      </dgm:t>
    </dgm:pt>
    <dgm:pt modelId="{F6978E9E-B3A9-433C-A151-34315B190564}" type="sibTrans" cxnId="{E4CFF6F3-5591-4086-9619-A803932D2173}">
      <dgm:prSet/>
      <dgm:spPr/>
      <dgm:t>
        <a:bodyPr/>
        <a:lstStyle/>
        <a:p>
          <a:endParaRPr lang="en-CA"/>
        </a:p>
      </dgm:t>
    </dgm:pt>
    <dgm:pt modelId="{D85B1C34-941A-4F83-A4BE-1568DE62640B}">
      <dgm:prSet phldrT="[Text]"/>
      <dgm:spPr/>
      <dgm:t>
        <a:bodyPr/>
        <a:lstStyle/>
        <a:p>
          <a:r>
            <a:rPr lang="en-US" dirty="0"/>
            <a:t>Machine Learning Steps</a:t>
          </a:r>
          <a:endParaRPr lang="en-CA" dirty="0"/>
        </a:p>
      </dgm:t>
    </dgm:pt>
    <dgm:pt modelId="{286D7F0D-6981-42F1-BDB2-5A7F188366D9}" type="parTrans" cxnId="{45F7939D-F031-4418-9DED-C148700C673A}">
      <dgm:prSet/>
      <dgm:spPr/>
      <dgm:t>
        <a:bodyPr/>
        <a:lstStyle/>
        <a:p>
          <a:endParaRPr lang="en-CA"/>
        </a:p>
      </dgm:t>
    </dgm:pt>
    <dgm:pt modelId="{E136E3D8-62C3-4A9C-BAC5-EE2890AE73A0}" type="sibTrans" cxnId="{45F7939D-F031-4418-9DED-C148700C673A}">
      <dgm:prSet/>
      <dgm:spPr/>
      <dgm:t>
        <a:bodyPr/>
        <a:lstStyle/>
        <a:p>
          <a:endParaRPr lang="en-CA"/>
        </a:p>
      </dgm:t>
    </dgm:pt>
    <dgm:pt modelId="{B2A8358E-A902-4881-A679-15E456ED560C}">
      <dgm:prSet phldrT="[Text]"/>
      <dgm:spPr/>
      <dgm:t>
        <a:bodyPr/>
        <a:lstStyle/>
        <a:p>
          <a:r>
            <a:rPr lang="en-US" dirty="0"/>
            <a:t>Output</a:t>
          </a:r>
          <a:endParaRPr lang="en-CA" dirty="0"/>
        </a:p>
      </dgm:t>
    </dgm:pt>
    <dgm:pt modelId="{63B689A9-0273-48AC-A13E-F398452DD00C}" type="parTrans" cxnId="{0EDD6B25-5E26-4CAB-8153-6F44E9661EA8}">
      <dgm:prSet/>
      <dgm:spPr/>
      <dgm:t>
        <a:bodyPr/>
        <a:lstStyle/>
        <a:p>
          <a:endParaRPr lang="en-CA"/>
        </a:p>
      </dgm:t>
    </dgm:pt>
    <dgm:pt modelId="{E0D1D232-4803-4E90-A3E4-3F983CC6D8E3}" type="sibTrans" cxnId="{0EDD6B25-5E26-4CAB-8153-6F44E9661EA8}">
      <dgm:prSet/>
      <dgm:spPr/>
      <dgm:t>
        <a:bodyPr/>
        <a:lstStyle/>
        <a:p>
          <a:endParaRPr lang="en-CA"/>
        </a:p>
      </dgm:t>
    </dgm:pt>
    <dgm:pt modelId="{1B3C6D58-42A0-421B-BF09-66E8CF124369}">
      <dgm:prSet phldrT="[Text]"/>
      <dgm:spPr/>
      <dgm:t>
        <a:bodyPr/>
        <a:lstStyle/>
        <a:p>
          <a:r>
            <a:rPr lang="en-US" dirty="0"/>
            <a:t>Model that predicts the “</a:t>
          </a:r>
          <a:r>
            <a:rPr lang="en-US" dirty="0" err="1"/>
            <a:t>instruction_id</a:t>
          </a:r>
          <a:r>
            <a:rPr lang="en-US" dirty="0"/>
            <a:t>” category</a:t>
          </a:r>
          <a:endParaRPr lang="en-CA" dirty="0"/>
        </a:p>
      </dgm:t>
    </dgm:pt>
    <dgm:pt modelId="{68CF545C-AB54-41A0-AA0B-66DA30DA0350}" type="parTrans" cxnId="{CB2BB859-47D6-48E2-B9B0-EA767DC8A0CB}">
      <dgm:prSet/>
      <dgm:spPr/>
      <dgm:t>
        <a:bodyPr/>
        <a:lstStyle/>
        <a:p>
          <a:endParaRPr lang="en-CA"/>
        </a:p>
      </dgm:t>
    </dgm:pt>
    <dgm:pt modelId="{35816A50-6329-47A3-80C2-19988A1AD224}" type="sibTrans" cxnId="{CB2BB859-47D6-48E2-B9B0-EA767DC8A0CB}">
      <dgm:prSet/>
      <dgm:spPr/>
      <dgm:t>
        <a:bodyPr/>
        <a:lstStyle/>
        <a:p>
          <a:endParaRPr lang="en-CA"/>
        </a:p>
      </dgm:t>
    </dgm:pt>
    <dgm:pt modelId="{19922CEA-CEE0-4D51-9344-3A463C821A9C}" type="pres">
      <dgm:prSet presAssocID="{364A9E7E-05EF-4BDC-A27E-3391FD1318DC}" presName="Name0" presStyleCnt="0">
        <dgm:presLayoutVars>
          <dgm:dir/>
          <dgm:animLvl val="lvl"/>
          <dgm:resizeHandles val="exact"/>
        </dgm:presLayoutVars>
      </dgm:prSet>
      <dgm:spPr/>
    </dgm:pt>
    <dgm:pt modelId="{C344F636-E53A-493E-90B4-6ACE2DED2D1C}" type="pres">
      <dgm:prSet presAssocID="{364A9E7E-05EF-4BDC-A27E-3391FD1318DC}" presName="tSp" presStyleCnt="0"/>
      <dgm:spPr/>
    </dgm:pt>
    <dgm:pt modelId="{71250A10-CDFA-4E55-BB1A-EF96228BE8E4}" type="pres">
      <dgm:prSet presAssocID="{364A9E7E-05EF-4BDC-A27E-3391FD1318DC}" presName="bSp" presStyleCnt="0"/>
      <dgm:spPr/>
    </dgm:pt>
    <dgm:pt modelId="{4E03E0EA-E54B-4382-B2DD-3EF3BFE987BE}" type="pres">
      <dgm:prSet presAssocID="{364A9E7E-05EF-4BDC-A27E-3391FD1318DC}" presName="process" presStyleCnt="0"/>
      <dgm:spPr/>
    </dgm:pt>
    <dgm:pt modelId="{F152F18E-F002-4062-95EE-F22F063C0D94}" type="pres">
      <dgm:prSet presAssocID="{8F9B7FF6-897A-487A-9E9D-53F1057535AD}" presName="composite1" presStyleCnt="0"/>
      <dgm:spPr/>
    </dgm:pt>
    <dgm:pt modelId="{1EB36C8D-C651-430F-9B27-0CC6EB9FCF8A}" type="pres">
      <dgm:prSet presAssocID="{8F9B7FF6-897A-487A-9E9D-53F1057535AD}" presName="dummyNode1" presStyleLbl="node1" presStyleIdx="0" presStyleCnt="3"/>
      <dgm:spPr/>
    </dgm:pt>
    <dgm:pt modelId="{C92A51C5-AA92-47C9-AFF5-2F9081C5D233}" type="pres">
      <dgm:prSet presAssocID="{8F9B7FF6-897A-487A-9E9D-53F1057535AD}" presName="childNode1" presStyleLbl="bgAcc1" presStyleIdx="0" presStyleCnt="3">
        <dgm:presLayoutVars>
          <dgm:bulletEnabled val="1"/>
        </dgm:presLayoutVars>
      </dgm:prSet>
      <dgm:spPr/>
    </dgm:pt>
    <dgm:pt modelId="{F3258DBC-B37B-484D-9041-A36782427FE5}" type="pres">
      <dgm:prSet presAssocID="{8F9B7FF6-897A-487A-9E9D-53F1057535AD}" presName="childNode1tx" presStyleLbl="bgAcc1" presStyleIdx="0" presStyleCnt="3">
        <dgm:presLayoutVars>
          <dgm:bulletEnabled val="1"/>
        </dgm:presLayoutVars>
      </dgm:prSet>
      <dgm:spPr/>
    </dgm:pt>
    <dgm:pt modelId="{D94DD217-4506-4857-AF63-AB2DA0593DF9}" type="pres">
      <dgm:prSet presAssocID="{8F9B7FF6-897A-487A-9E9D-53F1057535AD}" presName="parentNode1" presStyleLbl="node1" presStyleIdx="0" presStyleCnt="3">
        <dgm:presLayoutVars>
          <dgm:chMax val="1"/>
          <dgm:bulletEnabled val="1"/>
        </dgm:presLayoutVars>
      </dgm:prSet>
      <dgm:spPr/>
    </dgm:pt>
    <dgm:pt modelId="{CBA563E3-F70B-4DA7-921E-F6626590FC34}" type="pres">
      <dgm:prSet presAssocID="{8F9B7FF6-897A-487A-9E9D-53F1057535AD}" presName="connSite1" presStyleCnt="0"/>
      <dgm:spPr/>
    </dgm:pt>
    <dgm:pt modelId="{D7C4E502-1D6F-4847-8BAE-B0553012A106}" type="pres">
      <dgm:prSet presAssocID="{5C586C50-E4A6-409D-897F-5D5C275951D3}" presName="Name9" presStyleLbl="sibTrans2D1" presStyleIdx="0" presStyleCnt="2"/>
      <dgm:spPr/>
    </dgm:pt>
    <dgm:pt modelId="{9AA33825-5764-435B-AC1E-EDDEEA3E3E14}" type="pres">
      <dgm:prSet presAssocID="{8BB259CB-5833-43F7-B413-2ACF8B99448C}" presName="composite2" presStyleCnt="0"/>
      <dgm:spPr/>
    </dgm:pt>
    <dgm:pt modelId="{BCA8470A-1964-48FF-BFE3-D1D06CA127D3}" type="pres">
      <dgm:prSet presAssocID="{8BB259CB-5833-43F7-B413-2ACF8B99448C}" presName="dummyNode2" presStyleLbl="node1" presStyleIdx="0" presStyleCnt="3"/>
      <dgm:spPr/>
    </dgm:pt>
    <dgm:pt modelId="{6D271614-299F-4ECF-95E5-7A895DD122F9}" type="pres">
      <dgm:prSet presAssocID="{8BB259CB-5833-43F7-B413-2ACF8B99448C}" presName="childNode2" presStyleLbl="bgAcc1" presStyleIdx="1" presStyleCnt="3">
        <dgm:presLayoutVars>
          <dgm:bulletEnabled val="1"/>
        </dgm:presLayoutVars>
      </dgm:prSet>
      <dgm:spPr/>
    </dgm:pt>
    <dgm:pt modelId="{2C8AA8EF-3082-42E5-B3F6-2F539F3D2A58}" type="pres">
      <dgm:prSet presAssocID="{8BB259CB-5833-43F7-B413-2ACF8B99448C}" presName="childNode2tx" presStyleLbl="bgAcc1" presStyleIdx="1" presStyleCnt="3">
        <dgm:presLayoutVars>
          <dgm:bulletEnabled val="1"/>
        </dgm:presLayoutVars>
      </dgm:prSet>
      <dgm:spPr/>
    </dgm:pt>
    <dgm:pt modelId="{E2EBDA7A-8885-4572-AC3E-A158F9BB4FF1}" type="pres">
      <dgm:prSet presAssocID="{8BB259CB-5833-43F7-B413-2ACF8B99448C}" presName="parentNode2" presStyleLbl="node1" presStyleIdx="1" presStyleCnt="3">
        <dgm:presLayoutVars>
          <dgm:chMax val="0"/>
          <dgm:bulletEnabled val="1"/>
        </dgm:presLayoutVars>
      </dgm:prSet>
      <dgm:spPr/>
    </dgm:pt>
    <dgm:pt modelId="{9B2C92B0-44C3-4A82-9A67-5C8483E9788E}" type="pres">
      <dgm:prSet presAssocID="{8BB259CB-5833-43F7-B413-2ACF8B99448C}" presName="connSite2" presStyleCnt="0"/>
      <dgm:spPr/>
    </dgm:pt>
    <dgm:pt modelId="{5977332A-83EB-4FEB-BED9-DBBB5EEA8740}" type="pres">
      <dgm:prSet presAssocID="{F6978E9E-B3A9-433C-A151-34315B190564}" presName="Name18" presStyleLbl="sibTrans2D1" presStyleIdx="1" presStyleCnt="2"/>
      <dgm:spPr/>
    </dgm:pt>
    <dgm:pt modelId="{5637E628-742F-43AB-A600-BD08A6F05C09}" type="pres">
      <dgm:prSet presAssocID="{B2A8358E-A902-4881-A679-15E456ED560C}" presName="composite1" presStyleCnt="0"/>
      <dgm:spPr/>
    </dgm:pt>
    <dgm:pt modelId="{C1B0BF3D-E653-4CA6-A235-07B953A9BABD}" type="pres">
      <dgm:prSet presAssocID="{B2A8358E-A902-4881-A679-15E456ED560C}" presName="dummyNode1" presStyleLbl="node1" presStyleIdx="1" presStyleCnt="3"/>
      <dgm:spPr/>
    </dgm:pt>
    <dgm:pt modelId="{DBC6AF56-355F-41C4-952E-2286F5D15AAF}" type="pres">
      <dgm:prSet presAssocID="{B2A8358E-A902-4881-A679-15E456ED560C}" presName="childNode1" presStyleLbl="bgAcc1" presStyleIdx="2" presStyleCnt="3">
        <dgm:presLayoutVars>
          <dgm:bulletEnabled val="1"/>
        </dgm:presLayoutVars>
      </dgm:prSet>
      <dgm:spPr/>
    </dgm:pt>
    <dgm:pt modelId="{998013ED-15F7-4212-9594-444774D5BCC9}" type="pres">
      <dgm:prSet presAssocID="{B2A8358E-A902-4881-A679-15E456ED560C}" presName="childNode1tx" presStyleLbl="bgAcc1" presStyleIdx="2" presStyleCnt="3">
        <dgm:presLayoutVars>
          <dgm:bulletEnabled val="1"/>
        </dgm:presLayoutVars>
      </dgm:prSet>
      <dgm:spPr/>
    </dgm:pt>
    <dgm:pt modelId="{2AA86C81-0B73-4059-B838-45D0EAEBF05E}" type="pres">
      <dgm:prSet presAssocID="{B2A8358E-A902-4881-A679-15E456ED560C}" presName="parentNode1" presStyleLbl="node1" presStyleIdx="2" presStyleCnt="3">
        <dgm:presLayoutVars>
          <dgm:chMax val="1"/>
          <dgm:bulletEnabled val="1"/>
        </dgm:presLayoutVars>
      </dgm:prSet>
      <dgm:spPr/>
    </dgm:pt>
    <dgm:pt modelId="{8AF30618-6F84-404C-AF86-D6FF560BEA74}" type="pres">
      <dgm:prSet presAssocID="{B2A8358E-A902-4881-A679-15E456ED560C}" presName="connSite1" presStyleCnt="0"/>
      <dgm:spPr/>
    </dgm:pt>
  </dgm:ptLst>
  <dgm:cxnLst>
    <dgm:cxn modelId="{B08E2408-99C5-4801-9535-C4AE7AC5912D}" type="presOf" srcId="{1B3C6D58-42A0-421B-BF09-66E8CF124369}" destId="{DBC6AF56-355F-41C4-952E-2286F5D15AAF}" srcOrd="0" destOrd="0" presId="urn:microsoft.com/office/officeart/2005/8/layout/hProcess4"/>
    <dgm:cxn modelId="{E5B7950F-B61D-4B0B-B731-283F1AD93E57}" type="presOf" srcId="{1B3C6D58-42A0-421B-BF09-66E8CF124369}" destId="{998013ED-15F7-4212-9594-444774D5BCC9}" srcOrd="1" destOrd="0" presId="urn:microsoft.com/office/officeart/2005/8/layout/hProcess4"/>
    <dgm:cxn modelId="{09C41B10-C194-4BB5-9941-B66042B66F72}" srcId="{8F9B7FF6-897A-487A-9E9D-53F1057535AD}" destId="{8DF2CA16-097E-4DC1-8297-C78708F0D100}" srcOrd="0" destOrd="0" parTransId="{A30E163B-EC5D-4F44-82DB-1E9665717B3A}" sibTransId="{FE1C308C-0A38-4CD2-BBBA-496131B618EF}"/>
    <dgm:cxn modelId="{1D8FF315-3547-44FA-8178-F77359A0178A}" type="presOf" srcId="{D85B1C34-941A-4F83-A4BE-1568DE62640B}" destId="{2C8AA8EF-3082-42E5-B3F6-2F539F3D2A58}" srcOrd="1" destOrd="0" presId="urn:microsoft.com/office/officeart/2005/8/layout/hProcess4"/>
    <dgm:cxn modelId="{41A16521-3BD8-43B8-ACBF-6019E1D68F5A}" type="presOf" srcId="{D85B1C34-941A-4F83-A4BE-1568DE62640B}" destId="{6D271614-299F-4ECF-95E5-7A895DD122F9}" srcOrd="0" destOrd="0" presId="urn:microsoft.com/office/officeart/2005/8/layout/hProcess4"/>
    <dgm:cxn modelId="{0EDD6B25-5E26-4CAB-8153-6F44E9661EA8}" srcId="{364A9E7E-05EF-4BDC-A27E-3391FD1318DC}" destId="{B2A8358E-A902-4881-A679-15E456ED560C}" srcOrd="2" destOrd="0" parTransId="{63B689A9-0273-48AC-A13E-F398452DD00C}" sibTransId="{E0D1D232-4803-4E90-A3E4-3F983CC6D8E3}"/>
    <dgm:cxn modelId="{B383834A-6974-4F87-B5F5-3137641BF4A9}" srcId="{364A9E7E-05EF-4BDC-A27E-3391FD1318DC}" destId="{8F9B7FF6-897A-487A-9E9D-53F1057535AD}" srcOrd="0" destOrd="0" parTransId="{8FB32F2D-7A37-4885-9EE0-7E9BBCAFC250}" sibTransId="{5C586C50-E4A6-409D-897F-5D5C275951D3}"/>
    <dgm:cxn modelId="{CB2BB859-47D6-48E2-B9B0-EA767DC8A0CB}" srcId="{B2A8358E-A902-4881-A679-15E456ED560C}" destId="{1B3C6D58-42A0-421B-BF09-66E8CF124369}" srcOrd="0" destOrd="0" parTransId="{68CF545C-AB54-41A0-AA0B-66DA30DA0350}" sibTransId="{35816A50-6329-47A3-80C2-19988A1AD224}"/>
    <dgm:cxn modelId="{55FD798C-70DE-42CF-A1EB-390D4FD263B9}" type="presOf" srcId="{8BB259CB-5833-43F7-B413-2ACF8B99448C}" destId="{E2EBDA7A-8885-4572-AC3E-A158F9BB4FF1}" srcOrd="0" destOrd="0" presId="urn:microsoft.com/office/officeart/2005/8/layout/hProcess4"/>
    <dgm:cxn modelId="{9A355093-FFF1-40FD-AD08-C1D71B46940C}" type="presOf" srcId="{8F9B7FF6-897A-487A-9E9D-53F1057535AD}" destId="{D94DD217-4506-4857-AF63-AB2DA0593DF9}" srcOrd="0" destOrd="0" presId="urn:microsoft.com/office/officeart/2005/8/layout/hProcess4"/>
    <dgm:cxn modelId="{9A9BF399-4A94-45EE-B74F-6F3C549F49AE}" type="presOf" srcId="{8DF2CA16-097E-4DC1-8297-C78708F0D100}" destId="{C92A51C5-AA92-47C9-AFF5-2F9081C5D233}" srcOrd="0" destOrd="0" presId="urn:microsoft.com/office/officeart/2005/8/layout/hProcess4"/>
    <dgm:cxn modelId="{0770179D-1A91-4381-B13A-B545BE53F4AD}" type="presOf" srcId="{8DF2CA16-097E-4DC1-8297-C78708F0D100}" destId="{F3258DBC-B37B-484D-9041-A36782427FE5}" srcOrd="1" destOrd="0" presId="urn:microsoft.com/office/officeart/2005/8/layout/hProcess4"/>
    <dgm:cxn modelId="{45F7939D-F031-4418-9DED-C148700C673A}" srcId="{8BB259CB-5833-43F7-B413-2ACF8B99448C}" destId="{D85B1C34-941A-4F83-A4BE-1568DE62640B}" srcOrd="0" destOrd="0" parTransId="{286D7F0D-6981-42F1-BDB2-5A7F188366D9}" sibTransId="{E136E3D8-62C3-4A9C-BAC5-EE2890AE73A0}"/>
    <dgm:cxn modelId="{4C07E2CA-24F2-4DE7-82E9-91BB127EF8E5}" type="presOf" srcId="{B2A8358E-A902-4881-A679-15E456ED560C}" destId="{2AA86C81-0B73-4059-B838-45D0EAEBF05E}" srcOrd="0" destOrd="0" presId="urn:microsoft.com/office/officeart/2005/8/layout/hProcess4"/>
    <dgm:cxn modelId="{AA01B3D3-E419-4C4A-9EBB-512F3C7EF164}" type="presOf" srcId="{F6978E9E-B3A9-433C-A151-34315B190564}" destId="{5977332A-83EB-4FEB-BED9-DBBB5EEA8740}" srcOrd="0" destOrd="0" presId="urn:microsoft.com/office/officeart/2005/8/layout/hProcess4"/>
    <dgm:cxn modelId="{1427E7D7-4C2B-4ABB-A8AB-9F518A09C626}" type="presOf" srcId="{364A9E7E-05EF-4BDC-A27E-3391FD1318DC}" destId="{19922CEA-CEE0-4D51-9344-3A463C821A9C}" srcOrd="0" destOrd="0" presId="urn:microsoft.com/office/officeart/2005/8/layout/hProcess4"/>
    <dgm:cxn modelId="{7D658DDB-25A2-47D3-BCDD-9E5FA3DE8179}" type="presOf" srcId="{5C586C50-E4A6-409D-897F-5D5C275951D3}" destId="{D7C4E502-1D6F-4847-8BAE-B0553012A106}" srcOrd="0" destOrd="0" presId="urn:microsoft.com/office/officeart/2005/8/layout/hProcess4"/>
    <dgm:cxn modelId="{E4CFF6F3-5591-4086-9619-A803932D2173}" srcId="{364A9E7E-05EF-4BDC-A27E-3391FD1318DC}" destId="{8BB259CB-5833-43F7-B413-2ACF8B99448C}" srcOrd="1" destOrd="0" parTransId="{A2F16C9A-2F15-495A-AD99-1BD6B3948E03}" sibTransId="{F6978E9E-B3A9-433C-A151-34315B190564}"/>
    <dgm:cxn modelId="{5DCA46AB-C96E-418D-A043-9E97055B83CC}" type="presParOf" srcId="{19922CEA-CEE0-4D51-9344-3A463C821A9C}" destId="{C344F636-E53A-493E-90B4-6ACE2DED2D1C}" srcOrd="0" destOrd="0" presId="urn:microsoft.com/office/officeart/2005/8/layout/hProcess4"/>
    <dgm:cxn modelId="{09E69794-CD18-4C26-B802-8B7E6674CA70}" type="presParOf" srcId="{19922CEA-CEE0-4D51-9344-3A463C821A9C}" destId="{71250A10-CDFA-4E55-BB1A-EF96228BE8E4}" srcOrd="1" destOrd="0" presId="urn:microsoft.com/office/officeart/2005/8/layout/hProcess4"/>
    <dgm:cxn modelId="{43F7022F-AE7C-4B06-9A45-D8A86F2341E1}" type="presParOf" srcId="{19922CEA-CEE0-4D51-9344-3A463C821A9C}" destId="{4E03E0EA-E54B-4382-B2DD-3EF3BFE987BE}" srcOrd="2" destOrd="0" presId="urn:microsoft.com/office/officeart/2005/8/layout/hProcess4"/>
    <dgm:cxn modelId="{2FA553F6-B25C-4D33-A702-D3BE3E7B04E4}" type="presParOf" srcId="{4E03E0EA-E54B-4382-B2DD-3EF3BFE987BE}" destId="{F152F18E-F002-4062-95EE-F22F063C0D94}" srcOrd="0" destOrd="0" presId="urn:microsoft.com/office/officeart/2005/8/layout/hProcess4"/>
    <dgm:cxn modelId="{CC6ECBFF-5E2B-4063-B257-FCF78804CC4E}" type="presParOf" srcId="{F152F18E-F002-4062-95EE-F22F063C0D94}" destId="{1EB36C8D-C651-430F-9B27-0CC6EB9FCF8A}" srcOrd="0" destOrd="0" presId="urn:microsoft.com/office/officeart/2005/8/layout/hProcess4"/>
    <dgm:cxn modelId="{2CF8618A-4BFA-4142-85BD-D2BE974E596D}" type="presParOf" srcId="{F152F18E-F002-4062-95EE-F22F063C0D94}" destId="{C92A51C5-AA92-47C9-AFF5-2F9081C5D233}" srcOrd="1" destOrd="0" presId="urn:microsoft.com/office/officeart/2005/8/layout/hProcess4"/>
    <dgm:cxn modelId="{B51E57CC-A977-40D7-B575-C09FA5484C2D}" type="presParOf" srcId="{F152F18E-F002-4062-95EE-F22F063C0D94}" destId="{F3258DBC-B37B-484D-9041-A36782427FE5}" srcOrd="2" destOrd="0" presId="urn:microsoft.com/office/officeart/2005/8/layout/hProcess4"/>
    <dgm:cxn modelId="{FF90112A-71FF-45E9-8C27-BF505D9A0B81}" type="presParOf" srcId="{F152F18E-F002-4062-95EE-F22F063C0D94}" destId="{D94DD217-4506-4857-AF63-AB2DA0593DF9}" srcOrd="3" destOrd="0" presId="urn:microsoft.com/office/officeart/2005/8/layout/hProcess4"/>
    <dgm:cxn modelId="{902606E7-5478-4DCB-893C-D9E98CF52540}" type="presParOf" srcId="{F152F18E-F002-4062-95EE-F22F063C0D94}" destId="{CBA563E3-F70B-4DA7-921E-F6626590FC34}" srcOrd="4" destOrd="0" presId="urn:microsoft.com/office/officeart/2005/8/layout/hProcess4"/>
    <dgm:cxn modelId="{05CADB19-1883-40B8-97FF-66F2AB9BA4C3}" type="presParOf" srcId="{4E03E0EA-E54B-4382-B2DD-3EF3BFE987BE}" destId="{D7C4E502-1D6F-4847-8BAE-B0553012A106}" srcOrd="1" destOrd="0" presId="urn:microsoft.com/office/officeart/2005/8/layout/hProcess4"/>
    <dgm:cxn modelId="{94E33ACD-E1E8-49D3-A4FB-F46BE5407431}" type="presParOf" srcId="{4E03E0EA-E54B-4382-B2DD-3EF3BFE987BE}" destId="{9AA33825-5764-435B-AC1E-EDDEEA3E3E14}" srcOrd="2" destOrd="0" presId="urn:microsoft.com/office/officeart/2005/8/layout/hProcess4"/>
    <dgm:cxn modelId="{E11FCFAA-D33C-4D00-A6C6-9C7A9F674859}" type="presParOf" srcId="{9AA33825-5764-435B-AC1E-EDDEEA3E3E14}" destId="{BCA8470A-1964-48FF-BFE3-D1D06CA127D3}" srcOrd="0" destOrd="0" presId="urn:microsoft.com/office/officeart/2005/8/layout/hProcess4"/>
    <dgm:cxn modelId="{6EBDE2A8-6CB6-4800-A95F-A5BCA961485A}" type="presParOf" srcId="{9AA33825-5764-435B-AC1E-EDDEEA3E3E14}" destId="{6D271614-299F-4ECF-95E5-7A895DD122F9}" srcOrd="1" destOrd="0" presId="urn:microsoft.com/office/officeart/2005/8/layout/hProcess4"/>
    <dgm:cxn modelId="{C451CC9C-5540-471F-B8B6-A228E58851E8}" type="presParOf" srcId="{9AA33825-5764-435B-AC1E-EDDEEA3E3E14}" destId="{2C8AA8EF-3082-42E5-B3F6-2F539F3D2A58}" srcOrd="2" destOrd="0" presId="urn:microsoft.com/office/officeart/2005/8/layout/hProcess4"/>
    <dgm:cxn modelId="{26453277-C9B8-4297-8103-BDFB55FB122B}" type="presParOf" srcId="{9AA33825-5764-435B-AC1E-EDDEEA3E3E14}" destId="{E2EBDA7A-8885-4572-AC3E-A158F9BB4FF1}" srcOrd="3" destOrd="0" presId="urn:microsoft.com/office/officeart/2005/8/layout/hProcess4"/>
    <dgm:cxn modelId="{C4653F8B-E45E-4098-BB0C-E19596DC8788}" type="presParOf" srcId="{9AA33825-5764-435B-AC1E-EDDEEA3E3E14}" destId="{9B2C92B0-44C3-4A82-9A67-5C8483E9788E}" srcOrd="4" destOrd="0" presId="urn:microsoft.com/office/officeart/2005/8/layout/hProcess4"/>
    <dgm:cxn modelId="{D32AC378-8C4F-498A-91DE-2A174D7DFE8F}" type="presParOf" srcId="{4E03E0EA-E54B-4382-B2DD-3EF3BFE987BE}" destId="{5977332A-83EB-4FEB-BED9-DBBB5EEA8740}" srcOrd="3" destOrd="0" presId="urn:microsoft.com/office/officeart/2005/8/layout/hProcess4"/>
    <dgm:cxn modelId="{C28A65D2-4EE4-4B06-814C-F31A00D3B900}" type="presParOf" srcId="{4E03E0EA-E54B-4382-B2DD-3EF3BFE987BE}" destId="{5637E628-742F-43AB-A600-BD08A6F05C09}" srcOrd="4" destOrd="0" presId="urn:microsoft.com/office/officeart/2005/8/layout/hProcess4"/>
    <dgm:cxn modelId="{A023D616-15FC-45BE-BEF8-C75B28F5879C}" type="presParOf" srcId="{5637E628-742F-43AB-A600-BD08A6F05C09}" destId="{C1B0BF3D-E653-4CA6-A235-07B953A9BABD}" srcOrd="0" destOrd="0" presId="urn:microsoft.com/office/officeart/2005/8/layout/hProcess4"/>
    <dgm:cxn modelId="{D4367B03-79AE-4BC2-8A13-A2C78BE2AF99}" type="presParOf" srcId="{5637E628-742F-43AB-A600-BD08A6F05C09}" destId="{DBC6AF56-355F-41C4-952E-2286F5D15AAF}" srcOrd="1" destOrd="0" presId="urn:microsoft.com/office/officeart/2005/8/layout/hProcess4"/>
    <dgm:cxn modelId="{C99EC6C3-FBAD-4BE8-A107-FEE5B5D8658F}" type="presParOf" srcId="{5637E628-742F-43AB-A600-BD08A6F05C09}" destId="{998013ED-15F7-4212-9594-444774D5BCC9}" srcOrd="2" destOrd="0" presId="urn:microsoft.com/office/officeart/2005/8/layout/hProcess4"/>
    <dgm:cxn modelId="{F865AA3E-4B21-4C18-9BE2-D4B92295FD9E}" type="presParOf" srcId="{5637E628-742F-43AB-A600-BD08A6F05C09}" destId="{2AA86C81-0B73-4059-B838-45D0EAEBF05E}" srcOrd="3" destOrd="0" presId="urn:microsoft.com/office/officeart/2005/8/layout/hProcess4"/>
    <dgm:cxn modelId="{052BF3F0-7DE1-47A4-B2DE-C321C8435954}" type="presParOf" srcId="{5637E628-742F-43AB-A600-BD08A6F05C09}" destId="{8AF30618-6F84-404C-AF86-D6FF560BEA74}" srcOrd="4" destOrd="0" presId="urn:microsoft.com/office/officeart/2005/8/layout/h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51C5-AA92-47C9-AFF5-2F9081C5D233}">
      <dsp:nvSpPr>
        <dsp:cNvPr id="0" name=""/>
        <dsp:cNvSpPr/>
      </dsp:nvSpPr>
      <dsp:spPr>
        <a:xfrm>
          <a:off x="3706"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Conversation Dialogue text and labels</a:t>
          </a:r>
          <a:endParaRPr lang="en-CA" sz="1400" kern="1200" dirty="0"/>
        </a:p>
      </dsp:txBody>
      <dsp:txXfrm>
        <a:off x="31498" y="1599627"/>
        <a:ext cx="1408625" cy="893296"/>
      </dsp:txXfrm>
    </dsp:sp>
    <dsp:sp modelId="{D7C4E502-1D6F-4847-8BAE-B0553012A106}">
      <dsp:nvSpPr>
        <dsp:cNvPr id="0" name=""/>
        <dsp:cNvSpPr/>
      </dsp:nvSpPr>
      <dsp:spPr>
        <a:xfrm>
          <a:off x="855534" y="1963549"/>
          <a:ext cx="1460986" cy="1460986"/>
        </a:xfrm>
        <a:prstGeom prst="leftCircularArrow">
          <a:avLst>
            <a:gd name="adj1" fmla="val 2109"/>
            <a:gd name="adj2" fmla="val 253339"/>
            <a:gd name="adj3" fmla="val 2028849"/>
            <a:gd name="adj4" fmla="val 9024489"/>
            <a:gd name="adj5" fmla="val 246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4DD217-4506-4857-AF63-AB2DA0593DF9}">
      <dsp:nvSpPr>
        <dsp:cNvPr id="0" name=""/>
        <dsp:cNvSpPr/>
      </dsp:nvSpPr>
      <dsp:spPr>
        <a:xfrm>
          <a:off x="329086"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Input</a:t>
          </a:r>
          <a:endParaRPr lang="en-CA" sz="1600" kern="1200" dirty="0"/>
        </a:p>
      </dsp:txBody>
      <dsp:txXfrm>
        <a:off x="344245" y="2535875"/>
        <a:ext cx="1271201" cy="487253"/>
      </dsp:txXfrm>
    </dsp:sp>
    <dsp:sp modelId="{6D271614-299F-4ECF-95E5-7A895DD122F9}">
      <dsp:nvSpPr>
        <dsp:cNvPr id="0" name=""/>
        <dsp:cNvSpPr/>
      </dsp:nvSpPr>
      <dsp:spPr>
        <a:xfrm>
          <a:off x="1777350"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Machine Learning Steps</a:t>
          </a:r>
          <a:endParaRPr lang="en-CA" sz="1400" kern="1200" dirty="0"/>
        </a:p>
      </dsp:txBody>
      <dsp:txXfrm>
        <a:off x="1805142" y="1858413"/>
        <a:ext cx="1408625" cy="893296"/>
      </dsp:txXfrm>
    </dsp:sp>
    <dsp:sp modelId="{5977332A-83EB-4FEB-BED9-DBBB5EEA8740}">
      <dsp:nvSpPr>
        <dsp:cNvPr id="0" name=""/>
        <dsp:cNvSpPr/>
      </dsp:nvSpPr>
      <dsp:spPr>
        <a:xfrm>
          <a:off x="2616976" y="879450"/>
          <a:ext cx="1648080" cy="1648080"/>
        </a:xfrm>
        <a:prstGeom prst="circularArrow">
          <a:avLst>
            <a:gd name="adj1" fmla="val 1870"/>
            <a:gd name="adj2" fmla="val 223354"/>
            <a:gd name="adj3" fmla="val 19601136"/>
            <a:gd name="adj4" fmla="val 12575511"/>
            <a:gd name="adj5" fmla="val 21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EBDA7A-8885-4572-AC3E-A158F9BB4FF1}">
      <dsp:nvSpPr>
        <dsp:cNvPr id="0" name=""/>
        <dsp:cNvSpPr/>
      </dsp:nvSpPr>
      <dsp:spPr>
        <a:xfrm>
          <a:off x="2102730" y="1313050"/>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Machine Learning </a:t>
          </a:r>
          <a:endParaRPr lang="en-CA" sz="1600" kern="1200" dirty="0"/>
        </a:p>
      </dsp:txBody>
      <dsp:txXfrm>
        <a:off x="2117889" y="1328209"/>
        <a:ext cx="1271201" cy="487253"/>
      </dsp:txXfrm>
    </dsp:sp>
    <dsp:sp modelId="{DBC6AF56-355F-41C4-952E-2286F5D15AAF}">
      <dsp:nvSpPr>
        <dsp:cNvPr id="0" name=""/>
        <dsp:cNvSpPr/>
      </dsp:nvSpPr>
      <dsp:spPr>
        <a:xfrm>
          <a:off x="3550994"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Model that predicts the “</a:t>
          </a:r>
          <a:r>
            <a:rPr lang="en-US" sz="1400" kern="1200" dirty="0" err="1"/>
            <a:t>instruction_id</a:t>
          </a:r>
          <a:r>
            <a:rPr lang="en-US" sz="1400" kern="1200" dirty="0"/>
            <a:t>” category</a:t>
          </a:r>
          <a:endParaRPr lang="en-CA" sz="1400" kern="1200" dirty="0"/>
        </a:p>
      </dsp:txBody>
      <dsp:txXfrm>
        <a:off x="3578786" y="1599627"/>
        <a:ext cx="1408625" cy="893296"/>
      </dsp:txXfrm>
    </dsp:sp>
    <dsp:sp modelId="{2AA86C81-0B73-4059-B838-45D0EAEBF05E}">
      <dsp:nvSpPr>
        <dsp:cNvPr id="0" name=""/>
        <dsp:cNvSpPr/>
      </dsp:nvSpPr>
      <dsp:spPr>
        <a:xfrm>
          <a:off x="3876373"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Output</a:t>
          </a:r>
          <a:endParaRPr lang="en-CA" sz="1600" kern="1200" dirty="0"/>
        </a:p>
      </dsp:txBody>
      <dsp:txXfrm>
        <a:off x="3891532" y="2535875"/>
        <a:ext cx="1271201" cy="4872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17E0B-A3D3-495C-A4A5-504BD0130225}" type="datetimeFigureOut">
              <a:rPr lang="en-CA" smtClean="0"/>
              <a:t>2020-04-30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1B6-4A00-4DBB-8E9B-BCC4333A0018}" type="slidenum">
              <a:rPr lang="en-CA" smtClean="0"/>
              <a:t>‹#›</a:t>
            </a:fld>
            <a:endParaRPr lang="en-CA"/>
          </a:p>
        </p:txBody>
      </p:sp>
    </p:spTree>
    <p:extLst>
      <p:ext uri="{BB962C8B-B14F-4D97-AF65-F5344CB8AC3E}">
        <p14:creationId xmlns:p14="http://schemas.microsoft.com/office/powerpoint/2010/main" val="306705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a:t>
            </a:fld>
            <a:endParaRPr lang="en-CA"/>
          </a:p>
        </p:txBody>
      </p:sp>
    </p:spTree>
    <p:extLst>
      <p:ext uri="{BB962C8B-B14F-4D97-AF65-F5344CB8AC3E}">
        <p14:creationId xmlns:p14="http://schemas.microsoft.com/office/powerpoint/2010/main" val="52052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10</a:t>
            </a:fld>
            <a:endParaRPr lang="en-CA"/>
          </a:p>
        </p:txBody>
      </p:sp>
    </p:spTree>
    <p:extLst>
      <p:ext uri="{BB962C8B-B14F-4D97-AF65-F5344CB8AC3E}">
        <p14:creationId xmlns:p14="http://schemas.microsoft.com/office/powerpoint/2010/main" val="230194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11</a:t>
            </a:fld>
            <a:endParaRPr lang="en-CA"/>
          </a:p>
        </p:txBody>
      </p:sp>
    </p:spTree>
    <p:extLst>
      <p:ext uri="{BB962C8B-B14F-4D97-AF65-F5344CB8AC3E}">
        <p14:creationId xmlns:p14="http://schemas.microsoft.com/office/powerpoint/2010/main" val="307330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12</a:t>
            </a:fld>
            <a:endParaRPr lang="en-CA"/>
          </a:p>
        </p:txBody>
      </p:sp>
    </p:spTree>
    <p:extLst>
      <p:ext uri="{BB962C8B-B14F-4D97-AF65-F5344CB8AC3E}">
        <p14:creationId xmlns:p14="http://schemas.microsoft.com/office/powerpoint/2010/main" val="22683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13</a:t>
            </a:fld>
            <a:endParaRPr lang="en-CA"/>
          </a:p>
        </p:txBody>
      </p:sp>
    </p:spTree>
    <p:extLst>
      <p:ext uri="{BB962C8B-B14F-4D97-AF65-F5344CB8AC3E}">
        <p14:creationId xmlns:p14="http://schemas.microsoft.com/office/powerpoint/2010/main" val="89722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14</a:t>
            </a:fld>
            <a:endParaRPr lang="en-CA"/>
          </a:p>
        </p:txBody>
      </p:sp>
    </p:spTree>
    <p:extLst>
      <p:ext uri="{BB962C8B-B14F-4D97-AF65-F5344CB8AC3E}">
        <p14:creationId xmlns:p14="http://schemas.microsoft.com/office/powerpoint/2010/main" val="243378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15</a:t>
            </a:fld>
            <a:endParaRPr lang="en-CA"/>
          </a:p>
        </p:txBody>
      </p:sp>
    </p:spTree>
    <p:extLst>
      <p:ext uri="{BB962C8B-B14F-4D97-AF65-F5344CB8AC3E}">
        <p14:creationId xmlns:p14="http://schemas.microsoft.com/office/powerpoint/2010/main" val="3516483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17</a:t>
            </a:fld>
            <a:endParaRPr lang="en-CA"/>
          </a:p>
        </p:txBody>
      </p:sp>
    </p:spTree>
    <p:extLst>
      <p:ext uri="{BB962C8B-B14F-4D97-AF65-F5344CB8AC3E}">
        <p14:creationId xmlns:p14="http://schemas.microsoft.com/office/powerpoint/2010/main" val="2857454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18</a:t>
            </a:fld>
            <a:endParaRPr lang="en-CA"/>
          </a:p>
        </p:txBody>
      </p:sp>
    </p:spTree>
    <p:extLst>
      <p:ext uri="{BB962C8B-B14F-4D97-AF65-F5344CB8AC3E}">
        <p14:creationId xmlns:p14="http://schemas.microsoft.com/office/powerpoint/2010/main" val="242515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Verify that the hyper parameters listed match the values from final run</a:t>
            </a:r>
          </a:p>
          <a:p>
            <a:r>
              <a:rPr lang="en-US" dirty="0"/>
              <a:t>Adjust the table</a:t>
            </a:r>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19</a:t>
            </a:fld>
            <a:endParaRPr lang="en-CA"/>
          </a:p>
        </p:txBody>
      </p:sp>
    </p:spTree>
    <p:extLst>
      <p:ext uri="{BB962C8B-B14F-4D97-AF65-F5344CB8AC3E}">
        <p14:creationId xmlns:p14="http://schemas.microsoft.com/office/powerpoint/2010/main" val="378005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2</a:t>
            </a:fld>
            <a:endParaRPr lang="en-CA"/>
          </a:p>
        </p:txBody>
      </p:sp>
    </p:spTree>
    <p:extLst>
      <p:ext uri="{BB962C8B-B14F-4D97-AF65-F5344CB8AC3E}">
        <p14:creationId xmlns:p14="http://schemas.microsoft.com/office/powerpoint/2010/main" val="27671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3</a:t>
            </a:fld>
            <a:endParaRPr lang="en-CA"/>
          </a:p>
        </p:txBody>
      </p:sp>
    </p:spTree>
    <p:extLst>
      <p:ext uri="{BB962C8B-B14F-4D97-AF65-F5344CB8AC3E}">
        <p14:creationId xmlns:p14="http://schemas.microsoft.com/office/powerpoint/2010/main" val="134848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4</a:t>
            </a:fld>
            <a:endParaRPr lang="en-CA"/>
          </a:p>
        </p:txBody>
      </p:sp>
    </p:spTree>
    <p:extLst>
      <p:ext uri="{BB962C8B-B14F-4D97-AF65-F5344CB8AC3E}">
        <p14:creationId xmlns:p14="http://schemas.microsoft.com/office/powerpoint/2010/main" val="365309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5</a:t>
            </a:fld>
            <a:endParaRPr lang="en-CA"/>
          </a:p>
        </p:txBody>
      </p:sp>
    </p:spTree>
    <p:extLst>
      <p:ext uri="{BB962C8B-B14F-4D97-AF65-F5344CB8AC3E}">
        <p14:creationId xmlns:p14="http://schemas.microsoft.com/office/powerpoint/2010/main" val="78024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6</a:t>
            </a:fld>
            <a:endParaRPr lang="en-CA"/>
          </a:p>
        </p:txBody>
      </p:sp>
    </p:spTree>
    <p:extLst>
      <p:ext uri="{BB962C8B-B14F-4D97-AF65-F5344CB8AC3E}">
        <p14:creationId xmlns:p14="http://schemas.microsoft.com/office/powerpoint/2010/main" val="31797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7</a:t>
            </a:fld>
            <a:endParaRPr lang="en-CA"/>
          </a:p>
        </p:txBody>
      </p:sp>
    </p:spTree>
    <p:extLst>
      <p:ext uri="{BB962C8B-B14F-4D97-AF65-F5344CB8AC3E}">
        <p14:creationId xmlns:p14="http://schemas.microsoft.com/office/powerpoint/2010/main" val="203987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8</a:t>
            </a:fld>
            <a:endParaRPr lang="en-CA"/>
          </a:p>
        </p:txBody>
      </p:sp>
    </p:spTree>
    <p:extLst>
      <p:ext uri="{BB962C8B-B14F-4D97-AF65-F5344CB8AC3E}">
        <p14:creationId xmlns:p14="http://schemas.microsoft.com/office/powerpoint/2010/main" val="392586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Review Title “Models Benchmark Comparison” is this ok?</a:t>
            </a:r>
          </a:p>
          <a:p>
            <a:r>
              <a:rPr lang="en-US" dirty="0"/>
              <a:t>Change the graph with the last run with the stops included</a:t>
            </a:r>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9</a:t>
            </a:fld>
            <a:endParaRPr lang="en-CA"/>
          </a:p>
        </p:txBody>
      </p:sp>
    </p:spTree>
    <p:extLst>
      <p:ext uri="{BB962C8B-B14F-4D97-AF65-F5344CB8AC3E}">
        <p14:creationId xmlns:p14="http://schemas.microsoft.com/office/powerpoint/2010/main" val="165733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5F9E-1AA1-4943-967E-82EB57E06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1DA811C-4192-400E-A12C-793BE13D7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6D610B1-DDCC-4F91-ADEE-9DAFCB0CC2B3}"/>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5" name="Footer Placeholder 4">
            <a:extLst>
              <a:ext uri="{FF2B5EF4-FFF2-40B4-BE49-F238E27FC236}">
                <a16:creationId xmlns:a16="http://schemas.microsoft.com/office/drawing/2014/main" id="{DC740EDE-9E7F-4D41-A169-ADE6053EBA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072B97-C152-44A6-BE25-65C3CDE17592}"/>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2527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BD7-5B46-41E5-B2B9-70970E4F703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E57245-CDF7-4BEC-A5D4-2BC7FDED3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04E747-2423-43F3-8380-20AA487AC6AD}"/>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5" name="Footer Placeholder 4">
            <a:extLst>
              <a:ext uri="{FF2B5EF4-FFF2-40B4-BE49-F238E27FC236}">
                <a16:creationId xmlns:a16="http://schemas.microsoft.com/office/drawing/2014/main" id="{58F8C83C-B07B-4D19-B0A2-E92D6A0591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A9A079-9BE3-4233-9303-28A40E864B5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449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A348-1E84-442C-AEF9-1AB03BD25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6CBE5B-69FA-4B02-B6B8-02C4D83F2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8461BC-6D3A-4FCA-9E51-CE8BF734D3B7}"/>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5" name="Footer Placeholder 4">
            <a:extLst>
              <a:ext uri="{FF2B5EF4-FFF2-40B4-BE49-F238E27FC236}">
                <a16:creationId xmlns:a16="http://schemas.microsoft.com/office/drawing/2014/main" id="{768E5DE7-0A44-436D-997E-752E46BE41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6FD26C-3B0E-4916-8E0B-2097908227A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0981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A9FD-DCCC-4E65-9DFA-6B688FC5D6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7C15C7-C8B1-4BF7-BC92-04334BDDE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CA2E95-D515-498C-9C7B-DA84706DB779}"/>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5" name="Footer Placeholder 4">
            <a:extLst>
              <a:ext uri="{FF2B5EF4-FFF2-40B4-BE49-F238E27FC236}">
                <a16:creationId xmlns:a16="http://schemas.microsoft.com/office/drawing/2014/main" id="{82263988-A358-4FBC-9242-532A28B6B7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CE19BE-D823-428C-B3F2-9AAE33786AC0}"/>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86499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BB6C-CE1E-4642-ACC7-F752B3085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10E0CE-5A28-4170-B2A6-2EF04FBBA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7F3A3-F8EC-4D1A-A860-80CB9674989F}"/>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5" name="Footer Placeholder 4">
            <a:extLst>
              <a:ext uri="{FF2B5EF4-FFF2-40B4-BE49-F238E27FC236}">
                <a16:creationId xmlns:a16="http://schemas.microsoft.com/office/drawing/2014/main" id="{5D2404A2-3CED-40FE-829C-BBC3D49E25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91512-D104-4F86-A134-6BE0B2FC5E7D}"/>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15712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1782-4DEF-44D2-ABE7-1F81322B9A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B9DD9E-CED4-4BF0-A666-8EB6C8A67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64C8D1-ABCC-434D-A055-87D80B247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E3D3CC-CF94-454E-9B98-D306F0B62A25}"/>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6" name="Footer Placeholder 5">
            <a:extLst>
              <a:ext uri="{FF2B5EF4-FFF2-40B4-BE49-F238E27FC236}">
                <a16:creationId xmlns:a16="http://schemas.microsoft.com/office/drawing/2014/main" id="{986B143E-09C2-421C-81E2-78A79D5FC2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DEF2A6-37B9-416C-86B5-1EFAAF75F3C4}"/>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6874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4A10-5D24-4069-AEBD-7B00DF6100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26BC10-FC8D-4461-B9AB-8FC6AB5BD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C0862-29D6-43DE-9143-A5A31C972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E0D7FD8-396C-40B2-8BEF-A6EC46B23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B8653-D683-48DF-8C14-EAC9E3EEB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F2365B-2157-4702-A433-5F6DF9FE642A}"/>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8" name="Footer Placeholder 7">
            <a:extLst>
              <a:ext uri="{FF2B5EF4-FFF2-40B4-BE49-F238E27FC236}">
                <a16:creationId xmlns:a16="http://schemas.microsoft.com/office/drawing/2014/main" id="{2AE669EB-3F12-44B9-9426-09C0A792D3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88B2EE7-0BBD-41AD-B9DB-2FE91A6DEE7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52393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B7BD-0C37-48AE-B881-00EA187C9FC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BECB77-10C5-4118-B40B-98A4E3A9FE71}"/>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4" name="Footer Placeholder 3">
            <a:extLst>
              <a:ext uri="{FF2B5EF4-FFF2-40B4-BE49-F238E27FC236}">
                <a16:creationId xmlns:a16="http://schemas.microsoft.com/office/drawing/2014/main" id="{2D6DFFAB-0736-4A61-9655-BFAFFB971A1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2816081-9DDA-428D-A002-2A312AE2FD0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19072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8ED06-3DB4-4D16-AB8B-B7F123EFA34A}"/>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3" name="Footer Placeholder 2">
            <a:extLst>
              <a:ext uri="{FF2B5EF4-FFF2-40B4-BE49-F238E27FC236}">
                <a16:creationId xmlns:a16="http://schemas.microsoft.com/office/drawing/2014/main" id="{6E59FD9A-49C8-4E7A-A02B-F3428542E07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0668DBC-7FC7-444F-BFEC-690208CF035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9513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14D7-7D6D-48DB-8B60-88758B5FE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FC68FC0-DA02-4DF5-AD07-97F77FA0B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718D2FC-E926-4E76-B63F-17005970C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03842-6F54-4DBA-80FC-2EA78BB9584A}"/>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6" name="Footer Placeholder 5">
            <a:extLst>
              <a:ext uri="{FF2B5EF4-FFF2-40B4-BE49-F238E27FC236}">
                <a16:creationId xmlns:a16="http://schemas.microsoft.com/office/drawing/2014/main" id="{57F74DF0-D2A7-4A73-A50C-1262279889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ABD87F-0655-4DEE-B665-991656AAD8D7}"/>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287472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E812-7901-4113-91D8-4944CAE53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7831C5-1687-4D0C-8261-F60313644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F53598-7B8F-456E-96B0-1107BB56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EC75F-0C57-4122-82ED-04C6A44D9D7E}"/>
              </a:ext>
            </a:extLst>
          </p:cNvPr>
          <p:cNvSpPr>
            <a:spLocks noGrp="1"/>
          </p:cNvSpPr>
          <p:nvPr>
            <p:ph type="dt" sz="half" idx="10"/>
          </p:nvPr>
        </p:nvSpPr>
        <p:spPr/>
        <p:txBody>
          <a:bodyPr/>
          <a:lstStyle/>
          <a:p>
            <a:fld id="{41214EFD-F6C2-4FF2-A372-B412D13DB261}" type="datetimeFigureOut">
              <a:rPr lang="en-CA" smtClean="0"/>
              <a:t>2020-04-30</a:t>
            </a:fld>
            <a:endParaRPr lang="en-CA"/>
          </a:p>
        </p:txBody>
      </p:sp>
      <p:sp>
        <p:nvSpPr>
          <p:cNvPr id="6" name="Footer Placeholder 5">
            <a:extLst>
              <a:ext uri="{FF2B5EF4-FFF2-40B4-BE49-F238E27FC236}">
                <a16:creationId xmlns:a16="http://schemas.microsoft.com/office/drawing/2014/main" id="{4CCFAE5A-43A1-4128-BBE8-591EB677BE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5C3AAD-3535-441A-BC70-A039DDEFF18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06579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57887-3AF6-4952-A64D-1D6B69BF3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8E9DBD-102B-44A1-B4AB-9A58D502E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0D4B97-2060-4CA6-9753-5AF8AD131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4EFD-F6C2-4FF2-A372-B412D13DB261}" type="datetimeFigureOut">
              <a:rPr lang="en-CA" smtClean="0"/>
              <a:t>2020-04-30</a:t>
            </a:fld>
            <a:endParaRPr lang="en-CA"/>
          </a:p>
        </p:txBody>
      </p:sp>
      <p:sp>
        <p:nvSpPr>
          <p:cNvPr id="5" name="Footer Placeholder 4">
            <a:extLst>
              <a:ext uri="{FF2B5EF4-FFF2-40B4-BE49-F238E27FC236}">
                <a16:creationId xmlns:a16="http://schemas.microsoft.com/office/drawing/2014/main" id="{B78CD573-1C81-4342-AA43-61A0190D7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96AAA8-D731-470D-B5C7-B25A067AC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255E4-8D8D-4D0C-85CA-09D4960285EC}" type="slidenum">
              <a:rPr lang="en-CA" smtClean="0"/>
              <a:t>‹#›</a:t>
            </a:fld>
            <a:endParaRPr lang="en-CA"/>
          </a:p>
        </p:txBody>
      </p:sp>
    </p:spTree>
    <p:extLst>
      <p:ext uri="{BB962C8B-B14F-4D97-AF65-F5344CB8AC3E}">
        <p14:creationId xmlns:p14="http://schemas.microsoft.com/office/powerpoint/2010/main" val="402124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google/tools/datasets/taskmaster-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F03EE929-C95C-4D50-85B6-AA92D1B620E5}"/>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4300" kern="1200" dirty="0">
                <a:solidFill>
                  <a:srgbClr val="FFFFFF"/>
                </a:solidFill>
                <a:latin typeface="+mj-lt"/>
                <a:ea typeface="+mj-ea"/>
                <a:cs typeface="+mj-cs"/>
              </a:rPr>
              <a:t>Project: Conversation Dialogue Identification</a:t>
            </a:r>
            <a:br>
              <a:rPr lang="en-US" sz="4300" kern="1200" dirty="0">
                <a:solidFill>
                  <a:srgbClr val="FFFFFF"/>
                </a:solidFill>
                <a:latin typeface="+mj-lt"/>
                <a:ea typeface="+mj-ea"/>
                <a:cs typeface="+mj-cs"/>
              </a:rPr>
            </a:br>
            <a:endParaRPr lang="en-US" sz="43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D45AC3F-BF26-4298-9FCD-F18E64F40BF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200" kern="1200" dirty="0">
                <a:solidFill>
                  <a:srgbClr val="000000"/>
                </a:solidFill>
                <a:latin typeface="+mn-lt"/>
                <a:ea typeface="+mn-ea"/>
                <a:cs typeface="+mn-cs"/>
              </a:rPr>
              <a:t>CSML1010 – Milestone 2 Group 3: Jerry </a:t>
            </a:r>
            <a:r>
              <a:rPr lang="en-US" sz="2200" kern="1200" dirty="0" err="1">
                <a:solidFill>
                  <a:srgbClr val="000000"/>
                </a:solidFill>
                <a:latin typeface="+mn-lt"/>
                <a:ea typeface="+mn-ea"/>
                <a:cs typeface="+mn-cs"/>
              </a:rPr>
              <a:t>Khidaroo</a:t>
            </a:r>
            <a:r>
              <a:rPr lang="en-US" sz="2200" kern="1200" dirty="0">
                <a:solidFill>
                  <a:srgbClr val="000000"/>
                </a:solidFill>
                <a:latin typeface="+mn-lt"/>
                <a:ea typeface="+mn-ea"/>
                <a:cs typeface="+mn-cs"/>
              </a:rPr>
              <a:t>, Paul Doucet</a:t>
            </a:r>
          </a:p>
          <a:p>
            <a:pPr algn="ctr"/>
            <a:r>
              <a:rPr lang="en-US" sz="2200" kern="1200" dirty="0">
                <a:solidFill>
                  <a:srgbClr val="000000"/>
                </a:solidFill>
                <a:latin typeface="+mn-lt"/>
                <a:ea typeface="+mn-ea"/>
                <a:cs typeface="+mn-cs"/>
              </a:rPr>
              <a:t>Instructor: Dr. Annie </a:t>
            </a:r>
            <a:r>
              <a:rPr lang="en-US" sz="2200" kern="1200" dirty="0" err="1">
                <a:solidFill>
                  <a:srgbClr val="000000"/>
                </a:solidFill>
                <a:latin typeface="+mn-lt"/>
                <a:ea typeface="+mn-ea"/>
                <a:cs typeface="+mn-cs"/>
              </a:rPr>
              <a:t>En-Shiun</a:t>
            </a:r>
            <a:r>
              <a:rPr lang="en-US" sz="2200" kern="1200" dirty="0">
                <a:solidFill>
                  <a:srgbClr val="000000"/>
                </a:solidFill>
                <a:latin typeface="+mn-lt"/>
                <a:ea typeface="+mn-ea"/>
                <a:cs typeface="+mn-cs"/>
              </a:rPr>
              <a:t> Lee</a:t>
            </a:r>
          </a:p>
        </p:txBody>
      </p:sp>
    </p:spTree>
    <p:extLst>
      <p:ext uri="{BB962C8B-B14F-4D97-AF65-F5344CB8AC3E}">
        <p14:creationId xmlns:p14="http://schemas.microsoft.com/office/powerpoint/2010/main" val="259497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1187228"/>
          </a:xfrm>
        </p:spPr>
        <p:txBody>
          <a:bodyPr>
            <a:normAutofit fontScale="90000"/>
          </a:bodyPr>
          <a:lstStyle/>
          <a:p>
            <a:r>
              <a:rPr lang="en-US" b="1" dirty="0"/>
              <a:t>2. Optimized Hyperparameters Using </a:t>
            </a:r>
            <a:r>
              <a:rPr lang="en-US" b="1" dirty="0" err="1"/>
              <a:t>GridSearchCV</a:t>
            </a:r>
            <a:endParaRPr lang="en-CA" b="1" dirty="0"/>
          </a:p>
        </p:txBody>
      </p:sp>
      <p:pic>
        <p:nvPicPr>
          <p:cNvPr id="7" name="Picture 6">
            <a:extLst>
              <a:ext uri="{FF2B5EF4-FFF2-40B4-BE49-F238E27FC236}">
                <a16:creationId xmlns:a16="http://schemas.microsoft.com/office/drawing/2014/main" id="{E30BDD33-EEC1-4EA1-ABDC-E22E0578E2E6}"/>
              </a:ext>
            </a:extLst>
          </p:cNvPr>
          <p:cNvPicPr>
            <a:picLocks noChangeAspect="1"/>
          </p:cNvPicPr>
          <p:nvPr/>
        </p:nvPicPr>
        <p:blipFill>
          <a:blip r:embed="rId3"/>
          <a:stretch>
            <a:fillRect/>
          </a:stretch>
        </p:blipFill>
        <p:spPr>
          <a:xfrm>
            <a:off x="5533252" y="1400440"/>
            <a:ext cx="6492171" cy="387334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E2DB51A-C5FA-4A77-A1DA-657607C4E484}"/>
              </a:ext>
            </a:extLst>
          </p:cNvPr>
          <p:cNvPicPr>
            <a:picLocks noChangeAspect="1"/>
          </p:cNvPicPr>
          <p:nvPr/>
        </p:nvPicPr>
        <p:blipFill>
          <a:blip r:embed="rId4"/>
          <a:stretch>
            <a:fillRect/>
          </a:stretch>
        </p:blipFill>
        <p:spPr>
          <a:xfrm>
            <a:off x="387093" y="1400440"/>
            <a:ext cx="4746560" cy="30907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66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214098" cy="917440"/>
          </a:xfrm>
        </p:spPr>
        <p:txBody>
          <a:bodyPr>
            <a:normAutofit/>
          </a:bodyPr>
          <a:lstStyle/>
          <a:p>
            <a:r>
              <a:rPr lang="en-US" b="1" dirty="0"/>
              <a:t>3a. Learning Curves – Training/Testing Errors</a:t>
            </a:r>
            <a:endParaRPr lang="en-CA" b="1" dirty="0"/>
          </a:p>
        </p:txBody>
      </p:sp>
      <p:pic>
        <p:nvPicPr>
          <p:cNvPr id="8" name="Picture 7">
            <a:extLst>
              <a:ext uri="{FF2B5EF4-FFF2-40B4-BE49-F238E27FC236}">
                <a16:creationId xmlns:a16="http://schemas.microsoft.com/office/drawing/2014/main" id="{98A3449C-FCAE-4647-B0EC-EA370DBB39B7}"/>
              </a:ext>
            </a:extLst>
          </p:cNvPr>
          <p:cNvPicPr>
            <a:picLocks noChangeAspect="1"/>
          </p:cNvPicPr>
          <p:nvPr/>
        </p:nvPicPr>
        <p:blipFill>
          <a:blip r:embed="rId3"/>
          <a:stretch>
            <a:fillRect/>
          </a:stretch>
        </p:blipFill>
        <p:spPr>
          <a:xfrm>
            <a:off x="304801" y="1066295"/>
            <a:ext cx="2797221" cy="2657026"/>
          </a:xfrm>
          <a:prstGeom prst="rect">
            <a:avLst/>
          </a:prstGeom>
        </p:spPr>
      </p:pic>
      <p:pic>
        <p:nvPicPr>
          <p:cNvPr id="9" name="Picture 8">
            <a:extLst>
              <a:ext uri="{FF2B5EF4-FFF2-40B4-BE49-F238E27FC236}">
                <a16:creationId xmlns:a16="http://schemas.microsoft.com/office/drawing/2014/main" id="{F2B414A1-63B0-4063-84D0-F8CD4DC8EEE3}"/>
              </a:ext>
            </a:extLst>
          </p:cNvPr>
          <p:cNvPicPr>
            <a:picLocks noChangeAspect="1"/>
          </p:cNvPicPr>
          <p:nvPr/>
        </p:nvPicPr>
        <p:blipFill>
          <a:blip r:embed="rId4"/>
          <a:stretch>
            <a:fillRect/>
          </a:stretch>
        </p:blipFill>
        <p:spPr>
          <a:xfrm>
            <a:off x="3471606" y="1066295"/>
            <a:ext cx="2618462" cy="2585974"/>
          </a:xfrm>
          <a:prstGeom prst="rect">
            <a:avLst/>
          </a:prstGeom>
        </p:spPr>
      </p:pic>
      <p:pic>
        <p:nvPicPr>
          <p:cNvPr id="10" name="Picture 9">
            <a:extLst>
              <a:ext uri="{FF2B5EF4-FFF2-40B4-BE49-F238E27FC236}">
                <a16:creationId xmlns:a16="http://schemas.microsoft.com/office/drawing/2014/main" id="{CD5AA71D-0B5D-4798-92AE-8831E5B1CD4E}"/>
              </a:ext>
            </a:extLst>
          </p:cNvPr>
          <p:cNvPicPr>
            <a:picLocks noChangeAspect="1"/>
          </p:cNvPicPr>
          <p:nvPr/>
        </p:nvPicPr>
        <p:blipFill>
          <a:blip r:embed="rId5"/>
          <a:stretch>
            <a:fillRect/>
          </a:stretch>
        </p:blipFill>
        <p:spPr>
          <a:xfrm>
            <a:off x="6317553" y="1066800"/>
            <a:ext cx="2682377" cy="2656015"/>
          </a:xfrm>
          <a:prstGeom prst="rect">
            <a:avLst/>
          </a:prstGeom>
        </p:spPr>
      </p:pic>
      <p:pic>
        <p:nvPicPr>
          <p:cNvPr id="11" name="Picture 10">
            <a:extLst>
              <a:ext uri="{FF2B5EF4-FFF2-40B4-BE49-F238E27FC236}">
                <a16:creationId xmlns:a16="http://schemas.microsoft.com/office/drawing/2014/main" id="{EBED5DCC-2527-490F-A73C-228FFC724FA0}"/>
              </a:ext>
            </a:extLst>
          </p:cNvPr>
          <p:cNvPicPr>
            <a:picLocks noChangeAspect="1"/>
          </p:cNvPicPr>
          <p:nvPr/>
        </p:nvPicPr>
        <p:blipFill>
          <a:blip r:embed="rId6"/>
          <a:stretch>
            <a:fillRect/>
          </a:stretch>
        </p:blipFill>
        <p:spPr>
          <a:xfrm>
            <a:off x="9165531" y="1066800"/>
            <a:ext cx="2797221" cy="2656015"/>
          </a:xfrm>
          <a:prstGeom prst="rect">
            <a:avLst/>
          </a:prstGeom>
        </p:spPr>
      </p:pic>
      <p:sp>
        <p:nvSpPr>
          <p:cNvPr id="21" name="TextBox 20">
            <a:extLst>
              <a:ext uri="{FF2B5EF4-FFF2-40B4-BE49-F238E27FC236}">
                <a16:creationId xmlns:a16="http://schemas.microsoft.com/office/drawing/2014/main" id="{CC1A33E8-496E-43A3-96EC-2032DF7B3F75}"/>
              </a:ext>
            </a:extLst>
          </p:cNvPr>
          <p:cNvSpPr txBox="1"/>
          <p:nvPr/>
        </p:nvSpPr>
        <p:spPr>
          <a:xfrm flipH="1">
            <a:off x="527823" y="3652269"/>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23" name="TextBox 22">
            <a:extLst>
              <a:ext uri="{FF2B5EF4-FFF2-40B4-BE49-F238E27FC236}">
                <a16:creationId xmlns:a16="http://schemas.microsoft.com/office/drawing/2014/main" id="{22072420-D39E-43BC-A63E-072B174B0F72}"/>
              </a:ext>
            </a:extLst>
          </p:cNvPr>
          <p:cNvSpPr txBox="1"/>
          <p:nvPr/>
        </p:nvSpPr>
        <p:spPr>
          <a:xfrm flipH="1">
            <a:off x="3422688" y="3652269"/>
            <a:ext cx="2574199"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25" name="TextBox 24">
            <a:extLst>
              <a:ext uri="{FF2B5EF4-FFF2-40B4-BE49-F238E27FC236}">
                <a16:creationId xmlns:a16="http://schemas.microsoft.com/office/drawing/2014/main" id="{F009F95E-37CF-459E-8520-ACD58F8A7B6D}"/>
              </a:ext>
            </a:extLst>
          </p:cNvPr>
          <p:cNvSpPr txBox="1"/>
          <p:nvPr/>
        </p:nvSpPr>
        <p:spPr>
          <a:xfrm flipH="1">
            <a:off x="6591332" y="3652269"/>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26" name="TextBox 25">
            <a:extLst>
              <a:ext uri="{FF2B5EF4-FFF2-40B4-BE49-F238E27FC236}">
                <a16:creationId xmlns:a16="http://schemas.microsoft.com/office/drawing/2014/main" id="{7522B55A-980D-42E3-8A5D-6119045FD936}"/>
              </a:ext>
            </a:extLst>
          </p:cNvPr>
          <p:cNvSpPr txBox="1"/>
          <p:nvPr/>
        </p:nvSpPr>
        <p:spPr>
          <a:xfrm flipH="1">
            <a:off x="9388553" y="3652269"/>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Tree>
    <p:extLst>
      <p:ext uri="{BB962C8B-B14F-4D97-AF65-F5344CB8AC3E}">
        <p14:creationId xmlns:p14="http://schemas.microsoft.com/office/powerpoint/2010/main" val="29494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582398" cy="923330"/>
          </a:xfrm>
        </p:spPr>
        <p:txBody>
          <a:bodyPr>
            <a:normAutofit/>
          </a:bodyPr>
          <a:lstStyle/>
          <a:p>
            <a:r>
              <a:rPr lang="en-US" b="1" dirty="0"/>
              <a:t>3b. Learning Curves – Training/Testing Accuracy</a:t>
            </a:r>
            <a:endParaRPr lang="en-CA" b="1" dirty="0"/>
          </a:p>
        </p:txBody>
      </p:sp>
      <p:sp>
        <p:nvSpPr>
          <p:cNvPr id="6" name="TextBox 5">
            <a:extLst>
              <a:ext uri="{FF2B5EF4-FFF2-40B4-BE49-F238E27FC236}">
                <a16:creationId xmlns:a16="http://schemas.microsoft.com/office/drawing/2014/main" id="{0AF18257-C5C6-42EE-A4CE-C1284D9BF962}"/>
              </a:ext>
            </a:extLst>
          </p:cNvPr>
          <p:cNvSpPr txBox="1"/>
          <p:nvPr/>
        </p:nvSpPr>
        <p:spPr>
          <a:xfrm flipH="1">
            <a:off x="532583" y="3696383"/>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7" name="TextBox 6">
            <a:extLst>
              <a:ext uri="{FF2B5EF4-FFF2-40B4-BE49-F238E27FC236}">
                <a16:creationId xmlns:a16="http://schemas.microsoft.com/office/drawing/2014/main" id="{20A0AF3F-47B7-4510-9D96-9C22F5542429}"/>
              </a:ext>
            </a:extLst>
          </p:cNvPr>
          <p:cNvSpPr txBox="1"/>
          <p:nvPr/>
        </p:nvSpPr>
        <p:spPr>
          <a:xfrm flipH="1">
            <a:off x="3347135" y="3708534"/>
            <a:ext cx="2574199"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8" name="TextBox 7">
            <a:extLst>
              <a:ext uri="{FF2B5EF4-FFF2-40B4-BE49-F238E27FC236}">
                <a16:creationId xmlns:a16="http://schemas.microsoft.com/office/drawing/2014/main" id="{7BD45E8C-E48D-47A4-BE82-37BD4B88CB66}"/>
              </a:ext>
            </a:extLst>
          </p:cNvPr>
          <p:cNvSpPr txBox="1"/>
          <p:nvPr/>
        </p:nvSpPr>
        <p:spPr>
          <a:xfrm flipH="1">
            <a:off x="6292757" y="3696383"/>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9" name="TextBox 8">
            <a:extLst>
              <a:ext uri="{FF2B5EF4-FFF2-40B4-BE49-F238E27FC236}">
                <a16:creationId xmlns:a16="http://schemas.microsoft.com/office/drawing/2014/main" id="{392492F4-8441-4FB0-82B0-EAF08CC3278A}"/>
              </a:ext>
            </a:extLst>
          </p:cNvPr>
          <p:cNvSpPr txBox="1"/>
          <p:nvPr/>
        </p:nvSpPr>
        <p:spPr>
          <a:xfrm flipH="1">
            <a:off x="9089978" y="3696383"/>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pic>
        <p:nvPicPr>
          <p:cNvPr id="10" name="Picture 9">
            <a:extLst>
              <a:ext uri="{FF2B5EF4-FFF2-40B4-BE49-F238E27FC236}">
                <a16:creationId xmlns:a16="http://schemas.microsoft.com/office/drawing/2014/main" id="{C7B44484-108F-47EB-A71E-5FB449CB566C}"/>
              </a:ext>
            </a:extLst>
          </p:cNvPr>
          <p:cNvPicPr>
            <a:picLocks noChangeAspect="1"/>
          </p:cNvPicPr>
          <p:nvPr/>
        </p:nvPicPr>
        <p:blipFill>
          <a:blip r:embed="rId3"/>
          <a:stretch>
            <a:fillRect/>
          </a:stretch>
        </p:blipFill>
        <p:spPr>
          <a:xfrm>
            <a:off x="304802" y="1072690"/>
            <a:ext cx="2721668" cy="2597061"/>
          </a:xfrm>
          <a:prstGeom prst="rect">
            <a:avLst/>
          </a:prstGeom>
        </p:spPr>
      </p:pic>
      <p:pic>
        <p:nvPicPr>
          <p:cNvPr id="11" name="Picture 10">
            <a:extLst>
              <a:ext uri="{FF2B5EF4-FFF2-40B4-BE49-F238E27FC236}">
                <a16:creationId xmlns:a16="http://schemas.microsoft.com/office/drawing/2014/main" id="{42E79F06-D577-412E-AEBD-84B161C23707}"/>
              </a:ext>
            </a:extLst>
          </p:cNvPr>
          <p:cNvPicPr>
            <a:picLocks noChangeAspect="1"/>
          </p:cNvPicPr>
          <p:nvPr/>
        </p:nvPicPr>
        <p:blipFill>
          <a:blip r:embed="rId4"/>
          <a:stretch>
            <a:fillRect/>
          </a:stretch>
        </p:blipFill>
        <p:spPr>
          <a:xfrm>
            <a:off x="3199666" y="1048274"/>
            <a:ext cx="2721668" cy="2648109"/>
          </a:xfrm>
          <a:prstGeom prst="rect">
            <a:avLst/>
          </a:prstGeom>
        </p:spPr>
      </p:pic>
      <p:pic>
        <p:nvPicPr>
          <p:cNvPr id="12" name="Picture 11">
            <a:extLst>
              <a:ext uri="{FF2B5EF4-FFF2-40B4-BE49-F238E27FC236}">
                <a16:creationId xmlns:a16="http://schemas.microsoft.com/office/drawing/2014/main" id="{0A2149DA-45DB-486A-B3A5-8E55DD7646ED}"/>
              </a:ext>
            </a:extLst>
          </p:cNvPr>
          <p:cNvPicPr>
            <a:picLocks noChangeAspect="1"/>
          </p:cNvPicPr>
          <p:nvPr/>
        </p:nvPicPr>
        <p:blipFill>
          <a:blip r:embed="rId5"/>
          <a:stretch>
            <a:fillRect/>
          </a:stretch>
        </p:blipFill>
        <p:spPr>
          <a:xfrm>
            <a:off x="6014218" y="1072690"/>
            <a:ext cx="2801981" cy="2699719"/>
          </a:xfrm>
          <a:prstGeom prst="rect">
            <a:avLst/>
          </a:prstGeom>
        </p:spPr>
      </p:pic>
      <p:pic>
        <p:nvPicPr>
          <p:cNvPr id="13" name="Picture 12">
            <a:extLst>
              <a:ext uri="{FF2B5EF4-FFF2-40B4-BE49-F238E27FC236}">
                <a16:creationId xmlns:a16="http://schemas.microsoft.com/office/drawing/2014/main" id="{A3382910-A979-4D81-94C2-1754F9269A21}"/>
              </a:ext>
            </a:extLst>
          </p:cNvPr>
          <p:cNvPicPr>
            <a:picLocks noChangeAspect="1"/>
          </p:cNvPicPr>
          <p:nvPr/>
        </p:nvPicPr>
        <p:blipFill>
          <a:blip r:embed="rId6"/>
          <a:stretch>
            <a:fillRect/>
          </a:stretch>
        </p:blipFill>
        <p:spPr>
          <a:xfrm>
            <a:off x="9089978" y="1072690"/>
            <a:ext cx="2753445" cy="2699719"/>
          </a:xfrm>
          <a:prstGeom prst="rect">
            <a:avLst/>
          </a:prstGeom>
        </p:spPr>
      </p:pic>
      <p:sp>
        <p:nvSpPr>
          <p:cNvPr id="15" name="TextBox 14">
            <a:extLst>
              <a:ext uri="{FF2B5EF4-FFF2-40B4-BE49-F238E27FC236}">
                <a16:creationId xmlns:a16="http://schemas.microsoft.com/office/drawing/2014/main" id="{717EA62E-1A3C-4B15-9134-5FF74506CCDA}"/>
              </a:ext>
            </a:extLst>
          </p:cNvPr>
          <p:cNvSpPr txBox="1"/>
          <p:nvPr/>
        </p:nvSpPr>
        <p:spPr>
          <a:xfrm flipH="1">
            <a:off x="1122265" y="5093115"/>
            <a:ext cx="6292943" cy="1200329"/>
          </a:xfrm>
          <a:prstGeom prst="rect">
            <a:avLst/>
          </a:prstGeom>
          <a:noFill/>
        </p:spPr>
        <p:txBody>
          <a:bodyPr wrap="square" rtlCol="0">
            <a:spAutoFit/>
          </a:bodyPr>
          <a:lstStyle/>
          <a:p>
            <a:r>
              <a:rPr lang="en-US" b="1" u="sng" dirty="0"/>
              <a:t>NOTE: </a:t>
            </a:r>
            <a:r>
              <a:rPr lang="en-US" dirty="0"/>
              <a:t>The training and test curves are starting to converge after increasing our sample size and modifying the weight of the samples taken on each class to boost the higher error rate classes.</a:t>
            </a:r>
            <a:endParaRPr lang="en-CA" dirty="0"/>
          </a:p>
        </p:txBody>
      </p:sp>
    </p:spTree>
    <p:extLst>
      <p:ext uri="{BB962C8B-B14F-4D97-AF65-F5344CB8AC3E}">
        <p14:creationId xmlns:p14="http://schemas.microsoft.com/office/powerpoint/2010/main" val="24936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4a. Ensemble Learning – Bagging </a:t>
            </a:r>
            <a:endParaRPr lang="en-CA" b="1" dirty="0"/>
          </a:p>
        </p:txBody>
      </p:sp>
      <p:pic>
        <p:nvPicPr>
          <p:cNvPr id="5" name="Picture 4">
            <a:extLst>
              <a:ext uri="{FF2B5EF4-FFF2-40B4-BE49-F238E27FC236}">
                <a16:creationId xmlns:a16="http://schemas.microsoft.com/office/drawing/2014/main" id="{9A2123B1-34DC-4678-8F07-790D53ED7B5D}"/>
              </a:ext>
            </a:extLst>
          </p:cNvPr>
          <p:cNvPicPr>
            <a:picLocks noChangeAspect="1"/>
          </p:cNvPicPr>
          <p:nvPr/>
        </p:nvPicPr>
        <p:blipFill>
          <a:blip r:embed="rId3"/>
          <a:stretch>
            <a:fillRect/>
          </a:stretch>
        </p:blipFill>
        <p:spPr>
          <a:xfrm>
            <a:off x="5786938" y="901701"/>
            <a:ext cx="5566863" cy="5327428"/>
          </a:xfrm>
          <a:prstGeom prst="rect">
            <a:avLst/>
          </a:prstGeom>
        </p:spPr>
      </p:pic>
      <p:pic>
        <p:nvPicPr>
          <p:cNvPr id="7" name="Picture 6">
            <a:extLst>
              <a:ext uri="{FF2B5EF4-FFF2-40B4-BE49-F238E27FC236}">
                <a16:creationId xmlns:a16="http://schemas.microsoft.com/office/drawing/2014/main" id="{6F2625E9-245B-4129-97D7-4887AABB2604}"/>
              </a:ext>
            </a:extLst>
          </p:cNvPr>
          <p:cNvPicPr>
            <a:picLocks noChangeAspect="1"/>
          </p:cNvPicPr>
          <p:nvPr/>
        </p:nvPicPr>
        <p:blipFill>
          <a:blip r:embed="rId4"/>
          <a:stretch>
            <a:fillRect/>
          </a:stretch>
        </p:blipFill>
        <p:spPr>
          <a:xfrm>
            <a:off x="152266" y="901701"/>
            <a:ext cx="5572901" cy="5327428"/>
          </a:xfrm>
          <a:prstGeom prst="rect">
            <a:avLst/>
          </a:prstGeom>
        </p:spPr>
      </p:pic>
      <p:sp>
        <p:nvSpPr>
          <p:cNvPr id="8" name="TextBox 7">
            <a:extLst>
              <a:ext uri="{FF2B5EF4-FFF2-40B4-BE49-F238E27FC236}">
                <a16:creationId xmlns:a16="http://schemas.microsoft.com/office/drawing/2014/main" id="{A03A83B2-95E7-4D52-8BE9-3DE9741164CE}"/>
              </a:ext>
            </a:extLst>
          </p:cNvPr>
          <p:cNvSpPr txBox="1"/>
          <p:nvPr/>
        </p:nvSpPr>
        <p:spPr>
          <a:xfrm flipH="1">
            <a:off x="1676399"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5" y="6229128"/>
            <a:ext cx="4164334" cy="369332"/>
          </a:xfrm>
          <a:prstGeom prst="rect">
            <a:avLst/>
          </a:prstGeom>
          <a:noFill/>
        </p:spPr>
        <p:txBody>
          <a:bodyPr wrap="square" rtlCol="0">
            <a:spAutoFit/>
          </a:bodyPr>
          <a:lstStyle/>
          <a:p>
            <a:r>
              <a:rPr lang="en-US" b="1" dirty="0"/>
              <a:t>Cross-Validation Score by Ensemble Size</a:t>
            </a:r>
            <a:endParaRPr lang="en-CA" b="1" dirty="0"/>
          </a:p>
        </p:txBody>
      </p:sp>
    </p:spTree>
    <p:extLst>
      <p:ext uri="{BB962C8B-B14F-4D97-AF65-F5344CB8AC3E}">
        <p14:creationId xmlns:p14="http://schemas.microsoft.com/office/powerpoint/2010/main" val="399166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4b. Ensemble Learning – Boosting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676399"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6" y="6229128"/>
            <a:ext cx="3897633" cy="369332"/>
          </a:xfrm>
          <a:prstGeom prst="rect">
            <a:avLst/>
          </a:prstGeom>
          <a:noFill/>
        </p:spPr>
        <p:txBody>
          <a:bodyPr wrap="square" rtlCol="0">
            <a:spAutoFit/>
          </a:bodyPr>
          <a:lstStyle/>
          <a:p>
            <a:r>
              <a:rPr lang="en-US" b="1" dirty="0"/>
              <a:t>F1-Score Weighted by Ensemble Size</a:t>
            </a:r>
            <a:endParaRPr lang="en-CA" b="1" dirty="0"/>
          </a:p>
        </p:txBody>
      </p:sp>
      <p:pic>
        <p:nvPicPr>
          <p:cNvPr id="3" name="Picture 2">
            <a:extLst>
              <a:ext uri="{FF2B5EF4-FFF2-40B4-BE49-F238E27FC236}">
                <a16:creationId xmlns:a16="http://schemas.microsoft.com/office/drawing/2014/main" id="{1AD29E9A-E770-4FE0-A408-4FD36E807EC2}"/>
              </a:ext>
            </a:extLst>
          </p:cNvPr>
          <p:cNvPicPr>
            <a:picLocks noChangeAspect="1"/>
          </p:cNvPicPr>
          <p:nvPr/>
        </p:nvPicPr>
        <p:blipFill>
          <a:blip r:embed="rId3"/>
          <a:stretch>
            <a:fillRect/>
          </a:stretch>
        </p:blipFill>
        <p:spPr>
          <a:xfrm>
            <a:off x="6416039" y="928547"/>
            <a:ext cx="5430657" cy="5300581"/>
          </a:xfrm>
          <a:prstGeom prst="rect">
            <a:avLst/>
          </a:prstGeom>
        </p:spPr>
      </p:pic>
      <p:pic>
        <p:nvPicPr>
          <p:cNvPr id="4" name="Picture 3">
            <a:extLst>
              <a:ext uri="{FF2B5EF4-FFF2-40B4-BE49-F238E27FC236}">
                <a16:creationId xmlns:a16="http://schemas.microsoft.com/office/drawing/2014/main" id="{39F5C152-139A-418B-BFF3-013432D02573}"/>
              </a:ext>
            </a:extLst>
          </p:cNvPr>
          <p:cNvPicPr>
            <a:picLocks noChangeAspect="1"/>
          </p:cNvPicPr>
          <p:nvPr/>
        </p:nvPicPr>
        <p:blipFill>
          <a:blip r:embed="rId4"/>
          <a:stretch>
            <a:fillRect/>
          </a:stretch>
        </p:blipFill>
        <p:spPr>
          <a:xfrm>
            <a:off x="266699" y="928547"/>
            <a:ext cx="5559632" cy="5300581"/>
          </a:xfrm>
          <a:prstGeom prst="rect">
            <a:avLst/>
          </a:prstGeom>
        </p:spPr>
      </p:pic>
    </p:spTree>
    <p:extLst>
      <p:ext uri="{BB962C8B-B14F-4D97-AF65-F5344CB8AC3E}">
        <p14:creationId xmlns:p14="http://schemas.microsoft.com/office/powerpoint/2010/main" val="37926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1977" y="178052"/>
            <a:ext cx="9194801" cy="731690"/>
          </a:xfrm>
        </p:spPr>
        <p:txBody>
          <a:bodyPr>
            <a:normAutofit/>
          </a:bodyPr>
          <a:lstStyle/>
          <a:p>
            <a:r>
              <a:rPr lang="en-US" b="1" dirty="0"/>
              <a:t>4c. Ensemble Learning – Stacking </a:t>
            </a:r>
            <a:endParaRPr lang="en-CA" b="1" dirty="0"/>
          </a:p>
        </p:txBody>
      </p:sp>
      <p:sp>
        <p:nvSpPr>
          <p:cNvPr id="8" name="TextBox 7">
            <a:extLst>
              <a:ext uri="{FF2B5EF4-FFF2-40B4-BE49-F238E27FC236}">
                <a16:creationId xmlns:a16="http://schemas.microsoft.com/office/drawing/2014/main" id="{A2A8C163-B8FA-40AA-91E2-FF6E6443FA4A}"/>
              </a:ext>
            </a:extLst>
          </p:cNvPr>
          <p:cNvSpPr txBox="1"/>
          <p:nvPr/>
        </p:nvSpPr>
        <p:spPr>
          <a:xfrm flipH="1">
            <a:off x="1673579" y="5181599"/>
            <a:ext cx="3644899" cy="369332"/>
          </a:xfrm>
          <a:prstGeom prst="rect">
            <a:avLst/>
          </a:prstGeom>
          <a:noFill/>
        </p:spPr>
        <p:txBody>
          <a:bodyPr wrap="square" rtlCol="0">
            <a:spAutoFit/>
          </a:bodyPr>
          <a:lstStyle/>
          <a:p>
            <a:r>
              <a:rPr lang="en-US" b="1" dirty="0"/>
              <a:t>Learning Curves Test/Train Errors</a:t>
            </a:r>
            <a:endParaRPr lang="en-CA" b="1" dirty="0"/>
          </a:p>
        </p:txBody>
      </p:sp>
      <p:pic>
        <p:nvPicPr>
          <p:cNvPr id="5" name="Picture 4">
            <a:extLst>
              <a:ext uri="{FF2B5EF4-FFF2-40B4-BE49-F238E27FC236}">
                <a16:creationId xmlns:a16="http://schemas.microsoft.com/office/drawing/2014/main" id="{74C84649-ADCD-4636-8080-E10AAD75B2D2}"/>
              </a:ext>
            </a:extLst>
          </p:cNvPr>
          <p:cNvPicPr>
            <a:picLocks noChangeAspect="1"/>
          </p:cNvPicPr>
          <p:nvPr/>
        </p:nvPicPr>
        <p:blipFill>
          <a:blip r:embed="rId3"/>
          <a:stretch>
            <a:fillRect/>
          </a:stretch>
        </p:blipFill>
        <p:spPr>
          <a:xfrm>
            <a:off x="6131278" y="1179766"/>
            <a:ext cx="5846486" cy="3897657"/>
          </a:xfrm>
          <a:prstGeom prst="rect">
            <a:avLst/>
          </a:prstGeom>
        </p:spPr>
      </p:pic>
      <p:pic>
        <p:nvPicPr>
          <p:cNvPr id="6" name="Picture 5">
            <a:extLst>
              <a:ext uri="{FF2B5EF4-FFF2-40B4-BE49-F238E27FC236}">
                <a16:creationId xmlns:a16="http://schemas.microsoft.com/office/drawing/2014/main" id="{E6628B4B-6465-4558-9C3B-561C65A525A9}"/>
              </a:ext>
            </a:extLst>
          </p:cNvPr>
          <p:cNvPicPr>
            <a:picLocks noChangeAspect="1"/>
          </p:cNvPicPr>
          <p:nvPr/>
        </p:nvPicPr>
        <p:blipFill>
          <a:blip r:embed="rId4"/>
          <a:stretch>
            <a:fillRect/>
          </a:stretch>
        </p:blipFill>
        <p:spPr>
          <a:xfrm>
            <a:off x="301976" y="1283942"/>
            <a:ext cx="5912923" cy="3897657"/>
          </a:xfrm>
          <a:prstGeom prst="rect">
            <a:avLst/>
          </a:prstGeom>
        </p:spPr>
      </p:pic>
      <p:sp>
        <p:nvSpPr>
          <p:cNvPr id="10" name="TextBox 9">
            <a:extLst>
              <a:ext uri="{FF2B5EF4-FFF2-40B4-BE49-F238E27FC236}">
                <a16:creationId xmlns:a16="http://schemas.microsoft.com/office/drawing/2014/main" id="{A586DBE2-100C-42C5-AADC-4650BAC82909}"/>
              </a:ext>
            </a:extLst>
          </p:cNvPr>
          <p:cNvSpPr txBox="1"/>
          <p:nvPr/>
        </p:nvSpPr>
        <p:spPr>
          <a:xfrm flipH="1">
            <a:off x="7273882" y="5077423"/>
            <a:ext cx="3644899" cy="646331"/>
          </a:xfrm>
          <a:prstGeom prst="rect">
            <a:avLst/>
          </a:prstGeom>
          <a:noFill/>
        </p:spPr>
        <p:txBody>
          <a:bodyPr wrap="square" rtlCol="0">
            <a:spAutoFit/>
          </a:bodyPr>
          <a:lstStyle/>
          <a:p>
            <a:r>
              <a:rPr lang="en-US" b="1" dirty="0"/>
              <a:t>Stacking Ensemble Accuracy by Classifier</a:t>
            </a:r>
            <a:endParaRPr lang="en-CA" b="1" dirty="0"/>
          </a:p>
        </p:txBody>
      </p:sp>
      <p:sp>
        <p:nvSpPr>
          <p:cNvPr id="15" name="TextBox 14">
            <a:extLst>
              <a:ext uri="{FF2B5EF4-FFF2-40B4-BE49-F238E27FC236}">
                <a16:creationId xmlns:a16="http://schemas.microsoft.com/office/drawing/2014/main" id="{123CE5C2-7072-45F2-8EAF-2EB351F1790B}"/>
              </a:ext>
            </a:extLst>
          </p:cNvPr>
          <p:cNvSpPr txBox="1"/>
          <p:nvPr/>
        </p:nvSpPr>
        <p:spPr>
          <a:xfrm flipH="1">
            <a:off x="1127478" y="810435"/>
            <a:ext cx="10007600" cy="369332"/>
          </a:xfrm>
          <a:prstGeom prst="rect">
            <a:avLst/>
          </a:prstGeom>
          <a:noFill/>
        </p:spPr>
        <p:txBody>
          <a:bodyPr wrap="square" rtlCol="0">
            <a:spAutoFit/>
          </a:bodyPr>
          <a:lstStyle/>
          <a:p>
            <a:pPr algn="ctr"/>
            <a:r>
              <a:rPr lang="en-US" dirty="0"/>
              <a:t>Random Forest -&gt; Linear SVC -&gt; Multinomial Naïve Bayes -&gt; </a:t>
            </a:r>
            <a:r>
              <a:rPr lang="en-US" b="1" dirty="0"/>
              <a:t>Stacking Logistic Regression</a:t>
            </a:r>
            <a:endParaRPr lang="en-CA" b="1" dirty="0"/>
          </a:p>
        </p:txBody>
      </p:sp>
    </p:spTree>
    <p:extLst>
      <p:ext uri="{BB962C8B-B14F-4D97-AF65-F5344CB8AC3E}">
        <p14:creationId xmlns:p14="http://schemas.microsoft.com/office/powerpoint/2010/main" val="16560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6C414-6A9A-4270-BF67-CD90FE566E64}"/>
              </a:ext>
            </a:extLst>
          </p:cNvPr>
          <p:cNvSpPr>
            <a:spLocks noGrp="1"/>
          </p:cNvSpPr>
          <p:nvPr>
            <p:ph type="title"/>
          </p:nvPr>
        </p:nvSpPr>
        <p:spPr>
          <a:xfrm>
            <a:off x="177800" y="212323"/>
            <a:ext cx="4064000" cy="1921277"/>
          </a:xfrm>
        </p:spPr>
        <p:txBody>
          <a:bodyPr>
            <a:normAutofit/>
          </a:bodyPr>
          <a:lstStyle/>
          <a:p>
            <a:r>
              <a:rPr lang="en-US" b="1" dirty="0"/>
              <a:t>Summary Benchmark </a:t>
            </a:r>
            <a:br>
              <a:rPr lang="en-US" b="1" dirty="0"/>
            </a:br>
            <a:r>
              <a:rPr lang="en-US" b="1" dirty="0"/>
              <a:t>F1 Scores</a:t>
            </a:r>
            <a:endParaRPr lang="en-CA" b="1" dirty="0"/>
          </a:p>
        </p:txBody>
      </p:sp>
      <p:pic>
        <p:nvPicPr>
          <p:cNvPr id="6" name="Picture 5">
            <a:extLst>
              <a:ext uri="{FF2B5EF4-FFF2-40B4-BE49-F238E27FC236}">
                <a16:creationId xmlns:a16="http://schemas.microsoft.com/office/drawing/2014/main" id="{025E80B5-D3B3-4A0E-8288-8A38AFD0B177}"/>
              </a:ext>
            </a:extLst>
          </p:cNvPr>
          <p:cNvPicPr>
            <a:picLocks noChangeAspect="1"/>
          </p:cNvPicPr>
          <p:nvPr/>
        </p:nvPicPr>
        <p:blipFill>
          <a:blip r:embed="rId2"/>
          <a:stretch>
            <a:fillRect/>
          </a:stretch>
        </p:blipFill>
        <p:spPr>
          <a:xfrm>
            <a:off x="4509632" y="212323"/>
            <a:ext cx="6844168" cy="6433354"/>
          </a:xfrm>
          <a:prstGeom prst="rect">
            <a:avLst/>
          </a:prstGeom>
        </p:spPr>
      </p:pic>
    </p:spTree>
    <p:extLst>
      <p:ext uri="{BB962C8B-B14F-4D97-AF65-F5344CB8AC3E}">
        <p14:creationId xmlns:p14="http://schemas.microsoft.com/office/powerpoint/2010/main" val="397452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75855" y="160268"/>
            <a:ext cx="8791945" cy="1187228"/>
          </a:xfrm>
        </p:spPr>
        <p:txBody>
          <a:bodyPr>
            <a:normAutofit/>
          </a:bodyPr>
          <a:lstStyle/>
          <a:p>
            <a:r>
              <a:rPr lang="en-US" b="1" dirty="0"/>
              <a:t>Visualization of Benchmark F1 Scores</a:t>
            </a:r>
            <a:endParaRPr lang="en-CA" b="1" dirty="0"/>
          </a:p>
        </p:txBody>
      </p:sp>
      <p:pic>
        <p:nvPicPr>
          <p:cNvPr id="6" name="Picture 5">
            <a:extLst>
              <a:ext uri="{FF2B5EF4-FFF2-40B4-BE49-F238E27FC236}">
                <a16:creationId xmlns:a16="http://schemas.microsoft.com/office/drawing/2014/main" id="{94813B44-789D-4E22-837C-5760F0AB96EC}"/>
              </a:ext>
            </a:extLst>
          </p:cNvPr>
          <p:cNvPicPr>
            <a:picLocks noChangeAspect="1"/>
          </p:cNvPicPr>
          <p:nvPr/>
        </p:nvPicPr>
        <p:blipFill>
          <a:blip r:embed="rId3"/>
          <a:stretch>
            <a:fillRect/>
          </a:stretch>
        </p:blipFill>
        <p:spPr>
          <a:xfrm>
            <a:off x="734318" y="1347496"/>
            <a:ext cx="11181827" cy="4685003"/>
          </a:xfrm>
          <a:prstGeom prst="rect">
            <a:avLst/>
          </a:prstGeom>
        </p:spPr>
      </p:pic>
    </p:spTree>
    <p:extLst>
      <p:ext uri="{BB962C8B-B14F-4D97-AF65-F5344CB8AC3E}">
        <p14:creationId xmlns:p14="http://schemas.microsoft.com/office/powerpoint/2010/main" val="257937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52C5A0A-D30B-4C6C-82DB-0C2061753A5F}"/>
              </a:ext>
            </a:extLst>
          </p:cNvPr>
          <p:cNvSpPr>
            <a:spLocks noGrp="1"/>
          </p:cNvSpPr>
          <p:nvPr>
            <p:ph type="title"/>
          </p:nvPr>
        </p:nvSpPr>
        <p:spPr>
          <a:xfrm>
            <a:off x="275855" y="160268"/>
            <a:ext cx="11497045" cy="1187228"/>
          </a:xfrm>
        </p:spPr>
        <p:txBody>
          <a:bodyPr>
            <a:normAutofit/>
          </a:bodyPr>
          <a:lstStyle/>
          <a:p>
            <a:r>
              <a:rPr lang="en-US" b="1" dirty="0"/>
              <a:t>Visualization of  F1 Score Variance by Model Type</a:t>
            </a:r>
            <a:endParaRPr lang="en-CA" b="1" dirty="0"/>
          </a:p>
        </p:txBody>
      </p:sp>
      <p:pic>
        <p:nvPicPr>
          <p:cNvPr id="8" name="Picture 7">
            <a:extLst>
              <a:ext uri="{FF2B5EF4-FFF2-40B4-BE49-F238E27FC236}">
                <a16:creationId xmlns:a16="http://schemas.microsoft.com/office/drawing/2014/main" id="{3E30AA43-74B3-467E-A8F5-DBD3B6E6D231}"/>
              </a:ext>
            </a:extLst>
          </p:cNvPr>
          <p:cNvPicPr>
            <a:picLocks noChangeAspect="1"/>
          </p:cNvPicPr>
          <p:nvPr/>
        </p:nvPicPr>
        <p:blipFill>
          <a:blip r:embed="rId3"/>
          <a:stretch>
            <a:fillRect/>
          </a:stretch>
        </p:blipFill>
        <p:spPr>
          <a:xfrm>
            <a:off x="1332541" y="1096670"/>
            <a:ext cx="9526917" cy="4961230"/>
          </a:xfrm>
          <a:prstGeom prst="rect">
            <a:avLst/>
          </a:prstGeom>
        </p:spPr>
      </p:pic>
    </p:spTree>
    <p:extLst>
      <p:ext uri="{BB962C8B-B14F-4D97-AF65-F5344CB8AC3E}">
        <p14:creationId xmlns:p14="http://schemas.microsoft.com/office/powerpoint/2010/main" val="94420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82230" y="309225"/>
            <a:ext cx="10958870" cy="793134"/>
          </a:xfrm>
        </p:spPr>
        <p:txBody>
          <a:bodyPr>
            <a:normAutofit/>
          </a:bodyPr>
          <a:lstStyle/>
          <a:p>
            <a:r>
              <a:rPr lang="en-US" sz="4800" b="1" dirty="0"/>
              <a:t>Model Selection - Final Results</a:t>
            </a:r>
            <a:endParaRPr lang="en-CA" sz="4800" b="1" dirty="0"/>
          </a:p>
        </p:txBody>
      </p:sp>
      <p:graphicFrame>
        <p:nvGraphicFramePr>
          <p:cNvPr id="8" name="Table 9">
            <a:extLst>
              <a:ext uri="{FF2B5EF4-FFF2-40B4-BE49-F238E27FC236}">
                <a16:creationId xmlns:a16="http://schemas.microsoft.com/office/drawing/2014/main" id="{7D490F3C-9CBD-4ABD-A4DC-A898F3C3BDEE}"/>
              </a:ext>
            </a:extLst>
          </p:cNvPr>
          <p:cNvGraphicFramePr>
            <a:graphicFrameLocks noGrp="1"/>
          </p:cNvGraphicFramePr>
          <p:nvPr>
            <p:extLst>
              <p:ext uri="{D42A27DB-BD31-4B8C-83A1-F6EECF244321}">
                <p14:modId xmlns:p14="http://schemas.microsoft.com/office/powerpoint/2010/main" val="3439025274"/>
              </p:ext>
            </p:extLst>
          </p:nvPr>
        </p:nvGraphicFramePr>
        <p:xfrm>
          <a:off x="1892915" y="1173480"/>
          <a:ext cx="8406170" cy="4511040"/>
        </p:xfrm>
        <a:graphic>
          <a:graphicData uri="http://schemas.openxmlformats.org/drawingml/2006/table">
            <a:tbl>
              <a:tblPr firstRow="1" bandRow="1">
                <a:tableStyleId>{5C22544A-7EE6-4342-B048-85BDC9FD1C3A}</a:tableStyleId>
              </a:tblPr>
              <a:tblGrid>
                <a:gridCol w="3367800">
                  <a:extLst>
                    <a:ext uri="{9D8B030D-6E8A-4147-A177-3AD203B41FA5}">
                      <a16:colId xmlns:a16="http://schemas.microsoft.com/office/drawing/2014/main" val="106972814"/>
                    </a:ext>
                  </a:extLst>
                </a:gridCol>
                <a:gridCol w="5038370">
                  <a:extLst>
                    <a:ext uri="{9D8B030D-6E8A-4147-A177-3AD203B41FA5}">
                      <a16:colId xmlns:a16="http://schemas.microsoft.com/office/drawing/2014/main" val="2409299959"/>
                    </a:ext>
                  </a:extLst>
                </a:gridCol>
              </a:tblGrid>
              <a:tr h="12110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Best results were produced from the following: </a:t>
                      </a:r>
                    </a:p>
                  </a:txBody>
                  <a:tcPr/>
                </a:tc>
                <a:tc hMerge="1">
                  <a:txBody>
                    <a:bodyPr/>
                    <a:lstStyle/>
                    <a:p>
                      <a:endParaRPr lang="en-CA" dirty="0"/>
                    </a:p>
                  </a:txBody>
                  <a:tcPr/>
                </a:tc>
                <a:extLst>
                  <a:ext uri="{0D108BD9-81ED-4DB2-BD59-A6C34878D82A}">
                    <a16:rowId xmlns:a16="http://schemas.microsoft.com/office/drawing/2014/main" val="674261869"/>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Extracted Feature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Bag of Words</a:t>
                      </a:r>
                    </a:p>
                  </a:txBody>
                  <a:tcPr/>
                </a:tc>
                <a:extLst>
                  <a:ext uri="{0D108BD9-81ED-4DB2-BD59-A6C34878D82A}">
                    <a16:rowId xmlns:a16="http://schemas.microsoft.com/office/drawing/2014/main" val="1496305950"/>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Multinomial Naïve Bayes</a:t>
                      </a:r>
                    </a:p>
                  </a:txBody>
                  <a:tcPr/>
                </a:tc>
                <a:extLst>
                  <a:ext uri="{0D108BD9-81ED-4DB2-BD59-A6C34878D82A}">
                    <a16:rowId xmlns:a16="http://schemas.microsoft.com/office/drawing/2014/main" val="3264955142"/>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Feature Selection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Univariate chi</a:t>
                      </a:r>
                      <a:r>
                        <a:rPr lang="en-US" sz="2400" baseline="30000" dirty="0"/>
                        <a:t>2 </a:t>
                      </a:r>
                    </a:p>
                  </a:txBody>
                  <a:tcPr/>
                </a:tc>
                <a:extLst>
                  <a:ext uri="{0D108BD9-81ED-4DB2-BD59-A6C34878D82A}">
                    <a16:rowId xmlns:a16="http://schemas.microsoft.com/office/drawing/2014/main" val="117779528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Hyperparameter Tuning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Optimized Hyperparameters Using </a:t>
                      </a:r>
                      <a:r>
                        <a:rPr lang="en-US" sz="2400" dirty="0" err="1"/>
                        <a:t>GridSearchCV</a:t>
                      </a:r>
                      <a:r>
                        <a:rPr lang="en-US" sz="2400" dirty="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Alpha = 0.42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t>Fit_prior</a:t>
                      </a:r>
                      <a:r>
                        <a:rPr lang="en-US" sz="2400" dirty="0"/>
                        <a:t> =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137682139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F1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0.7466944</a:t>
                      </a:r>
                    </a:p>
                  </a:txBody>
                  <a:tcPr/>
                </a:tc>
                <a:extLst>
                  <a:ext uri="{0D108BD9-81ED-4DB2-BD59-A6C34878D82A}">
                    <a16:rowId xmlns:a16="http://schemas.microsoft.com/office/drawing/2014/main" val="3302644657"/>
                  </a:ext>
                </a:extLst>
              </a:tr>
            </a:tbl>
          </a:graphicData>
        </a:graphic>
      </p:graphicFrame>
    </p:spTree>
    <p:extLst>
      <p:ext uri="{BB962C8B-B14F-4D97-AF65-F5344CB8AC3E}">
        <p14:creationId xmlns:p14="http://schemas.microsoft.com/office/powerpoint/2010/main" val="181998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CSML1010 – Milestone 2</a:t>
            </a:r>
            <a:endParaRPr lang="en-CA" dirty="0"/>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idx="1"/>
          </p:nvPr>
        </p:nvSpPr>
        <p:spPr>
          <a:xfrm>
            <a:off x="838200" y="1825625"/>
            <a:ext cx="10528300" cy="4351338"/>
          </a:xfrm>
        </p:spPr>
        <p:txBody>
          <a:bodyPr>
            <a:normAutofit/>
          </a:bodyPr>
          <a:lstStyle/>
          <a:p>
            <a:r>
              <a:rPr lang="en-US" sz="2000" dirty="0"/>
              <a:t>Dataset: Taskmaster-1 from Google</a:t>
            </a:r>
          </a:p>
          <a:p>
            <a:r>
              <a:rPr lang="en-US" sz="2000" dirty="0"/>
              <a:t>NLP Multi-Class Text Classification Problem</a:t>
            </a:r>
          </a:p>
          <a:p>
            <a:r>
              <a:rPr lang="en-US" sz="2000" dirty="0"/>
              <a:t>Data Preparation</a:t>
            </a:r>
          </a:p>
          <a:p>
            <a:r>
              <a:rPr lang="en-US" sz="2000" dirty="0"/>
              <a:t>Data Clean Up</a:t>
            </a:r>
          </a:p>
          <a:p>
            <a:r>
              <a:rPr lang="en-US" sz="2000" dirty="0"/>
              <a:t>Exploratory Data Analysis</a:t>
            </a:r>
          </a:p>
          <a:p>
            <a:r>
              <a:rPr lang="en-US" sz="2000" dirty="0"/>
              <a:t>Feature Extraction &amp; Engineering</a:t>
            </a:r>
          </a:p>
          <a:p>
            <a:r>
              <a:rPr lang="en-US" sz="2000" dirty="0"/>
              <a:t>Feature Scaling &amp; Selection</a:t>
            </a:r>
          </a:p>
          <a:p>
            <a:r>
              <a:rPr lang="en-US" b="1" dirty="0"/>
              <a:t>Modeling </a:t>
            </a:r>
          </a:p>
          <a:p>
            <a:r>
              <a:rPr lang="en-US" b="1" dirty="0"/>
              <a:t>Model Evaluation &amp; Tuning</a:t>
            </a:r>
          </a:p>
        </p:txBody>
      </p:sp>
    </p:spTree>
    <p:extLst>
      <p:ext uri="{BB962C8B-B14F-4D97-AF65-F5344CB8AC3E}">
        <p14:creationId xmlns:p14="http://schemas.microsoft.com/office/powerpoint/2010/main" val="122076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normAutofit/>
          </a:bodyPr>
          <a:lstStyle/>
          <a:p>
            <a:r>
              <a:rPr lang="en-US"/>
              <a:t>Dataset: Taskmaster-1 from Google</a:t>
            </a:r>
            <a:br>
              <a:rPr lang="en-US"/>
            </a:br>
            <a:r>
              <a:rPr lang="en-CA" sz="3100">
                <a:hlinkClick r:id="rId3"/>
              </a:rPr>
              <a:t>https://research.google/tools/datasets/taskmaster-1/</a:t>
            </a:r>
            <a:endParaRPr lang="en-US" dirty="0"/>
          </a:p>
        </p:txBody>
      </p:sp>
      <p:sp>
        <p:nvSpPr>
          <p:cNvPr id="2" name="Content Placeholder 1">
            <a:extLst>
              <a:ext uri="{FF2B5EF4-FFF2-40B4-BE49-F238E27FC236}">
                <a16:creationId xmlns:a16="http://schemas.microsoft.com/office/drawing/2014/main" id="{65AF5DC4-AE07-488F-8FBF-CAFA3CF4400C}"/>
              </a:ext>
            </a:extLst>
          </p:cNvPr>
          <p:cNvSpPr>
            <a:spLocks noGrp="1"/>
          </p:cNvSpPr>
          <p:nvPr>
            <p:ph sz="half" idx="1"/>
          </p:nvPr>
        </p:nvSpPr>
        <p:spPr/>
        <p:txBody>
          <a:bodyPr>
            <a:normAutofit/>
          </a:bodyPr>
          <a:lstStyle/>
          <a:p>
            <a:pPr marL="0" indent="0">
              <a:buNone/>
            </a:pPr>
            <a:r>
              <a:rPr lang="en-US"/>
              <a:t>The dataset selected is the Taskmaster-1 from Google</a:t>
            </a:r>
          </a:p>
          <a:p>
            <a:pPr marL="0" indent="0">
              <a:buNone/>
            </a:pPr>
            <a:r>
              <a:rPr lang="en-US"/>
              <a:t>The dataset consists of task-based dialogs falling into one of six domains divided into 14 categories</a:t>
            </a:r>
          </a:p>
          <a:p>
            <a:pPr marL="0" indent="0">
              <a:buNone/>
            </a:pPr>
            <a:r>
              <a:rPr lang="en-CA"/>
              <a:t>We will be using the self-dialogs file which contains 7,708 conversations: </a:t>
            </a:r>
            <a:r>
              <a:rPr lang="en-CA" b="1"/>
              <a:t>‘self-dialogs.json’</a:t>
            </a:r>
            <a:endParaRPr lang="en-CA" dirty="0"/>
          </a:p>
        </p:txBody>
      </p:sp>
      <p:pic>
        <p:nvPicPr>
          <p:cNvPr id="6" name="Content Placeholder 5">
            <a:extLst>
              <a:ext uri="{FF2B5EF4-FFF2-40B4-BE49-F238E27FC236}">
                <a16:creationId xmlns:a16="http://schemas.microsoft.com/office/drawing/2014/main" id="{F209B310-EF09-4F23-BFB7-5CEB0F83F115}"/>
              </a:ext>
            </a:extLst>
          </p:cNvPr>
          <p:cNvPicPr>
            <a:picLocks noGrp="1" noChangeAspect="1"/>
          </p:cNvPicPr>
          <p:nvPr>
            <p:ph sz="half" idx="2"/>
          </p:nvPr>
        </p:nvPicPr>
        <p:blipFill>
          <a:blip r:embed="rId4"/>
          <a:stretch>
            <a:fillRect/>
          </a:stretch>
        </p:blipFill>
        <p:spPr>
          <a:xfrm>
            <a:off x="6006466" y="1690688"/>
            <a:ext cx="3641329" cy="340513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771CC87-274B-4976-A88B-5F0EED402B7C}"/>
              </a:ext>
            </a:extLst>
          </p:cNvPr>
          <p:cNvPicPr>
            <a:picLocks noChangeAspect="1"/>
          </p:cNvPicPr>
          <p:nvPr/>
        </p:nvPicPr>
        <p:blipFill>
          <a:blip r:embed="rId5"/>
          <a:stretch>
            <a:fillRect/>
          </a:stretch>
        </p:blipFill>
        <p:spPr>
          <a:xfrm>
            <a:off x="9350478" y="2621623"/>
            <a:ext cx="1390844" cy="154326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3917CDF-DFDF-4625-9A0D-90811D6DBD75}"/>
              </a:ext>
            </a:extLst>
          </p:cNvPr>
          <p:cNvPicPr>
            <a:picLocks noChangeAspect="1"/>
          </p:cNvPicPr>
          <p:nvPr/>
        </p:nvPicPr>
        <p:blipFill>
          <a:blip r:embed="rId6"/>
          <a:stretch>
            <a:fillRect/>
          </a:stretch>
        </p:blipFill>
        <p:spPr>
          <a:xfrm>
            <a:off x="9350478" y="4767810"/>
            <a:ext cx="1902434" cy="1102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402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838200" y="103868"/>
            <a:ext cx="10515600" cy="1325563"/>
          </a:xfrm>
        </p:spPr>
        <p:txBody>
          <a:bodyPr>
            <a:normAutofit/>
          </a:bodyPr>
          <a:lstStyle/>
          <a:p>
            <a:r>
              <a:rPr lang="en-US" sz="3200" dirty="0"/>
              <a:t>Description of Categorical Variable (</a:t>
            </a:r>
            <a:r>
              <a:rPr lang="en-US" sz="3200" b="1" dirty="0" err="1"/>
              <a:t>Instruction_id</a:t>
            </a:r>
            <a:r>
              <a:rPr lang="en-US" sz="3200" dirty="0"/>
              <a:t>)</a:t>
            </a:r>
          </a:p>
        </p:txBody>
      </p:sp>
      <p:graphicFrame>
        <p:nvGraphicFramePr>
          <p:cNvPr id="6" name="Table 6">
            <a:extLst>
              <a:ext uri="{FF2B5EF4-FFF2-40B4-BE49-F238E27FC236}">
                <a16:creationId xmlns:a16="http://schemas.microsoft.com/office/drawing/2014/main" id="{42CF1611-8F67-49D3-8D4C-E8F2D7D502C4}"/>
              </a:ext>
            </a:extLst>
          </p:cNvPr>
          <p:cNvGraphicFramePr>
            <a:graphicFrameLocks noGrp="1"/>
          </p:cNvGraphicFramePr>
          <p:nvPr>
            <p:ph sz="half" idx="2"/>
            <p:extLst>
              <p:ext uri="{D42A27DB-BD31-4B8C-83A1-F6EECF244321}">
                <p14:modId xmlns:p14="http://schemas.microsoft.com/office/powerpoint/2010/main" val="1243687060"/>
              </p:ext>
            </p:extLst>
          </p:nvPr>
        </p:nvGraphicFramePr>
        <p:xfrm>
          <a:off x="232228" y="1429431"/>
          <a:ext cx="11727543" cy="4632960"/>
        </p:xfrm>
        <a:graphic>
          <a:graphicData uri="http://schemas.openxmlformats.org/drawingml/2006/table">
            <a:tbl>
              <a:tblPr firstRow="1" bandRow="1">
                <a:tableStyleId>{5C22544A-7EE6-4342-B048-85BDC9FD1C3A}</a:tableStyleId>
              </a:tblPr>
              <a:tblGrid>
                <a:gridCol w="1611085">
                  <a:extLst>
                    <a:ext uri="{9D8B030D-6E8A-4147-A177-3AD203B41FA5}">
                      <a16:colId xmlns:a16="http://schemas.microsoft.com/office/drawing/2014/main" val="2795850644"/>
                    </a:ext>
                  </a:extLst>
                </a:gridCol>
                <a:gridCol w="10116458">
                  <a:extLst>
                    <a:ext uri="{9D8B030D-6E8A-4147-A177-3AD203B41FA5}">
                      <a16:colId xmlns:a16="http://schemas.microsoft.com/office/drawing/2014/main" val="1073446644"/>
                    </a:ext>
                  </a:extLst>
                </a:gridCol>
              </a:tblGrid>
              <a:tr h="136121">
                <a:tc>
                  <a:txBody>
                    <a:bodyPr/>
                    <a:lstStyle/>
                    <a:p>
                      <a:r>
                        <a:rPr lang="en-US" dirty="0" err="1"/>
                        <a:t>Instruction_id</a:t>
                      </a:r>
                      <a:endParaRPr lang="en-CA" dirty="0"/>
                    </a:p>
                  </a:txBody>
                  <a:tcPr/>
                </a:tc>
                <a:tc>
                  <a:txBody>
                    <a:bodyPr/>
                    <a:lstStyle/>
                    <a:p>
                      <a:r>
                        <a:rPr lang="en-US"/>
                        <a:t>Conversation Dialogue </a:t>
                      </a:r>
                      <a:r>
                        <a:rPr lang="en-US" dirty="0"/>
                        <a:t>Description</a:t>
                      </a:r>
                      <a:endParaRPr lang="en-CA" dirty="0"/>
                    </a:p>
                  </a:txBody>
                  <a:tcPr/>
                </a:tc>
                <a:extLst>
                  <a:ext uri="{0D108BD9-81ED-4DB2-BD59-A6C34878D82A}">
                    <a16:rowId xmlns:a16="http://schemas.microsoft.com/office/drawing/2014/main" val="2548621604"/>
                  </a:ext>
                </a:extLst>
              </a:tr>
              <a:tr h="215525">
                <a:tc>
                  <a:txBody>
                    <a:bodyPr/>
                    <a:lstStyle/>
                    <a:p>
                      <a:r>
                        <a:rPr lang="en-US" sz="1400" b="1" dirty="0"/>
                        <a:t>Auto-repair-appt-1</a:t>
                      </a:r>
                      <a:endParaRPr lang="en-CA" sz="1400" dirty="0"/>
                    </a:p>
                  </a:txBody>
                  <a:tcPr/>
                </a:tc>
                <a:tc>
                  <a:txBody>
                    <a:bodyPr/>
                    <a:lstStyle/>
                    <a:p>
                      <a:r>
                        <a:rPr lang="en-US" sz="1400" dirty="0"/>
                        <a:t>Users will pretend they need to take their car to the mechanic, so they need to get an appointment scheduled</a:t>
                      </a:r>
                      <a:endParaRPr lang="en-CA" sz="1400" dirty="0"/>
                    </a:p>
                  </a:txBody>
                  <a:tcPr/>
                </a:tc>
                <a:extLst>
                  <a:ext uri="{0D108BD9-81ED-4DB2-BD59-A6C34878D82A}">
                    <a16:rowId xmlns:a16="http://schemas.microsoft.com/office/drawing/2014/main" val="1117133564"/>
                  </a:ext>
                </a:extLst>
              </a:tr>
              <a:tr h="215525">
                <a:tc>
                  <a:txBody>
                    <a:bodyPr/>
                    <a:lstStyle/>
                    <a:p>
                      <a:r>
                        <a:rPr lang="en-US" sz="1400" b="1" dirty="0"/>
                        <a:t>Coffee-ordering-1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from a coffee shop</a:t>
                      </a:r>
                    </a:p>
                  </a:txBody>
                  <a:tcPr/>
                </a:tc>
                <a:extLst>
                  <a:ext uri="{0D108BD9-81ED-4DB2-BD59-A6C34878D82A}">
                    <a16:rowId xmlns:a16="http://schemas.microsoft.com/office/drawing/2014/main" val="4015514868"/>
                  </a:ext>
                </a:extLst>
              </a:tr>
              <a:tr h="136121">
                <a:tc>
                  <a:txBody>
                    <a:bodyPr/>
                    <a:lstStyle/>
                    <a:p>
                      <a:r>
                        <a:rPr lang="en-US" sz="1400" b="1" dirty="0"/>
                        <a:t>Coffee-ordering-2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and makes changes to the drink after the initial options have been requested</a:t>
                      </a:r>
                    </a:p>
                  </a:txBody>
                  <a:tcPr/>
                </a:tc>
                <a:extLst>
                  <a:ext uri="{0D108BD9-81ED-4DB2-BD59-A6C34878D82A}">
                    <a16:rowId xmlns:a16="http://schemas.microsoft.com/office/drawing/2014/main" val="614699226"/>
                  </a:ext>
                </a:extLst>
              </a:tr>
              <a:tr h="136121">
                <a:tc>
                  <a:txBody>
                    <a:bodyPr/>
                    <a:lstStyle/>
                    <a:p>
                      <a:r>
                        <a:rPr lang="en-US" sz="1400" b="1" dirty="0"/>
                        <a:t>movie-finder</a:t>
                      </a:r>
                      <a:endParaRPr lang="en-CA" sz="1400" dirty="0"/>
                    </a:p>
                  </a:txBody>
                  <a:tcPr/>
                </a:tc>
                <a:tc>
                  <a:txBody>
                    <a:bodyPr/>
                    <a:lstStyle/>
                    <a:p>
                      <a:r>
                        <a:rPr lang="en-US" sz="1400" dirty="0"/>
                        <a:t>User is looking for a movie to see at home</a:t>
                      </a:r>
                      <a:endParaRPr lang="en-CA" sz="1400" dirty="0"/>
                    </a:p>
                  </a:txBody>
                  <a:tcPr/>
                </a:tc>
                <a:extLst>
                  <a:ext uri="{0D108BD9-81ED-4DB2-BD59-A6C34878D82A}">
                    <a16:rowId xmlns:a16="http://schemas.microsoft.com/office/drawing/2014/main" val="174056391"/>
                  </a:ext>
                </a:extLst>
              </a:tr>
              <a:tr h="215525">
                <a:tc>
                  <a:txBody>
                    <a:bodyPr/>
                    <a:lstStyle/>
                    <a:p>
                      <a:r>
                        <a:rPr lang="en-US" sz="1400" b="1" dirty="0"/>
                        <a:t>movie-tickets-1</a:t>
                      </a:r>
                      <a:endParaRPr lang="en-CA" sz="1400" dirty="0"/>
                    </a:p>
                  </a:txBody>
                  <a:tcPr/>
                </a:tc>
                <a:tc>
                  <a:txBody>
                    <a:bodyPr/>
                    <a:lstStyle/>
                    <a:p>
                      <a:r>
                        <a:rPr lang="en-US" sz="1400" dirty="0"/>
                        <a:t>User wants to see a movie playing now</a:t>
                      </a:r>
                      <a:endParaRPr lang="en-CA" sz="1400" dirty="0"/>
                    </a:p>
                  </a:txBody>
                  <a:tcPr/>
                </a:tc>
                <a:extLst>
                  <a:ext uri="{0D108BD9-81ED-4DB2-BD59-A6C34878D82A}">
                    <a16:rowId xmlns:a16="http://schemas.microsoft.com/office/drawing/2014/main" val="4177214760"/>
                  </a:ext>
                </a:extLst>
              </a:tr>
              <a:tr h="0">
                <a:tc>
                  <a:txBody>
                    <a:bodyPr/>
                    <a:lstStyle/>
                    <a:p>
                      <a:r>
                        <a:rPr lang="en-US" sz="1400" b="1" dirty="0"/>
                        <a:t>movie-tickets-2</a:t>
                      </a:r>
                      <a:endParaRPr lang="en-CA" sz="1400" dirty="0"/>
                    </a:p>
                  </a:txBody>
                  <a:tcPr/>
                </a:tc>
                <a:tc>
                  <a:txBody>
                    <a:bodyPr/>
                    <a:lstStyle/>
                    <a:p>
                      <a:r>
                        <a:rPr lang="en-US" sz="1400" dirty="0"/>
                        <a:t>User wants to see a movie playing now, settling for a second choice</a:t>
                      </a:r>
                      <a:endParaRPr lang="en-CA" sz="1400" dirty="0"/>
                    </a:p>
                  </a:txBody>
                  <a:tcPr/>
                </a:tc>
                <a:extLst>
                  <a:ext uri="{0D108BD9-81ED-4DB2-BD59-A6C34878D82A}">
                    <a16:rowId xmlns:a16="http://schemas.microsoft.com/office/drawing/2014/main" val="635481553"/>
                  </a:ext>
                </a:extLst>
              </a:tr>
              <a:tr h="0">
                <a:tc>
                  <a:txBody>
                    <a:bodyPr/>
                    <a:lstStyle/>
                    <a:p>
                      <a:r>
                        <a:rPr lang="en-US" sz="1400" b="1" dirty="0"/>
                        <a:t>movie-tickets-3</a:t>
                      </a:r>
                      <a:endParaRPr lang="en-CA" sz="1400" dirty="0"/>
                    </a:p>
                  </a:txBody>
                  <a:tcPr/>
                </a:tc>
                <a:tc>
                  <a:txBody>
                    <a:bodyPr/>
                    <a:lstStyle/>
                    <a:p>
                      <a:r>
                        <a:rPr lang="en-US" sz="1400" dirty="0"/>
                        <a:t>User wants to see one of two movies</a:t>
                      </a:r>
                      <a:endParaRPr lang="en-CA" sz="1400" dirty="0"/>
                    </a:p>
                  </a:txBody>
                  <a:tcPr/>
                </a:tc>
                <a:extLst>
                  <a:ext uri="{0D108BD9-81ED-4DB2-BD59-A6C34878D82A}">
                    <a16:rowId xmlns:a16="http://schemas.microsoft.com/office/drawing/2014/main" val="817727883"/>
                  </a:ext>
                </a:extLst>
              </a:tr>
              <a:tr h="0">
                <a:tc>
                  <a:txBody>
                    <a:bodyPr/>
                    <a:lstStyle/>
                    <a:p>
                      <a:r>
                        <a:rPr lang="en-US" sz="1400" b="1" dirty="0"/>
                        <a:t>Pizza-Ordering-1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and ask all relevant details</a:t>
                      </a:r>
                    </a:p>
                  </a:txBody>
                  <a:tcPr/>
                </a:tc>
                <a:extLst>
                  <a:ext uri="{0D108BD9-81ED-4DB2-BD59-A6C34878D82A}">
                    <a16:rowId xmlns:a16="http://schemas.microsoft.com/office/drawing/2014/main" val="1270527715"/>
                  </a:ext>
                </a:extLst>
              </a:tr>
              <a:tr h="136121">
                <a:tc>
                  <a:txBody>
                    <a:bodyPr/>
                    <a:lstStyle/>
                    <a:p>
                      <a:r>
                        <a:rPr lang="en-US" sz="1400" b="1" dirty="0"/>
                        <a:t>Pizza-Ordering-2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with two toppings, and ask all relevant details</a:t>
                      </a:r>
                    </a:p>
                  </a:txBody>
                  <a:tcPr/>
                </a:tc>
                <a:extLst>
                  <a:ext uri="{0D108BD9-81ED-4DB2-BD59-A6C34878D82A}">
                    <a16:rowId xmlns:a16="http://schemas.microsoft.com/office/drawing/2014/main" val="584335992"/>
                  </a:ext>
                </a:extLst>
              </a:tr>
              <a:tr h="136121">
                <a:tc>
                  <a:txBody>
                    <a:bodyPr/>
                    <a:lstStyle/>
                    <a:p>
                      <a:r>
                        <a:rPr lang="en-US" sz="1400" b="1" dirty="0"/>
                        <a:t>restaurant-table-1</a:t>
                      </a:r>
                      <a:endParaRPr lang="en-CA" sz="1400" dirty="0"/>
                    </a:p>
                  </a:txBody>
                  <a:tcPr/>
                </a:tc>
                <a:tc>
                  <a:txBody>
                    <a:bodyPr/>
                    <a:lstStyle/>
                    <a:p>
                      <a:r>
                        <a:rPr lang="en-US" sz="1400" dirty="0"/>
                        <a:t>Users will pretend they are searching for a restaurant and book a table</a:t>
                      </a:r>
                      <a:endParaRPr lang="en-CA" sz="1400" dirty="0"/>
                    </a:p>
                  </a:txBody>
                  <a:tcPr/>
                </a:tc>
                <a:extLst>
                  <a:ext uri="{0D108BD9-81ED-4DB2-BD59-A6C34878D82A}">
                    <a16:rowId xmlns:a16="http://schemas.microsoft.com/office/drawing/2014/main" val="298882707"/>
                  </a:ext>
                </a:extLst>
              </a:tr>
              <a:tr h="136121">
                <a:tc>
                  <a:txBody>
                    <a:bodyPr/>
                    <a:lstStyle/>
                    <a:p>
                      <a:r>
                        <a:rPr lang="en-US" sz="1400" b="1" dirty="0"/>
                        <a:t>restaurant-table-2</a:t>
                      </a:r>
                      <a:endParaRPr lang="en-CA" sz="1400" dirty="0"/>
                    </a:p>
                  </a:txBody>
                  <a:tcPr/>
                </a:tc>
                <a:tc>
                  <a:txBody>
                    <a:bodyPr/>
                    <a:lstStyle/>
                    <a:p>
                      <a:r>
                        <a:rPr lang="en-US" sz="1400" dirty="0"/>
                        <a:t>Users will pretend they are searching for a restaurant and book a table, and will need to find an alternative when choice is not available</a:t>
                      </a:r>
                      <a:endParaRPr lang="en-CA" sz="1400" dirty="0"/>
                    </a:p>
                  </a:txBody>
                  <a:tcPr/>
                </a:tc>
                <a:extLst>
                  <a:ext uri="{0D108BD9-81ED-4DB2-BD59-A6C34878D82A}">
                    <a16:rowId xmlns:a16="http://schemas.microsoft.com/office/drawing/2014/main" val="981351465"/>
                  </a:ext>
                </a:extLst>
              </a:tr>
              <a:tr h="136121">
                <a:tc>
                  <a:txBody>
                    <a:bodyPr/>
                    <a:lstStyle/>
                    <a:p>
                      <a:r>
                        <a:rPr lang="en-US" sz="1400" b="1" dirty="0"/>
                        <a:t>restaurant-table-3</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are searching for a restaurant and book a table, and will look at options at two restaurants</a:t>
                      </a:r>
                      <a:endParaRPr lang="en-CA" sz="1400" dirty="0"/>
                    </a:p>
                  </a:txBody>
                  <a:tcPr/>
                </a:tc>
                <a:extLst>
                  <a:ext uri="{0D108BD9-81ED-4DB2-BD59-A6C34878D82A}">
                    <a16:rowId xmlns:a16="http://schemas.microsoft.com/office/drawing/2014/main" val="3043103267"/>
                  </a:ext>
                </a:extLst>
              </a:tr>
              <a:tr h="136121">
                <a:tc>
                  <a:txBody>
                    <a:bodyPr/>
                    <a:lstStyle/>
                    <a:p>
                      <a:r>
                        <a:rPr lang="en-US" sz="1400" b="1" dirty="0"/>
                        <a:t>uber-lyft-1</a:t>
                      </a:r>
                      <a:endParaRPr lang="en-CA" sz="1400" dirty="0"/>
                    </a:p>
                  </a:txBody>
                  <a:tcPr/>
                </a:tc>
                <a:tc>
                  <a:txBody>
                    <a:bodyPr/>
                    <a:lstStyle/>
                    <a:p>
                      <a:r>
                        <a:rPr lang="en-US" sz="1400" dirty="0"/>
                        <a:t>Users will pretend they need to order a car for a ride inside a city</a:t>
                      </a:r>
                      <a:endParaRPr lang="en-CA" sz="1400" dirty="0"/>
                    </a:p>
                  </a:txBody>
                  <a:tcPr/>
                </a:tc>
                <a:extLst>
                  <a:ext uri="{0D108BD9-81ED-4DB2-BD59-A6C34878D82A}">
                    <a16:rowId xmlns:a16="http://schemas.microsoft.com/office/drawing/2014/main" val="445322035"/>
                  </a:ext>
                </a:extLst>
              </a:tr>
              <a:tr h="136121">
                <a:tc>
                  <a:txBody>
                    <a:bodyPr/>
                    <a:lstStyle/>
                    <a:p>
                      <a:r>
                        <a:rPr lang="en-US" sz="1400" b="1" dirty="0"/>
                        <a:t>uber-lyft-2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need to order a car for a ride inside a city, and looking for an alternative when choice is not available</a:t>
                      </a:r>
                      <a:endParaRPr lang="en-CA" sz="1400" dirty="0"/>
                    </a:p>
                  </a:txBody>
                  <a:tcPr/>
                </a:tc>
                <a:extLst>
                  <a:ext uri="{0D108BD9-81ED-4DB2-BD59-A6C34878D82A}">
                    <a16:rowId xmlns:a16="http://schemas.microsoft.com/office/drawing/2014/main" val="1895618745"/>
                  </a:ext>
                </a:extLst>
              </a:tr>
            </a:tbl>
          </a:graphicData>
        </a:graphic>
      </p:graphicFrame>
    </p:spTree>
    <p:extLst>
      <p:ext uri="{BB962C8B-B14F-4D97-AF65-F5344CB8AC3E}">
        <p14:creationId xmlns:p14="http://schemas.microsoft.com/office/powerpoint/2010/main" val="34227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648929" y="629266"/>
            <a:ext cx="3667039" cy="1676603"/>
          </a:xfrm>
        </p:spPr>
        <p:txBody>
          <a:bodyPr>
            <a:normAutofit/>
          </a:bodyPr>
          <a:lstStyle/>
          <a:p>
            <a:r>
              <a:rPr lang="en-US" sz="3100" dirty="0"/>
              <a:t>Distribution of Categorical Variable (</a:t>
            </a:r>
            <a:r>
              <a:rPr lang="en-US" sz="3100" dirty="0" err="1"/>
              <a:t>Instruction_id</a:t>
            </a:r>
            <a:r>
              <a:rPr lang="en-US" sz="3100" dirty="0"/>
              <a:t>)</a:t>
            </a:r>
          </a:p>
        </p:txBody>
      </p:sp>
      <p:pic>
        <p:nvPicPr>
          <p:cNvPr id="10" name="Content Placeholder 10">
            <a:extLst>
              <a:ext uri="{FF2B5EF4-FFF2-40B4-BE49-F238E27FC236}">
                <a16:creationId xmlns:a16="http://schemas.microsoft.com/office/drawing/2014/main" id="{2D09AACC-1B0D-4BF7-B4DF-43EED0216A25}"/>
              </a:ext>
            </a:extLst>
          </p:cNvPr>
          <p:cNvPicPr>
            <a:picLocks noChangeAspect="1"/>
          </p:cNvPicPr>
          <p:nvPr/>
        </p:nvPicPr>
        <p:blipFill rotWithShape="1">
          <a:blip r:embed="rId3"/>
          <a:srcRect t="7186" r="1" b="117"/>
          <a:stretch/>
        </p:blipFill>
        <p:spPr>
          <a:xfrm>
            <a:off x="4636008" y="640082"/>
            <a:ext cx="6916329" cy="5577837"/>
          </a:xfrm>
          <a:prstGeom prst="rect">
            <a:avLst/>
          </a:prstGeom>
          <a:effectLst/>
        </p:spPr>
      </p:pic>
    </p:spTree>
    <p:extLst>
      <p:ext uri="{BB962C8B-B14F-4D97-AF65-F5344CB8AC3E}">
        <p14:creationId xmlns:p14="http://schemas.microsoft.com/office/powerpoint/2010/main" val="134938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Project: Conversation Identification</a:t>
            </a:r>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sz="half" idx="1"/>
          </p:nvPr>
        </p:nvSpPr>
        <p:spPr/>
        <p:txBody>
          <a:bodyPr>
            <a:normAutofit/>
          </a:bodyPr>
          <a:lstStyle/>
          <a:p>
            <a:r>
              <a:rPr lang="en-US" dirty="0"/>
              <a:t>The problem we will examine is a supervised multi-class text classification problem.  </a:t>
            </a:r>
          </a:p>
          <a:p>
            <a:r>
              <a:rPr lang="en-US" b="1" u="sng" dirty="0"/>
              <a:t>Goal:</a:t>
            </a:r>
            <a:r>
              <a:rPr lang="en-US" dirty="0"/>
              <a:t>  </a:t>
            </a:r>
            <a:r>
              <a:rPr lang="en-US" i="1" dirty="0"/>
              <a:t>Build a model that identifies the category for dialogue conversations</a:t>
            </a:r>
          </a:p>
          <a:p>
            <a:pPr lvl="1"/>
            <a:r>
              <a:rPr lang="en-US" b="1" dirty="0"/>
              <a:t>Input:</a:t>
            </a:r>
            <a:r>
              <a:rPr lang="en-US" dirty="0"/>
              <a:t> conversation dialogue text and labels</a:t>
            </a:r>
          </a:p>
          <a:p>
            <a:pPr lvl="1"/>
            <a:r>
              <a:rPr lang="en-US" b="1" dirty="0"/>
              <a:t>Output:</a:t>
            </a:r>
            <a:r>
              <a:rPr lang="en-US" dirty="0"/>
              <a:t> model that predicts the “</a:t>
            </a:r>
            <a:r>
              <a:rPr lang="en-US" dirty="0" err="1"/>
              <a:t>instruction_id</a:t>
            </a:r>
            <a:r>
              <a:rPr lang="en-US" dirty="0"/>
              <a:t>” category</a:t>
            </a:r>
          </a:p>
        </p:txBody>
      </p:sp>
      <p:graphicFrame>
        <p:nvGraphicFramePr>
          <p:cNvPr id="3" name="Content Placeholder 2">
            <a:extLst>
              <a:ext uri="{FF2B5EF4-FFF2-40B4-BE49-F238E27FC236}">
                <a16:creationId xmlns:a16="http://schemas.microsoft.com/office/drawing/2014/main" id="{76B4393F-1B0F-4349-AE91-63973CC5D452}"/>
              </a:ext>
            </a:extLst>
          </p:cNvPr>
          <p:cNvGraphicFramePr>
            <a:graphicFrameLocks noGrp="1"/>
          </p:cNvGraphicFramePr>
          <p:nvPr>
            <p:ph sz="half" idx="2"/>
            <p:extLst>
              <p:ext uri="{D42A27DB-BD31-4B8C-83A1-F6EECF244321}">
                <p14:modId xmlns:p14="http://schemas.microsoft.com/office/powerpoint/2010/main" val="296982144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711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745685"/>
          </a:xfrm>
        </p:spPr>
        <p:txBody>
          <a:bodyPr vert="horz" lIns="91440" tIns="45720" rIns="91440" bIns="45720" rtlCol="0" anchor="ctr">
            <a:normAutofit/>
          </a:bodyPr>
          <a:lstStyle/>
          <a:p>
            <a:r>
              <a:rPr lang="en-US" b="1" dirty="0"/>
              <a:t>Modeling, Model Evaluation &amp; Tuning</a:t>
            </a:r>
            <a:endParaRPr lang="en-US" b="1" kern="1200" dirty="0">
              <a:solidFill>
                <a:schemeClr val="tx1"/>
              </a:solidFill>
              <a:latin typeface="+mj-lt"/>
              <a:ea typeface="+mj-ea"/>
              <a:cs typeface="+mj-cs"/>
            </a:endParaRPr>
          </a:p>
        </p:txBody>
      </p:sp>
      <p:graphicFrame>
        <p:nvGraphicFramePr>
          <p:cNvPr id="4" name="Table 5">
            <a:extLst>
              <a:ext uri="{FF2B5EF4-FFF2-40B4-BE49-F238E27FC236}">
                <a16:creationId xmlns:a16="http://schemas.microsoft.com/office/drawing/2014/main" id="{04AF6FA9-A5B2-4D2D-A9E8-AA3D5B0397BC}"/>
              </a:ext>
            </a:extLst>
          </p:cNvPr>
          <p:cNvGraphicFramePr>
            <a:graphicFrameLocks noGrp="1"/>
          </p:cNvGraphicFramePr>
          <p:nvPr>
            <p:extLst>
              <p:ext uri="{D42A27DB-BD31-4B8C-83A1-F6EECF244321}">
                <p14:modId xmlns:p14="http://schemas.microsoft.com/office/powerpoint/2010/main" val="3000363065"/>
              </p:ext>
            </p:extLst>
          </p:nvPr>
        </p:nvGraphicFramePr>
        <p:xfrm>
          <a:off x="2590800" y="1110810"/>
          <a:ext cx="7010400" cy="5035459"/>
        </p:xfrm>
        <a:graphic>
          <a:graphicData uri="http://schemas.openxmlformats.org/drawingml/2006/table">
            <a:tbl>
              <a:tblPr firstRow="1" bandRow="1">
                <a:tableStyleId>{5C22544A-7EE6-4342-B048-85BDC9FD1C3A}</a:tableStyleId>
              </a:tblPr>
              <a:tblGrid>
                <a:gridCol w="3441700">
                  <a:extLst>
                    <a:ext uri="{9D8B030D-6E8A-4147-A177-3AD203B41FA5}">
                      <a16:colId xmlns:a16="http://schemas.microsoft.com/office/drawing/2014/main" val="411247490"/>
                    </a:ext>
                  </a:extLst>
                </a:gridCol>
                <a:gridCol w="3568700">
                  <a:extLst>
                    <a:ext uri="{9D8B030D-6E8A-4147-A177-3AD203B41FA5}">
                      <a16:colId xmlns:a16="http://schemas.microsoft.com/office/drawing/2014/main" val="2779015370"/>
                    </a:ext>
                  </a:extLst>
                </a:gridCol>
              </a:tblGrid>
              <a:tr h="457023">
                <a:tc>
                  <a:txBody>
                    <a:bodyPr/>
                    <a:lstStyle/>
                    <a:p>
                      <a:r>
                        <a:rPr lang="en-US" sz="2000" dirty="0"/>
                        <a:t>Step</a:t>
                      </a:r>
                      <a:endParaRPr lang="en-CA" sz="2000" dirty="0"/>
                    </a:p>
                  </a:txBody>
                  <a:tcPr/>
                </a:tc>
                <a:tc>
                  <a:txBody>
                    <a:bodyPr/>
                    <a:lstStyle/>
                    <a:p>
                      <a:r>
                        <a:rPr lang="en-US" sz="2000" dirty="0"/>
                        <a:t>Description</a:t>
                      </a:r>
                      <a:endParaRPr lang="en-CA" sz="2000" dirty="0"/>
                    </a:p>
                  </a:txBody>
                  <a:tcPr/>
                </a:tc>
                <a:extLst>
                  <a:ext uri="{0D108BD9-81ED-4DB2-BD59-A6C34878D82A}">
                    <a16:rowId xmlns:a16="http://schemas.microsoft.com/office/drawing/2014/main" val="686374452"/>
                  </a:ext>
                </a:extLst>
              </a:tr>
              <a:tr h="457023">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1. Benchmark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Using Bag of Words features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Feature Selection using Chi</a:t>
                      </a:r>
                      <a:r>
                        <a:rPr lang="en-US" sz="1800" b="1" baseline="30000" dirty="0"/>
                        <a:t>2</a:t>
                      </a:r>
                    </a:p>
                  </a:txBody>
                  <a:tcPr/>
                </a:tc>
                <a:tc>
                  <a:txBody>
                    <a:bodyPr/>
                    <a:lstStyle/>
                    <a:p>
                      <a:pPr lvl="0"/>
                      <a:r>
                        <a:rPr lang="en-US" sz="2000" dirty="0"/>
                        <a:t>Logistic Regression</a:t>
                      </a:r>
                    </a:p>
                  </a:txBody>
                  <a:tcPr/>
                </a:tc>
                <a:extLst>
                  <a:ext uri="{0D108BD9-81ED-4DB2-BD59-A6C34878D82A}">
                    <a16:rowId xmlns:a16="http://schemas.microsoft.com/office/drawing/2014/main" val="4195905396"/>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Multinomial Naïve Bayes</a:t>
                      </a:r>
                    </a:p>
                  </a:txBody>
                  <a:tcPr/>
                </a:tc>
                <a:extLst>
                  <a:ext uri="{0D108BD9-81ED-4DB2-BD59-A6C34878D82A}">
                    <a16:rowId xmlns:a16="http://schemas.microsoft.com/office/drawing/2014/main" val="1621749031"/>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Random Forest Classifier</a:t>
                      </a:r>
                    </a:p>
                  </a:txBody>
                  <a:tcPr/>
                </a:tc>
                <a:extLst>
                  <a:ext uri="{0D108BD9-81ED-4DB2-BD59-A6C34878D82A}">
                    <a16:rowId xmlns:a16="http://schemas.microsoft.com/office/drawing/2014/main" val="3682932441"/>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Linear SVC</a:t>
                      </a:r>
                    </a:p>
                  </a:txBody>
                  <a:tcPr/>
                </a:tc>
                <a:extLst>
                  <a:ext uri="{0D108BD9-81ED-4DB2-BD59-A6C34878D82A}">
                    <a16:rowId xmlns:a16="http://schemas.microsoft.com/office/drawing/2014/main" val="938285386"/>
                  </a:ext>
                </a:extLst>
              </a:tr>
              <a:tr h="457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2. Optimized Hyperparameters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GridSearchCV</a:t>
                      </a:r>
                      <a:endParaRPr lang="en-CA" sz="2000" dirty="0"/>
                    </a:p>
                  </a:txBody>
                  <a:tcPr/>
                </a:tc>
                <a:extLst>
                  <a:ext uri="{0D108BD9-81ED-4DB2-BD59-A6C34878D82A}">
                    <a16:rowId xmlns:a16="http://schemas.microsoft.com/office/drawing/2014/main" val="1933855386"/>
                  </a:ext>
                </a:extLst>
              </a:tr>
              <a:tr h="45702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3. Learning Curves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Accuracy</a:t>
                      </a:r>
                    </a:p>
                  </a:txBody>
                  <a:tcPr/>
                </a:tc>
                <a:extLst>
                  <a:ext uri="{0D108BD9-81ED-4DB2-BD59-A6C34878D82A}">
                    <a16:rowId xmlns:a16="http://schemas.microsoft.com/office/drawing/2014/main" val="913470060"/>
                  </a:ext>
                </a:extLst>
              </a:tr>
              <a:tr h="46522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Errors</a:t>
                      </a:r>
                    </a:p>
                  </a:txBody>
                  <a:tcPr/>
                </a:tc>
                <a:extLst>
                  <a:ext uri="{0D108BD9-81ED-4DB2-BD59-A6C34878D82A}">
                    <a16:rowId xmlns:a16="http://schemas.microsoft.com/office/drawing/2014/main" val="421817860"/>
                  </a:ext>
                </a:extLst>
              </a:tr>
              <a:tr h="45702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4. Ensemble Learning</a:t>
                      </a:r>
                    </a:p>
                  </a:txBody>
                  <a:tcPr/>
                </a:tc>
                <a:tc>
                  <a:txBody>
                    <a:bodyPr/>
                    <a:lstStyle/>
                    <a:p>
                      <a:pPr lvl="0"/>
                      <a:r>
                        <a:rPr lang="en-US" sz="2000" dirty="0"/>
                        <a:t>Bagging</a:t>
                      </a:r>
                    </a:p>
                  </a:txBody>
                  <a:tcPr/>
                </a:tc>
                <a:extLst>
                  <a:ext uri="{0D108BD9-81ED-4DB2-BD59-A6C34878D82A}">
                    <a16:rowId xmlns:a16="http://schemas.microsoft.com/office/drawing/2014/main" val="2536695147"/>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Boosting</a:t>
                      </a:r>
                    </a:p>
                  </a:txBody>
                  <a:tcPr/>
                </a:tc>
                <a:extLst>
                  <a:ext uri="{0D108BD9-81ED-4DB2-BD59-A6C34878D82A}">
                    <a16:rowId xmlns:a16="http://schemas.microsoft.com/office/drawing/2014/main" val="915778089"/>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Stacking</a:t>
                      </a:r>
                    </a:p>
                  </a:txBody>
                  <a:tcPr/>
                </a:tc>
                <a:extLst>
                  <a:ext uri="{0D108BD9-81ED-4DB2-BD59-A6C34878D82A}">
                    <a16:rowId xmlns:a16="http://schemas.microsoft.com/office/drawing/2014/main" val="4255452250"/>
                  </a:ext>
                </a:extLst>
              </a:tr>
            </a:tbl>
          </a:graphicData>
        </a:graphic>
      </p:graphicFrame>
    </p:spTree>
    <p:extLst>
      <p:ext uri="{BB962C8B-B14F-4D97-AF65-F5344CB8AC3E}">
        <p14:creationId xmlns:p14="http://schemas.microsoft.com/office/powerpoint/2010/main" val="16674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897299"/>
          </a:xfrm>
        </p:spPr>
        <p:txBody>
          <a:bodyPr/>
          <a:lstStyle/>
          <a:p>
            <a:r>
              <a:rPr lang="en-US" b="1" dirty="0"/>
              <a:t>1. Models Benchmark - Bag of Words</a:t>
            </a:r>
            <a:endParaRPr lang="en-CA" b="1" dirty="0"/>
          </a:p>
        </p:txBody>
      </p:sp>
      <p:sp>
        <p:nvSpPr>
          <p:cNvPr id="14" name="TextBox 13">
            <a:extLst>
              <a:ext uri="{FF2B5EF4-FFF2-40B4-BE49-F238E27FC236}">
                <a16:creationId xmlns:a16="http://schemas.microsoft.com/office/drawing/2014/main" id="{735E6CF1-49F3-464A-A221-E557EC64390C}"/>
              </a:ext>
            </a:extLst>
          </p:cNvPr>
          <p:cNvSpPr txBox="1"/>
          <p:nvPr/>
        </p:nvSpPr>
        <p:spPr>
          <a:xfrm flipH="1">
            <a:off x="436792" y="1341761"/>
            <a:ext cx="2574199" cy="369332"/>
          </a:xfrm>
          <a:prstGeom prst="rect">
            <a:avLst/>
          </a:prstGeom>
          <a:noFill/>
        </p:spPr>
        <p:txBody>
          <a:bodyPr wrap="square" rtlCol="0">
            <a:spAutoFit/>
          </a:bodyPr>
          <a:lstStyle/>
          <a:p>
            <a:r>
              <a:rPr lang="en-US" dirty="0"/>
              <a:t>Feature Extraction</a:t>
            </a:r>
            <a:endParaRPr lang="en-CA" dirty="0"/>
          </a:p>
        </p:txBody>
      </p:sp>
      <p:sp>
        <p:nvSpPr>
          <p:cNvPr id="15" name="TextBox 14">
            <a:extLst>
              <a:ext uri="{FF2B5EF4-FFF2-40B4-BE49-F238E27FC236}">
                <a16:creationId xmlns:a16="http://schemas.microsoft.com/office/drawing/2014/main" id="{BF8D6167-4BD4-4DA1-AFFA-ED4A1BFD605A}"/>
              </a:ext>
            </a:extLst>
          </p:cNvPr>
          <p:cNvSpPr txBox="1"/>
          <p:nvPr/>
        </p:nvSpPr>
        <p:spPr>
          <a:xfrm flipH="1">
            <a:off x="6434393" y="1392328"/>
            <a:ext cx="5637583" cy="369332"/>
          </a:xfrm>
          <a:prstGeom prst="rect">
            <a:avLst/>
          </a:prstGeom>
          <a:noFill/>
        </p:spPr>
        <p:txBody>
          <a:bodyPr wrap="square" rtlCol="0">
            <a:spAutoFit/>
          </a:bodyPr>
          <a:lstStyle/>
          <a:p>
            <a:r>
              <a:rPr lang="en-US" dirty="0"/>
              <a:t>Feature Selection – Univariate with Chi</a:t>
            </a:r>
            <a:r>
              <a:rPr lang="en-US" baseline="30000" dirty="0"/>
              <a:t>2</a:t>
            </a:r>
            <a:endParaRPr lang="en-CA" baseline="30000" dirty="0"/>
          </a:p>
        </p:txBody>
      </p:sp>
      <p:sp>
        <p:nvSpPr>
          <p:cNvPr id="16" name="TextBox 15">
            <a:extLst>
              <a:ext uri="{FF2B5EF4-FFF2-40B4-BE49-F238E27FC236}">
                <a16:creationId xmlns:a16="http://schemas.microsoft.com/office/drawing/2014/main" id="{DFAB541D-0AD9-4E5C-92A8-22735DDAF8E3}"/>
              </a:ext>
            </a:extLst>
          </p:cNvPr>
          <p:cNvSpPr txBox="1"/>
          <p:nvPr/>
        </p:nvSpPr>
        <p:spPr>
          <a:xfrm flipH="1">
            <a:off x="1257933" y="4935482"/>
            <a:ext cx="2574199" cy="369332"/>
          </a:xfrm>
          <a:prstGeom prst="rect">
            <a:avLst/>
          </a:prstGeom>
          <a:noFill/>
        </p:spPr>
        <p:txBody>
          <a:bodyPr wrap="square" rtlCol="0">
            <a:spAutoFit/>
          </a:bodyPr>
          <a:lstStyle/>
          <a:p>
            <a:r>
              <a:rPr lang="en-US" dirty="0"/>
              <a:t>Benchmarking</a:t>
            </a:r>
            <a:endParaRPr lang="en-CA" dirty="0"/>
          </a:p>
        </p:txBody>
      </p:sp>
      <p:pic>
        <p:nvPicPr>
          <p:cNvPr id="3" name="Picture 2">
            <a:extLst>
              <a:ext uri="{FF2B5EF4-FFF2-40B4-BE49-F238E27FC236}">
                <a16:creationId xmlns:a16="http://schemas.microsoft.com/office/drawing/2014/main" id="{D67EDD61-F0A5-413D-92C3-DB3AB963633B}"/>
              </a:ext>
            </a:extLst>
          </p:cNvPr>
          <p:cNvPicPr>
            <a:picLocks noChangeAspect="1"/>
          </p:cNvPicPr>
          <p:nvPr/>
        </p:nvPicPr>
        <p:blipFill>
          <a:blip r:embed="rId3"/>
          <a:stretch>
            <a:fillRect/>
          </a:stretch>
        </p:blipFill>
        <p:spPr>
          <a:xfrm>
            <a:off x="6096000" y="1761153"/>
            <a:ext cx="5975976" cy="264795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5A632A5-99A1-4196-850B-BF5A3EBA1DC8}"/>
              </a:ext>
            </a:extLst>
          </p:cNvPr>
          <p:cNvPicPr>
            <a:picLocks noChangeAspect="1"/>
          </p:cNvPicPr>
          <p:nvPr/>
        </p:nvPicPr>
        <p:blipFill>
          <a:blip r:embed="rId4"/>
          <a:stretch>
            <a:fillRect/>
          </a:stretch>
        </p:blipFill>
        <p:spPr>
          <a:xfrm>
            <a:off x="436793" y="1758443"/>
            <a:ext cx="4173308" cy="285066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3663115-058E-4F4D-B64F-2DC63AA27D52}"/>
              </a:ext>
            </a:extLst>
          </p:cNvPr>
          <p:cNvPicPr>
            <a:picLocks noChangeAspect="1"/>
          </p:cNvPicPr>
          <p:nvPr/>
        </p:nvPicPr>
        <p:blipFill>
          <a:blip r:embed="rId5"/>
          <a:stretch>
            <a:fillRect/>
          </a:stretch>
        </p:blipFill>
        <p:spPr>
          <a:xfrm>
            <a:off x="1104458" y="5304814"/>
            <a:ext cx="10245103" cy="1188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138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894534"/>
          </a:xfrm>
        </p:spPr>
        <p:txBody>
          <a:bodyPr>
            <a:normAutofit/>
          </a:bodyPr>
          <a:lstStyle/>
          <a:p>
            <a:r>
              <a:rPr lang="en-US" b="1" dirty="0"/>
              <a:t>1. Models Benchmark Comparison</a:t>
            </a:r>
            <a:endParaRPr lang="en-CA" b="1" dirty="0"/>
          </a:p>
        </p:txBody>
      </p:sp>
      <p:pic>
        <p:nvPicPr>
          <p:cNvPr id="4" name="Picture 3">
            <a:extLst>
              <a:ext uri="{FF2B5EF4-FFF2-40B4-BE49-F238E27FC236}">
                <a16:creationId xmlns:a16="http://schemas.microsoft.com/office/drawing/2014/main" id="{D847C712-DB60-4F11-AAEE-0059FBAE6D20}"/>
              </a:ext>
            </a:extLst>
          </p:cNvPr>
          <p:cNvPicPr>
            <a:picLocks noChangeAspect="1"/>
          </p:cNvPicPr>
          <p:nvPr/>
        </p:nvPicPr>
        <p:blipFill>
          <a:blip r:embed="rId3"/>
          <a:stretch>
            <a:fillRect/>
          </a:stretch>
        </p:blipFill>
        <p:spPr>
          <a:xfrm>
            <a:off x="182235" y="1568302"/>
            <a:ext cx="5754711" cy="267408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80B6B06-ED46-4F48-A2A3-89448748576E}"/>
              </a:ext>
            </a:extLst>
          </p:cNvPr>
          <p:cNvSpPr txBox="1"/>
          <p:nvPr/>
        </p:nvSpPr>
        <p:spPr>
          <a:xfrm>
            <a:off x="166577" y="4551034"/>
            <a:ext cx="5475767"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Baseline</a:t>
            </a:r>
            <a:r>
              <a:rPr lang="en-US" dirty="0"/>
              <a:t>: Bag of Words Features</a:t>
            </a:r>
          </a:p>
          <a:p>
            <a:pPr marL="285750" indent="-285750">
              <a:buFont typeface="Arial" panose="020B0604020202020204" pitchFamily="34" charset="0"/>
              <a:buChar char="•"/>
            </a:pPr>
            <a:r>
              <a:rPr lang="en-US" b="1" dirty="0"/>
              <a:t>Optimized</a:t>
            </a:r>
            <a:r>
              <a:rPr lang="en-US" dirty="0"/>
              <a:t>: Bag of Words using Univariate Chi</a:t>
            </a:r>
            <a:r>
              <a:rPr lang="en-US" baseline="30000" dirty="0"/>
              <a:t>2 </a:t>
            </a:r>
            <a:r>
              <a:rPr lang="en-US" dirty="0"/>
              <a:t>feature selection method</a:t>
            </a:r>
          </a:p>
          <a:p>
            <a:endParaRPr lang="en-US" dirty="0"/>
          </a:p>
          <a:p>
            <a:endParaRPr lang="en-CA" dirty="0"/>
          </a:p>
        </p:txBody>
      </p:sp>
      <p:pic>
        <p:nvPicPr>
          <p:cNvPr id="3" name="Picture 2">
            <a:extLst>
              <a:ext uri="{FF2B5EF4-FFF2-40B4-BE49-F238E27FC236}">
                <a16:creationId xmlns:a16="http://schemas.microsoft.com/office/drawing/2014/main" id="{B538E11E-0F05-45C5-9A94-534873DC56D0}"/>
              </a:ext>
            </a:extLst>
          </p:cNvPr>
          <p:cNvPicPr>
            <a:picLocks noChangeAspect="1"/>
          </p:cNvPicPr>
          <p:nvPr/>
        </p:nvPicPr>
        <p:blipFill>
          <a:blip r:embed="rId4"/>
          <a:stretch>
            <a:fillRect/>
          </a:stretch>
        </p:blipFill>
        <p:spPr>
          <a:xfrm>
            <a:off x="6096000" y="1552353"/>
            <a:ext cx="5852900" cy="4104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097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856</Words>
  <Application>Microsoft Office PowerPoint</Application>
  <PresentationFormat>Widescreen</PresentationFormat>
  <Paragraphs>174</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Project: Conversation Dialogue Identification </vt:lpstr>
      <vt:lpstr>CSML1010 – Milestone 2</vt:lpstr>
      <vt:lpstr>Dataset: Taskmaster-1 from Google https://research.google/tools/datasets/taskmaster-1/</vt:lpstr>
      <vt:lpstr>Description of Categorical Variable (Instruction_id)</vt:lpstr>
      <vt:lpstr>Distribution of Categorical Variable (Instruction_id)</vt:lpstr>
      <vt:lpstr>Project: Conversation Identification</vt:lpstr>
      <vt:lpstr>Modeling, Model Evaluation &amp; Tuning</vt:lpstr>
      <vt:lpstr>1. Models Benchmark - Bag of Words</vt:lpstr>
      <vt:lpstr>1. Models Benchmark Comparison</vt:lpstr>
      <vt:lpstr>2. Optimized Hyperparameters Using GridSearchCV</vt:lpstr>
      <vt:lpstr>3a. Learning Curves – Training/Testing Errors</vt:lpstr>
      <vt:lpstr>3b. Learning Curves – Training/Testing Accuracy</vt:lpstr>
      <vt:lpstr>4a. Ensemble Learning – Bagging </vt:lpstr>
      <vt:lpstr>4b. Ensemble Learning – Boosting </vt:lpstr>
      <vt:lpstr>4c. Ensemble Learning – Stacking </vt:lpstr>
      <vt:lpstr>Summary Benchmark  F1 Scores</vt:lpstr>
      <vt:lpstr>Visualization of Benchmark F1 Scores</vt:lpstr>
      <vt:lpstr>Visualization of  F1 Score Variance by Model Type</vt:lpstr>
      <vt:lpstr>Model Selection -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Conversation Identification </dc:title>
  <dc:creator>Paul Doucet</dc:creator>
  <cp:lastModifiedBy>Paul Doucet</cp:lastModifiedBy>
  <cp:revision>30</cp:revision>
  <dcterms:created xsi:type="dcterms:W3CDTF">2020-04-18T04:11:23Z</dcterms:created>
  <dcterms:modified xsi:type="dcterms:W3CDTF">2020-05-01T02:53:43Z</dcterms:modified>
</cp:coreProperties>
</file>