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264" r:id="rId10"/>
    <p:sldId id="326" r:id="rId11"/>
    <p:sldId id="309" r:id="rId12"/>
    <p:sldId id="327" r:id="rId13"/>
    <p:sldId id="310" r:id="rId14"/>
    <p:sldId id="289" r:id="rId15"/>
    <p:sldId id="328" r:id="rId16"/>
    <p:sldId id="330" r:id="rId17"/>
    <p:sldId id="331" r:id="rId18"/>
    <p:sldId id="351" r:id="rId19"/>
    <p:sldId id="329" r:id="rId20"/>
    <p:sldId id="359" r:id="rId21"/>
    <p:sldId id="317" r:id="rId22"/>
    <p:sldId id="332" r:id="rId23"/>
    <p:sldId id="323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268" r:id="rId39"/>
    <p:sldId id="290" r:id="rId40"/>
    <p:sldId id="347" r:id="rId41"/>
    <p:sldId id="348" r:id="rId42"/>
    <p:sldId id="349" r:id="rId43"/>
    <p:sldId id="350" r:id="rId44"/>
    <p:sldId id="308" r:id="rId45"/>
    <p:sldId id="307" r:id="rId4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87878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40EB5-60F6-4A16-8F2D-776CEC5F37C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52E12-CC7D-4C0A-B182-8540860240B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496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D573B-97F1-42F3-9C01-E4233BF7C02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171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BB183-82A1-4ACB-B680-7CF6B621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F02A08-A0DF-4C43-B5C4-70BC4E30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D42397-3D14-4D40-9626-9CDBAF14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5B7F6C-EE68-4C9A-AC5B-27A3CA7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89F758-BA4D-4E5C-A609-3C253FA4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749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B53135-94D5-4BC4-83A1-E4D92949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59B2B5F-7EC2-426B-B2A7-1A678186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EC440F-5EB9-405B-8FBE-355B7682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E53E303-4C89-4CCC-B4BC-3FCBB930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4F4CA8-7807-4C6E-AFB9-392388B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86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57BE475-3CA4-41EC-8AC4-4AE45EBB3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EB3F64-6F60-49CC-8115-BF104AE0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01FF1D-1A1A-4F35-A9B9-C1FE11B0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DB63BB-7796-4F0E-88F4-D00E5829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4835FC-3424-4102-BC64-DEB63DFD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9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7D197-C323-43CD-A611-04DFB019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33E0EA-CD76-432E-B528-C16FF7B1923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 dirty="0" err="1"/>
              <a:t>Upravte</a:t>
            </a:r>
            <a:r>
              <a:rPr lang="en-US" noProof="0" dirty="0"/>
              <a:t> </a:t>
            </a:r>
            <a:r>
              <a:rPr lang="en-US" noProof="0" dirty="0" err="1"/>
              <a:t>styly</a:t>
            </a:r>
            <a:r>
              <a:rPr lang="en-US" noProof="0" dirty="0"/>
              <a:t> </a:t>
            </a:r>
            <a:r>
              <a:rPr lang="en-US" noProof="0" dirty="0" err="1"/>
              <a:t>předlohy</a:t>
            </a:r>
            <a:r>
              <a:rPr lang="en-US" noProof="0" dirty="0"/>
              <a:t> </a:t>
            </a:r>
            <a:r>
              <a:rPr lang="en-US" noProof="0" dirty="0" err="1"/>
              <a:t>textu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 err="1"/>
              <a:t>Druhá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  <a:p>
            <a:pPr lvl="2"/>
            <a:r>
              <a:rPr lang="en-US" noProof="0" dirty="0" err="1"/>
              <a:t>Třetí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  <a:p>
            <a:pPr lvl="3"/>
            <a:r>
              <a:rPr lang="en-US" noProof="0" dirty="0" err="1"/>
              <a:t>Čtvrtá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  <a:p>
            <a:pPr lvl="4"/>
            <a:r>
              <a:rPr lang="en-US" noProof="0" dirty="0" err="1"/>
              <a:t>Pátá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3F61C4-A731-4482-95C1-512E26D3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8FB18C-9B49-435A-A88C-D8E34897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6D9303-D6AC-44A9-BDF5-B7683B5E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45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75373F-8243-4EB0-B6E1-99E4EEA8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707CE2-59B8-4F25-947B-F98827B6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5C90EB-BF0F-4497-8FF6-7FAEFDDF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DC1904-BE8C-49C8-993C-0C7538BD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AB1EBA-A470-43FF-9875-91F3DD4E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3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E8356-D8FE-4889-9457-0421F57E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B75910-1BE6-4EC2-9987-BC4449F4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B611B1-38D9-421E-A5CF-5D7873F5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D070F11-FC0D-4080-ABEC-C8E3148B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870CC0A-63F6-4D22-8648-0BF32357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F86834-C6F4-412C-B0BA-84AAF016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96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1D7BF0-A90E-4D5A-9421-2B99C59A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4CBA254-98E8-4E4E-A047-4E8E59EC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E3901D0-C8D1-49D3-BF60-0B09EAC4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2F6E41-B2FC-4744-8A32-D6E61C37A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7DCE95D-A992-4877-A4AD-0F4D8A29E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E0AA769-485F-4E38-A22A-C797A7D5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F6C3CDA-7EE3-48F3-BAFD-36DA2024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894F680-68FA-4EB2-BFB0-0632AFD6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0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142397-D26E-447E-8C84-E2D46DC9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F7786B3-AE2F-4DBD-B68B-5754E95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98FA644-562B-430D-BB60-38D8100B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B5C97D-24F7-431B-A4EF-8EE08EB9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1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8C39300-DDED-4468-8A83-9D709D3E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8EEA3CC-6634-4829-87F3-96B1C850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5858F18-C903-4DBD-BEDE-987F5C12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08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21F1B-5A71-4BA0-A9F5-D5F474E2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B9E688-6E6E-4801-A70F-C326135F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89C536D-5E6A-427B-AF9F-89FB1F63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B80F68-CE5C-41AC-854C-15CBC67B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500D1-827F-400C-8B00-233E46D7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F201FED-5DBE-40E8-A179-7B024671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E72BAA-B666-446A-96ED-3AEFC7F1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CB09A54-FF82-4F6F-B338-636DE0B3F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BEC1E79-1E72-4D63-901E-226A847B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2AA242-8A1D-44C1-83DA-6A781665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A19D98-B10B-4E16-98A6-711FBF76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299B576-BC04-4625-BC35-7E0AE29E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48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93F3A71-B978-48C7-B35F-014A8D84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</a:t>
            </a:r>
            <a:r>
              <a:rPr lang="en-US" noProof="0" dirty="0" err="1"/>
              <a:t>upravit</a:t>
            </a:r>
            <a:r>
              <a:rPr lang="cs-CZ" dirty="0"/>
              <a:t>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DE9F9B-674D-4217-AE4C-6C36F4F1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Upravte</a:t>
            </a:r>
            <a:r>
              <a:rPr lang="en-US" noProof="0" dirty="0"/>
              <a:t> </a:t>
            </a:r>
            <a:r>
              <a:rPr lang="en-US" noProof="0" dirty="0" err="1"/>
              <a:t>styly</a:t>
            </a:r>
            <a:r>
              <a:rPr lang="en-US" noProof="0" dirty="0"/>
              <a:t> </a:t>
            </a:r>
            <a:r>
              <a:rPr lang="en-US" noProof="0" dirty="0" err="1"/>
              <a:t>předlohy</a:t>
            </a:r>
            <a:r>
              <a:rPr lang="en-US" noProof="0" dirty="0"/>
              <a:t> </a:t>
            </a:r>
            <a:r>
              <a:rPr lang="en-US" noProof="0" dirty="0" err="1"/>
              <a:t>textu</a:t>
            </a:r>
            <a:r>
              <a:rPr lang="en-US" noProof="0" dirty="0"/>
              <a:t>.</a:t>
            </a:r>
          </a:p>
          <a:p>
            <a:pPr lvl="1"/>
            <a:r>
              <a:rPr lang="en-US" noProof="0" dirty="0" err="1"/>
              <a:t>Druhá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  <a:p>
            <a:pPr lvl="2"/>
            <a:r>
              <a:rPr lang="en-US" noProof="0" dirty="0" err="1"/>
              <a:t>Třetí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  <a:p>
            <a:pPr lvl="3"/>
            <a:r>
              <a:rPr lang="en-US" noProof="0" dirty="0" err="1"/>
              <a:t>Čtvrtá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  <a:p>
            <a:pPr lvl="4"/>
            <a:r>
              <a:rPr lang="en-US" noProof="0" dirty="0" err="1"/>
              <a:t>Pátá</a:t>
            </a:r>
            <a:r>
              <a:rPr lang="en-US" noProof="0" dirty="0"/>
              <a:t> </a:t>
            </a:r>
            <a:r>
              <a:rPr lang="en-US" noProof="0" dirty="0" err="1"/>
              <a:t>úroveň</a:t>
            </a:r>
            <a:endParaRPr lang="en-US" noProof="0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527327-AE20-4151-9952-4C87EA2A8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E7CB-D281-40E6-975B-7A2B2442B19B}" type="datetimeFigureOut">
              <a:rPr lang="cs-CZ" smtClean="0"/>
              <a:t>18.12.2019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50B646E-B7B8-436F-B55A-701A5B50F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55206C-EB7D-4C0F-B330-DB0A2DB9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16240-55D9-461A-B9ED-087B1481AD6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13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64B02E-6553-4CA4-AF87-6298E63FC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Psychophysics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25C9F3A-9252-43F0-8BB2-33F332E5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Psychometric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and SDT</a:t>
            </a:r>
          </a:p>
          <a:p>
            <a:r>
              <a:rPr lang="cs-CZ" dirty="0"/>
              <a:t>Filip </a:t>
            </a:r>
            <a:r>
              <a:rPr lang="cs-CZ" dirty="0" err="1"/>
              <a:t>Děchtěrenko</a:t>
            </a:r>
            <a:r>
              <a:rPr lang="cs-CZ" dirty="0"/>
              <a:t>, Jiří Lukavský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957682E-6ADF-4A7A-AD8C-B82261A4F95B}"/>
              </a:ext>
            </a:extLst>
          </p:cNvPr>
          <p:cNvSpPr/>
          <p:nvPr/>
        </p:nvSpPr>
        <p:spPr>
          <a:xfrm>
            <a:off x="3274244" y="55002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“It is more useful to study one animal for 1000 hours than to study 1000 animals for one hour” — B. F. Skinner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010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2F1A3-A880-446F-AC12-F01C4B2B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task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5D961C1-A20C-4A7B-912B-4FF7F7B1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2" y="1718945"/>
            <a:ext cx="3160486" cy="316048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C6156105-E91E-44C4-9C6E-E37010D69CC9}"/>
              </a:ext>
            </a:extLst>
          </p:cNvPr>
          <p:cNvSpPr txBox="1">
            <a:spLocks/>
          </p:cNvSpPr>
          <p:nvPr/>
        </p:nvSpPr>
        <p:spPr>
          <a:xfrm>
            <a:off x="1573703" y="3072586"/>
            <a:ext cx="384403" cy="45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0AD693E3-D906-4135-991D-E71F48ECBCE2}"/>
              </a:ext>
            </a:extLst>
          </p:cNvPr>
          <p:cNvSpPr txBox="1">
            <a:spLocks/>
          </p:cNvSpPr>
          <p:nvPr/>
        </p:nvSpPr>
        <p:spPr>
          <a:xfrm>
            <a:off x="3346148" y="1789120"/>
            <a:ext cx="576604" cy="45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1s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34FE8540-6818-4F9B-A675-D5F9C9406919}"/>
              </a:ext>
            </a:extLst>
          </p:cNvPr>
          <p:cNvSpPr txBox="1">
            <a:spLocks/>
          </p:cNvSpPr>
          <p:nvPr/>
        </p:nvSpPr>
        <p:spPr>
          <a:xfrm>
            <a:off x="6987919" y="3012496"/>
            <a:ext cx="2887601" cy="45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886AAC9-F4D2-480B-AB7B-229947F9E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82" y="2416760"/>
            <a:ext cx="3160486" cy="3160486"/>
          </a:xfrm>
          <a:prstGeom prst="rect">
            <a:avLst/>
          </a:prstGeom>
        </p:spPr>
      </p:pic>
      <p:pic>
        <p:nvPicPr>
          <p:cNvPr id="9" name="Zástupný obsah 8" descr="Obsah obrázku tráva, exteriér, černá, bílá&#10;&#10;Popis byl vytvořen automaticky">
            <a:extLst>
              <a:ext uri="{FF2B5EF4-FFF2-40B4-BE49-F238E27FC236}">
                <a16:creationId xmlns:a16="http://schemas.microsoft.com/office/drawing/2014/main" id="{5119E800-0F3B-4B16-8ED0-F284C814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44" y="3072586"/>
            <a:ext cx="3160800" cy="31608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23AE2C4-B46B-4297-A9B4-3B5EFE6FB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58" y="3622688"/>
            <a:ext cx="3160486" cy="3160486"/>
          </a:xfrm>
          <a:prstGeom prst="rect">
            <a:avLst/>
          </a:prstGeom>
        </p:spPr>
      </p:pic>
      <p:sp>
        <p:nvSpPr>
          <p:cNvPr id="11" name="Nadpis 1">
            <a:extLst>
              <a:ext uri="{FF2B5EF4-FFF2-40B4-BE49-F238E27FC236}">
                <a16:creationId xmlns:a16="http://schemas.microsoft.com/office/drawing/2014/main" id="{622EA2CB-B6D6-42C9-AFD5-EEFF81129F15}"/>
              </a:ext>
            </a:extLst>
          </p:cNvPr>
          <p:cNvSpPr txBox="1">
            <a:spLocks/>
          </p:cNvSpPr>
          <p:nvPr/>
        </p:nvSpPr>
        <p:spPr>
          <a:xfrm>
            <a:off x="5119216" y="2379860"/>
            <a:ext cx="1868703" cy="45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E1234E49-A7CA-488F-BE1B-AE3971ACD6CA}"/>
              </a:ext>
            </a:extLst>
          </p:cNvPr>
          <p:cNvSpPr txBox="1">
            <a:spLocks/>
          </p:cNvSpPr>
          <p:nvPr/>
        </p:nvSpPr>
        <p:spPr>
          <a:xfrm>
            <a:off x="9511341" y="3351446"/>
            <a:ext cx="1868703" cy="1252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till</a:t>
            </a: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000" dirty="0" err="1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cs-C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C863FD7-1999-4959-AE0E-6CB0B648F6AA}"/>
              </a:ext>
            </a:extLst>
          </p:cNvPr>
          <p:cNvCxnSpPr/>
          <p:nvPr/>
        </p:nvCxnSpPr>
        <p:spPr>
          <a:xfrm>
            <a:off x="312331" y="5515206"/>
            <a:ext cx="4620768" cy="126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D09E0681-D69A-4054-96B2-8DBD80DDE0CC}"/>
              </a:ext>
            </a:extLst>
          </p:cNvPr>
          <p:cNvGrpSpPr/>
          <p:nvPr/>
        </p:nvGrpSpPr>
        <p:grpSpPr>
          <a:xfrm>
            <a:off x="8676055" y="306065"/>
            <a:ext cx="3556520" cy="2285712"/>
            <a:chOff x="8170056" y="-137720"/>
            <a:chExt cx="4156053" cy="2781357"/>
          </a:xfrm>
        </p:grpSpPr>
        <p:sp>
          <p:nvSpPr>
            <p:cNvPr id="25" name="Nadpis 1">
              <a:extLst>
                <a:ext uri="{FF2B5EF4-FFF2-40B4-BE49-F238E27FC236}">
                  <a16:creationId xmlns:a16="http://schemas.microsoft.com/office/drawing/2014/main" id="{569FD84E-4A01-4EC5-A296-6E06B9704332}"/>
                </a:ext>
              </a:extLst>
            </p:cNvPr>
            <p:cNvSpPr txBox="1">
              <a:spLocks/>
            </p:cNvSpPr>
            <p:nvPr/>
          </p:nvSpPr>
          <p:spPr>
            <a:xfrm>
              <a:off x="8170056" y="1982559"/>
              <a:ext cx="1898012" cy="6610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s-CZ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first</a:t>
              </a:r>
              <a:endParaRPr lang="cs-CZ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Nadpis 1">
              <a:extLst>
                <a:ext uri="{FF2B5EF4-FFF2-40B4-BE49-F238E27FC236}">
                  <a16:creationId xmlns:a16="http://schemas.microsoft.com/office/drawing/2014/main" id="{905CB312-1906-4B8E-A69F-E759396869C8}"/>
                </a:ext>
              </a:extLst>
            </p:cNvPr>
            <p:cNvSpPr txBox="1">
              <a:spLocks/>
            </p:cNvSpPr>
            <p:nvPr/>
          </p:nvSpPr>
          <p:spPr>
            <a:xfrm>
              <a:off x="10348840" y="1982559"/>
              <a:ext cx="1977269" cy="6610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cs-CZ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cs-CZ" sz="2000" dirty="0">
                  <a:latin typeface="Arial" panose="020B0604020202020204" pitchFamily="34" charset="0"/>
                  <a:cs typeface="Arial" panose="020B0604020202020204" pitchFamily="34" charset="0"/>
                </a:rPr>
                <a:t> second</a:t>
              </a:r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02E8EDB9-4AEB-4647-9D26-A0D12A8A269A}"/>
                </a:ext>
              </a:extLst>
            </p:cNvPr>
            <p:cNvSpPr/>
            <p:nvPr/>
          </p:nvSpPr>
          <p:spPr>
            <a:xfrm>
              <a:off x="8419130" y="950395"/>
              <a:ext cx="955963" cy="955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5352D936-89A6-4590-9D15-E051EE6263AE}"/>
                </a:ext>
              </a:extLst>
            </p:cNvPr>
            <p:cNvSpPr/>
            <p:nvPr/>
          </p:nvSpPr>
          <p:spPr>
            <a:xfrm>
              <a:off x="10760549" y="947408"/>
              <a:ext cx="955963" cy="955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537BDB5A-63D1-45AC-BE7E-4185FD1C7535}"/>
                </a:ext>
              </a:extLst>
            </p:cNvPr>
            <p:cNvSpPr/>
            <p:nvPr/>
          </p:nvSpPr>
          <p:spPr>
            <a:xfrm>
              <a:off x="9589839" y="947407"/>
              <a:ext cx="955963" cy="955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76408F9C-6294-4731-AAFB-275923EED6D8}"/>
                </a:ext>
              </a:extLst>
            </p:cNvPr>
            <p:cNvSpPr/>
            <p:nvPr/>
          </p:nvSpPr>
          <p:spPr>
            <a:xfrm>
              <a:off x="9589838" y="-137720"/>
              <a:ext cx="955963" cy="955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31" name="Přímá spojnice se šipkou 30">
              <a:extLst>
                <a:ext uri="{FF2B5EF4-FFF2-40B4-BE49-F238E27FC236}">
                  <a16:creationId xmlns:a16="http://schemas.microsoft.com/office/drawing/2014/main" id="{AA3A7E3D-BC37-4FE1-B63A-8CF5CA0A8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7819" y="91413"/>
              <a:ext cx="0" cy="4433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Přímá spojnice se šipkou 31">
              <a:extLst>
                <a:ext uri="{FF2B5EF4-FFF2-40B4-BE49-F238E27FC236}">
                  <a16:creationId xmlns:a16="http://schemas.microsoft.com/office/drawing/2014/main" id="{A17E7F66-074C-481B-83DA-A1DB5C515D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7817" y="1203715"/>
              <a:ext cx="0" cy="4433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Přímá spojnice se šipkou 32">
              <a:extLst>
                <a:ext uri="{FF2B5EF4-FFF2-40B4-BE49-F238E27FC236}">
                  <a16:creationId xmlns:a16="http://schemas.microsoft.com/office/drawing/2014/main" id="{A4AB82A7-F1D0-465F-B857-114DAE418C1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238530" y="1203715"/>
              <a:ext cx="0" cy="4433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Přímá spojnice se šipkou 33">
              <a:extLst>
                <a:ext uri="{FF2B5EF4-FFF2-40B4-BE49-F238E27FC236}">
                  <a16:creationId xmlns:a16="http://schemas.microsoft.com/office/drawing/2014/main" id="{98584D39-2A7F-49CD-A67C-18363600F45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931743" y="1243308"/>
              <a:ext cx="0" cy="4433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Šipka: doleva a nahoru 15">
            <a:extLst>
              <a:ext uri="{FF2B5EF4-FFF2-40B4-BE49-F238E27FC236}">
                <a16:creationId xmlns:a16="http://schemas.microsoft.com/office/drawing/2014/main" id="{F246FDD4-66CE-4EB4-A954-D77827A837DD}"/>
              </a:ext>
            </a:extLst>
          </p:cNvPr>
          <p:cNvSpPr/>
          <p:nvPr/>
        </p:nvSpPr>
        <p:spPr>
          <a:xfrm rot="15261627">
            <a:off x="6906238" y="2224355"/>
            <a:ext cx="850392" cy="850392"/>
          </a:xfrm>
          <a:prstGeom prst="lef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80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BA47E-1084-4470-98D2-AC35FA2D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EAEBCD-C61B-4D32-B709-74012AA8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cs-CZ" dirty="0"/>
          </a:p>
        </p:txBody>
      </p:sp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74FF5EA2-93A8-4BB3-B473-3358B8284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61697"/>
              </p:ext>
            </p:extLst>
          </p:nvPr>
        </p:nvGraphicFramePr>
        <p:xfrm>
          <a:off x="546755" y="1926296"/>
          <a:ext cx="111241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25">
                  <a:extLst>
                    <a:ext uri="{9D8B030D-6E8A-4147-A177-3AD203B41FA5}">
                      <a16:colId xmlns:a16="http://schemas.microsoft.com/office/drawing/2014/main" val="1041607520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1047599812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1594004609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3629920797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2416735579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2847902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subject_id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trial_id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target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contrast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target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location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correct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1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0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5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5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5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5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9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1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BA47E-1084-4470-98D2-AC35FA2D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Agreggated</a:t>
            </a:r>
            <a:r>
              <a:rPr lang="cs-CZ" dirty="0"/>
              <a:t>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EAEBCD-C61B-4D32-B709-74012AA8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cs-CZ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24A722E-BAFA-476C-B625-05B3CBA3F6A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F9F1670E-076A-4A02-A63D-24744182D314}"/>
              </a:ext>
            </a:extLst>
          </p:cNvPr>
          <p:cNvSpPr txBox="1">
            <a:spLocks/>
          </p:cNvSpPr>
          <p:nvPr/>
        </p:nvSpPr>
        <p:spPr>
          <a:xfrm>
            <a:off x="1143000" y="2130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</a:t>
            </a:r>
            <a:r>
              <a:rPr lang="cs-CZ" dirty="0" err="1"/>
              <a:t>aggregated</a:t>
            </a:r>
            <a:r>
              <a:rPr lang="cs-CZ" dirty="0"/>
              <a:t> </a:t>
            </a:r>
            <a:r>
              <a:rPr lang="cs-CZ" dirty="0" err="1"/>
              <a:t>accuracies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individual</a:t>
            </a:r>
            <a:r>
              <a:rPr lang="cs-CZ" dirty="0"/>
              <a:t> </a:t>
            </a:r>
            <a:r>
              <a:rPr lang="cs-CZ" dirty="0" err="1"/>
              <a:t>target</a:t>
            </a:r>
            <a:r>
              <a:rPr lang="cs-CZ" dirty="0"/>
              <a:t> </a:t>
            </a:r>
            <a:r>
              <a:rPr lang="cs-CZ" dirty="0" err="1"/>
              <a:t>contrasts</a:t>
            </a:r>
            <a:endParaRPr lang="cs-CZ" dirty="0"/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A94BFBFE-6FD8-40DB-92A8-B766529D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5100"/>
              </p:ext>
            </p:extLst>
          </p:nvPr>
        </p:nvGraphicFramePr>
        <p:xfrm>
          <a:off x="3086888" y="3313156"/>
          <a:ext cx="55620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25">
                  <a:extLst>
                    <a:ext uri="{9D8B030D-6E8A-4147-A177-3AD203B41FA5}">
                      <a16:colId xmlns:a16="http://schemas.microsoft.com/office/drawing/2014/main" val="1041607520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1594004609"/>
                    </a:ext>
                  </a:extLst>
                </a:gridCol>
                <a:gridCol w="1854025">
                  <a:extLst>
                    <a:ext uri="{9D8B030D-6E8A-4147-A177-3AD203B41FA5}">
                      <a16:colId xmlns:a16="http://schemas.microsoft.com/office/drawing/2014/main" val="362992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subject_id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target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contrast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accuracy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1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58</a:t>
                      </a:r>
                      <a:r>
                        <a:rPr lang="en-US" dirty="0"/>
                        <a:t>%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0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5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5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D14D4-8086-44BC-824F-EDFCE03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Visualization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4B1A9E-B6FE-4D8F-870C-3CA4C8CB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are </a:t>
            </a:r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interested</a:t>
            </a:r>
            <a:r>
              <a:rPr lang="cs-CZ" dirty="0"/>
              <a:t> in </a:t>
            </a:r>
            <a:r>
              <a:rPr lang="cs-CZ" dirty="0" err="1"/>
              <a:t>threshold</a:t>
            </a:r>
            <a:r>
              <a:rPr lang="cs-CZ" dirty="0"/>
              <a:t>, </a:t>
            </a:r>
            <a:r>
              <a:rPr lang="cs-CZ" dirty="0" err="1"/>
              <a:t>here</a:t>
            </a:r>
            <a:r>
              <a:rPr lang="cs-CZ" dirty="0"/>
              <a:t> </a:t>
            </a:r>
            <a:r>
              <a:rPr lang="cs-CZ" dirty="0" err="1"/>
              <a:t>stated</a:t>
            </a:r>
            <a:r>
              <a:rPr lang="cs-CZ" dirty="0"/>
              <a:t> as </a:t>
            </a:r>
            <a:r>
              <a:rPr lang="cs-CZ" dirty="0" err="1"/>
              <a:t>intesity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75</a:t>
            </a:r>
            <a:r>
              <a:rPr lang="en-US" dirty="0"/>
              <a:t>% accuracy</a:t>
            </a:r>
            <a:r>
              <a:rPr lang="cs-CZ" dirty="0"/>
              <a:t>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19FE7E6-EFFB-49EB-84CB-F9E3A770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26" y="3274979"/>
            <a:ext cx="81629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D14D4-8086-44BC-824F-EDFCE03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describe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curve</a:t>
            </a:r>
            <a:endParaRPr lang="cs-CZ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775AFC5E-23B5-4618-90AA-4656BDD7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cs-CZ" dirty="0" err="1"/>
              <a:t>Usually</a:t>
            </a:r>
            <a:r>
              <a:rPr lang="cs-CZ" dirty="0"/>
              <a:t> 2 </a:t>
            </a:r>
            <a:r>
              <a:rPr lang="cs-CZ" dirty="0" err="1"/>
              <a:t>parameters</a:t>
            </a:r>
            <a:endParaRPr lang="cs-CZ" dirty="0"/>
          </a:p>
          <a:p>
            <a:pPr lvl="1"/>
            <a:r>
              <a:rPr lang="cs-CZ" dirty="0" err="1"/>
              <a:t>Threshold</a:t>
            </a:r>
            <a:r>
              <a:rPr lang="cs-CZ" dirty="0"/>
              <a:t> / PSE – stimulus intensity,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/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subjectively</a:t>
            </a:r>
            <a:r>
              <a:rPr lang="cs-CZ" dirty="0"/>
              <a:t>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stimuli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endParaRPr lang="cs-CZ" dirty="0"/>
          </a:p>
          <a:p>
            <a:pPr lvl="1"/>
            <a:r>
              <a:rPr lang="cs-CZ" dirty="0" err="1"/>
              <a:t>Slope</a:t>
            </a:r>
            <a:r>
              <a:rPr lang="cs-CZ" dirty="0"/>
              <a:t> – </a:t>
            </a:r>
            <a:r>
              <a:rPr lang="cs-CZ" dirty="0" err="1"/>
              <a:t>increase</a:t>
            </a:r>
            <a:r>
              <a:rPr lang="cs-CZ" dirty="0"/>
              <a:t> in </a:t>
            </a:r>
            <a:r>
              <a:rPr lang="cs-CZ" dirty="0" err="1"/>
              <a:t>steepness</a:t>
            </a:r>
            <a:r>
              <a:rPr lang="cs-CZ" dirty="0"/>
              <a:t> in </a:t>
            </a:r>
            <a:r>
              <a:rPr lang="cs-CZ" dirty="0" err="1"/>
              <a:t>certain</a:t>
            </a:r>
            <a:r>
              <a:rPr lang="cs-CZ" dirty="0"/>
              <a:t> point (</a:t>
            </a:r>
            <a:r>
              <a:rPr lang="cs-CZ" dirty="0" err="1"/>
              <a:t>typically</a:t>
            </a:r>
            <a:r>
              <a:rPr lang="cs-CZ" dirty="0"/>
              <a:t> in </a:t>
            </a:r>
            <a:r>
              <a:rPr lang="cs-CZ" dirty="0" err="1"/>
              <a:t>threshold</a:t>
            </a:r>
            <a:r>
              <a:rPr lang="cs-CZ" dirty="0"/>
              <a:t>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039AE191-9D5F-46CF-8A57-C02F6791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712" y="4833937"/>
            <a:ext cx="4448175" cy="92392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FC04B29-395E-43B1-AE63-D631F7CD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4381499"/>
            <a:ext cx="6001122" cy="229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7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CE347C-5A27-448D-8BA3-F7DFBDE2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data do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0D2B1A-3D34-4F84-B7B5-E1DD47FC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60" y="2182511"/>
            <a:ext cx="1234425" cy="495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400" dirty="0" err="1"/>
              <a:t>ideal</a:t>
            </a:r>
            <a:endParaRPr lang="cs-CZ" sz="32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5BE08F3-3734-461F-B33A-B1260171E348}"/>
              </a:ext>
            </a:extLst>
          </p:cNvPr>
          <p:cNvCxnSpPr/>
          <p:nvPr/>
        </p:nvCxnSpPr>
        <p:spPr>
          <a:xfrm flipV="1">
            <a:off x="1291590" y="2731770"/>
            <a:ext cx="0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1F3030F9-105C-4CA5-8728-398677E529B8}"/>
              </a:ext>
            </a:extLst>
          </p:cNvPr>
          <p:cNvCxnSpPr>
            <a:cxnSpLocks/>
          </p:cNvCxnSpPr>
          <p:nvPr/>
        </p:nvCxnSpPr>
        <p:spPr>
          <a:xfrm>
            <a:off x="1291590" y="4446270"/>
            <a:ext cx="2156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ál 7">
            <a:extLst>
              <a:ext uri="{FF2B5EF4-FFF2-40B4-BE49-F238E27FC236}">
                <a16:creationId xmlns:a16="http://schemas.microsoft.com/office/drawing/2014/main" id="{D851D912-3F88-44DC-9BD7-E40E52EF5C88}"/>
              </a:ext>
            </a:extLst>
          </p:cNvPr>
          <p:cNvSpPr/>
          <p:nvPr/>
        </p:nvSpPr>
        <p:spPr>
          <a:xfrm>
            <a:off x="1428750" y="412623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9EC00E1-3724-44CF-B1C1-B47FF985FC5B}"/>
              </a:ext>
            </a:extLst>
          </p:cNvPr>
          <p:cNvSpPr/>
          <p:nvPr/>
        </p:nvSpPr>
        <p:spPr>
          <a:xfrm>
            <a:off x="2004060" y="372999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0280A94B-F049-4D29-B940-95EA2F9B276C}"/>
              </a:ext>
            </a:extLst>
          </p:cNvPr>
          <p:cNvSpPr/>
          <p:nvPr/>
        </p:nvSpPr>
        <p:spPr>
          <a:xfrm>
            <a:off x="2106930" y="356235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3A9BFEC7-78CD-4FAB-9414-6E57A567025F}"/>
              </a:ext>
            </a:extLst>
          </p:cNvPr>
          <p:cNvSpPr/>
          <p:nvPr/>
        </p:nvSpPr>
        <p:spPr>
          <a:xfrm>
            <a:off x="2259330" y="3397568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F14813D4-945B-4002-A2B5-DED3E6D1A69B}"/>
              </a:ext>
            </a:extLst>
          </p:cNvPr>
          <p:cNvSpPr/>
          <p:nvPr/>
        </p:nvSpPr>
        <p:spPr>
          <a:xfrm>
            <a:off x="2838450" y="305562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86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CE347C-5A27-448D-8BA3-F7DFBDE2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data do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0D2B1A-3D34-4F84-B7B5-E1DD47FC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60" y="2182511"/>
            <a:ext cx="1234425" cy="495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400" dirty="0" err="1"/>
              <a:t>ideal</a:t>
            </a:r>
            <a:endParaRPr lang="cs-CZ" sz="32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5BE08F3-3734-461F-B33A-B1260171E348}"/>
              </a:ext>
            </a:extLst>
          </p:cNvPr>
          <p:cNvCxnSpPr/>
          <p:nvPr/>
        </p:nvCxnSpPr>
        <p:spPr>
          <a:xfrm flipV="1">
            <a:off x="1291590" y="2731770"/>
            <a:ext cx="0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1F3030F9-105C-4CA5-8728-398677E529B8}"/>
              </a:ext>
            </a:extLst>
          </p:cNvPr>
          <p:cNvCxnSpPr>
            <a:cxnSpLocks/>
          </p:cNvCxnSpPr>
          <p:nvPr/>
        </p:nvCxnSpPr>
        <p:spPr>
          <a:xfrm>
            <a:off x="1291590" y="4446270"/>
            <a:ext cx="2156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ál 7">
            <a:extLst>
              <a:ext uri="{FF2B5EF4-FFF2-40B4-BE49-F238E27FC236}">
                <a16:creationId xmlns:a16="http://schemas.microsoft.com/office/drawing/2014/main" id="{D851D912-3F88-44DC-9BD7-E40E52EF5C88}"/>
              </a:ext>
            </a:extLst>
          </p:cNvPr>
          <p:cNvSpPr/>
          <p:nvPr/>
        </p:nvSpPr>
        <p:spPr>
          <a:xfrm>
            <a:off x="1428750" y="412623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9EC00E1-3724-44CF-B1C1-B47FF985FC5B}"/>
              </a:ext>
            </a:extLst>
          </p:cNvPr>
          <p:cNvSpPr/>
          <p:nvPr/>
        </p:nvSpPr>
        <p:spPr>
          <a:xfrm>
            <a:off x="2004060" y="372999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0280A94B-F049-4D29-B940-95EA2F9B276C}"/>
              </a:ext>
            </a:extLst>
          </p:cNvPr>
          <p:cNvSpPr/>
          <p:nvPr/>
        </p:nvSpPr>
        <p:spPr>
          <a:xfrm>
            <a:off x="2106930" y="356235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3A9BFEC7-78CD-4FAB-9414-6E57A567025F}"/>
              </a:ext>
            </a:extLst>
          </p:cNvPr>
          <p:cNvSpPr/>
          <p:nvPr/>
        </p:nvSpPr>
        <p:spPr>
          <a:xfrm>
            <a:off x="2259330" y="3397568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F14813D4-945B-4002-A2B5-DED3E6D1A69B}"/>
              </a:ext>
            </a:extLst>
          </p:cNvPr>
          <p:cNvSpPr/>
          <p:nvPr/>
        </p:nvSpPr>
        <p:spPr>
          <a:xfrm>
            <a:off x="2838450" y="305562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FFCEFDB2-2680-4180-9CD3-7622F2C88BF1}"/>
              </a:ext>
            </a:extLst>
          </p:cNvPr>
          <p:cNvGrpSpPr/>
          <p:nvPr/>
        </p:nvGrpSpPr>
        <p:grpSpPr>
          <a:xfrm>
            <a:off x="4318636" y="2156787"/>
            <a:ext cx="3028949" cy="2236143"/>
            <a:chOff x="4032886" y="2156787"/>
            <a:chExt cx="3028949" cy="2236143"/>
          </a:xfrm>
        </p:grpSpPr>
        <p:cxnSp>
          <p:nvCxnSpPr>
            <p:cNvPr id="13" name="Přímá spojnice se šipkou 12">
              <a:extLst>
                <a:ext uri="{FF2B5EF4-FFF2-40B4-BE49-F238E27FC236}">
                  <a16:creationId xmlns:a16="http://schemas.microsoft.com/office/drawing/2014/main" id="{2483518C-B544-4083-9104-8BCCB38598B3}"/>
                </a:ext>
              </a:extLst>
            </p:cNvPr>
            <p:cNvCxnSpPr/>
            <p:nvPr/>
          </p:nvCxnSpPr>
          <p:spPr>
            <a:xfrm flipV="1">
              <a:off x="4267200" y="2678430"/>
              <a:ext cx="0" cy="171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95F1BB74-EE87-4F7C-8FE9-4677A89083B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392930"/>
              <a:ext cx="2156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id="{BD1E29E9-CF0A-46D7-9FC7-EDAC7C50CCAF}"/>
                </a:ext>
              </a:extLst>
            </p:cNvPr>
            <p:cNvSpPr/>
            <p:nvPr/>
          </p:nvSpPr>
          <p:spPr>
            <a:xfrm>
              <a:off x="4404360" y="407289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61C1FDBE-5874-4BC2-9FA9-19EB73B8C051}"/>
                </a:ext>
              </a:extLst>
            </p:cNvPr>
            <p:cNvSpPr/>
            <p:nvPr/>
          </p:nvSpPr>
          <p:spPr>
            <a:xfrm>
              <a:off x="4652010" y="406908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954E11A4-BB19-42DF-ABE6-98665AAFC518}"/>
                </a:ext>
              </a:extLst>
            </p:cNvPr>
            <p:cNvSpPr/>
            <p:nvPr/>
          </p:nvSpPr>
          <p:spPr>
            <a:xfrm>
              <a:off x="4865370" y="406908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Ovál 17">
              <a:extLst>
                <a:ext uri="{FF2B5EF4-FFF2-40B4-BE49-F238E27FC236}">
                  <a16:creationId xmlns:a16="http://schemas.microsoft.com/office/drawing/2014/main" id="{DDE5F8DD-8726-4F3B-8FF5-4D67FB8D8FA4}"/>
                </a:ext>
              </a:extLst>
            </p:cNvPr>
            <p:cNvSpPr/>
            <p:nvPr/>
          </p:nvSpPr>
          <p:spPr>
            <a:xfrm>
              <a:off x="5448301" y="316992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73646C8A-B3B6-4459-BABE-D4A07DBC3524}"/>
                </a:ext>
              </a:extLst>
            </p:cNvPr>
            <p:cNvSpPr/>
            <p:nvPr/>
          </p:nvSpPr>
          <p:spPr>
            <a:xfrm>
              <a:off x="5814060" y="300228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Zástupný obsah 2">
              <a:extLst>
                <a:ext uri="{FF2B5EF4-FFF2-40B4-BE49-F238E27FC236}">
                  <a16:creationId xmlns:a16="http://schemas.microsoft.com/office/drawing/2014/main" id="{88C2A759-9224-44AC-A404-1214A6304552}"/>
                </a:ext>
              </a:extLst>
            </p:cNvPr>
            <p:cNvSpPr txBox="1">
              <a:spLocks/>
            </p:cNvSpPr>
            <p:nvPr/>
          </p:nvSpPr>
          <p:spPr>
            <a:xfrm>
              <a:off x="4032886" y="2156787"/>
              <a:ext cx="3028949" cy="4784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cs-CZ" sz="2400" dirty="0"/>
                <a:t>fair </a:t>
              </a:r>
              <a:r>
                <a:rPr lang="cs-CZ" sz="2400" dirty="0" err="1"/>
                <a:t>enough</a:t>
              </a:r>
              <a:endParaRPr lang="cs-CZ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738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CE347C-5A27-448D-8BA3-F7DFBDE2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data do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0D2B1A-3D34-4F84-B7B5-E1DD47FC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60" y="2182511"/>
            <a:ext cx="1234425" cy="495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400" dirty="0" err="1"/>
              <a:t>ideal</a:t>
            </a:r>
            <a:endParaRPr lang="cs-CZ" sz="3200" dirty="0"/>
          </a:p>
        </p:txBody>
      </p:sp>
      <p:cxnSp>
        <p:nvCxnSpPr>
          <p:cNvPr id="5" name="Přímá spojnice se šipkou 4">
            <a:extLst>
              <a:ext uri="{FF2B5EF4-FFF2-40B4-BE49-F238E27FC236}">
                <a16:creationId xmlns:a16="http://schemas.microsoft.com/office/drawing/2014/main" id="{B5BE08F3-3734-461F-B33A-B1260171E348}"/>
              </a:ext>
            </a:extLst>
          </p:cNvPr>
          <p:cNvCxnSpPr/>
          <p:nvPr/>
        </p:nvCxnSpPr>
        <p:spPr>
          <a:xfrm flipV="1">
            <a:off x="1291590" y="2731770"/>
            <a:ext cx="0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1F3030F9-105C-4CA5-8728-398677E529B8}"/>
              </a:ext>
            </a:extLst>
          </p:cNvPr>
          <p:cNvCxnSpPr>
            <a:cxnSpLocks/>
          </p:cNvCxnSpPr>
          <p:nvPr/>
        </p:nvCxnSpPr>
        <p:spPr>
          <a:xfrm>
            <a:off x="1291590" y="4446270"/>
            <a:ext cx="2156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ál 7">
            <a:extLst>
              <a:ext uri="{FF2B5EF4-FFF2-40B4-BE49-F238E27FC236}">
                <a16:creationId xmlns:a16="http://schemas.microsoft.com/office/drawing/2014/main" id="{D851D912-3F88-44DC-9BD7-E40E52EF5C88}"/>
              </a:ext>
            </a:extLst>
          </p:cNvPr>
          <p:cNvSpPr/>
          <p:nvPr/>
        </p:nvSpPr>
        <p:spPr>
          <a:xfrm>
            <a:off x="1428750" y="412623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9EC00E1-3724-44CF-B1C1-B47FF985FC5B}"/>
              </a:ext>
            </a:extLst>
          </p:cNvPr>
          <p:cNvSpPr/>
          <p:nvPr/>
        </p:nvSpPr>
        <p:spPr>
          <a:xfrm>
            <a:off x="2004060" y="372999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0280A94B-F049-4D29-B940-95EA2F9B276C}"/>
              </a:ext>
            </a:extLst>
          </p:cNvPr>
          <p:cNvSpPr/>
          <p:nvPr/>
        </p:nvSpPr>
        <p:spPr>
          <a:xfrm>
            <a:off x="2106930" y="356235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3A9BFEC7-78CD-4FAB-9414-6E57A567025F}"/>
              </a:ext>
            </a:extLst>
          </p:cNvPr>
          <p:cNvSpPr/>
          <p:nvPr/>
        </p:nvSpPr>
        <p:spPr>
          <a:xfrm>
            <a:off x="2259330" y="3397568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F14813D4-945B-4002-A2B5-DED3E6D1A69B}"/>
              </a:ext>
            </a:extLst>
          </p:cNvPr>
          <p:cNvSpPr/>
          <p:nvPr/>
        </p:nvSpPr>
        <p:spPr>
          <a:xfrm>
            <a:off x="2838450" y="305562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FFCEFDB2-2680-4180-9CD3-7622F2C88BF1}"/>
              </a:ext>
            </a:extLst>
          </p:cNvPr>
          <p:cNvGrpSpPr/>
          <p:nvPr/>
        </p:nvGrpSpPr>
        <p:grpSpPr>
          <a:xfrm>
            <a:off x="4318636" y="2156787"/>
            <a:ext cx="3028949" cy="2236143"/>
            <a:chOff x="4032886" y="2156787"/>
            <a:chExt cx="3028949" cy="2236143"/>
          </a:xfrm>
        </p:grpSpPr>
        <p:cxnSp>
          <p:nvCxnSpPr>
            <p:cNvPr id="13" name="Přímá spojnice se šipkou 12">
              <a:extLst>
                <a:ext uri="{FF2B5EF4-FFF2-40B4-BE49-F238E27FC236}">
                  <a16:creationId xmlns:a16="http://schemas.microsoft.com/office/drawing/2014/main" id="{2483518C-B544-4083-9104-8BCCB38598B3}"/>
                </a:ext>
              </a:extLst>
            </p:cNvPr>
            <p:cNvCxnSpPr/>
            <p:nvPr/>
          </p:nvCxnSpPr>
          <p:spPr>
            <a:xfrm flipV="1">
              <a:off x="4267200" y="2678430"/>
              <a:ext cx="0" cy="1714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95F1BB74-EE87-4F7C-8FE9-4677A89083B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392930"/>
              <a:ext cx="2156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ál 14">
              <a:extLst>
                <a:ext uri="{FF2B5EF4-FFF2-40B4-BE49-F238E27FC236}">
                  <a16:creationId xmlns:a16="http://schemas.microsoft.com/office/drawing/2014/main" id="{BD1E29E9-CF0A-46D7-9FC7-EDAC7C50CCAF}"/>
                </a:ext>
              </a:extLst>
            </p:cNvPr>
            <p:cNvSpPr/>
            <p:nvPr/>
          </p:nvSpPr>
          <p:spPr>
            <a:xfrm>
              <a:off x="4404360" y="407289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Ovál 15">
              <a:extLst>
                <a:ext uri="{FF2B5EF4-FFF2-40B4-BE49-F238E27FC236}">
                  <a16:creationId xmlns:a16="http://schemas.microsoft.com/office/drawing/2014/main" id="{61C1FDBE-5874-4BC2-9FA9-19EB73B8C051}"/>
                </a:ext>
              </a:extLst>
            </p:cNvPr>
            <p:cNvSpPr/>
            <p:nvPr/>
          </p:nvSpPr>
          <p:spPr>
            <a:xfrm>
              <a:off x="4652010" y="406908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vál 16">
              <a:extLst>
                <a:ext uri="{FF2B5EF4-FFF2-40B4-BE49-F238E27FC236}">
                  <a16:creationId xmlns:a16="http://schemas.microsoft.com/office/drawing/2014/main" id="{954E11A4-BB19-42DF-ABE6-98665AAFC518}"/>
                </a:ext>
              </a:extLst>
            </p:cNvPr>
            <p:cNvSpPr/>
            <p:nvPr/>
          </p:nvSpPr>
          <p:spPr>
            <a:xfrm>
              <a:off x="4865370" y="406908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Ovál 17">
              <a:extLst>
                <a:ext uri="{FF2B5EF4-FFF2-40B4-BE49-F238E27FC236}">
                  <a16:creationId xmlns:a16="http://schemas.microsoft.com/office/drawing/2014/main" id="{DDE5F8DD-8726-4F3B-8FF5-4D67FB8D8FA4}"/>
                </a:ext>
              </a:extLst>
            </p:cNvPr>
            <p:cNvSpPr/>
            <p:nvPr/>
          </p:nvSpPr>
          <p:spPr>
            <a:xfrm>
              <a:off x="5448301" y="316992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vál 18">
              <a:extLst>
                <a:ext uri="{FF2B5EF4-FFF2-40B4-BE49-F238E27FC236}">
                  <a16:creationId xmlns:a16="http://schemas.microsoft.com/office/drawing/2014/main" id="{73646C8A-B3B6-4459-BABE-D4A07DBC3524}"/>
                </a:ext>
              </a:extLst>
            </p:cNvPr>
            <p:cNvSpPr/>
            <p:nvPr/>
          </p:nvSpPr>
          <p:spPr>
            <a:xfrm>
              <a:off x="5814060" y="3002280"/>
              <a:ext cx="99060" cy="1028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0" name="Zástupný obsah 2">
              <a:extLst>
                <a:ext uri="{FF2B5EF4-FFF2-40B4-BE49-F238E27FC236}">
                  <a16:creationId xmlns:a16="http://schemas.microsoft.com/office/drawing/2014/main" id="{88C2A759-9224-44AC-A404-1214A6304552}"/>
                </a:ext>
              </a:extLst>
            </p:cNvPr>
            <p:cNvSpPr txBox="1">
              <a:spLocks/>
            </p:cNvSpPr>
            <p:nvPr/>
          </p:nvSpPr>
          <p:spPr>
            <a:xfrm>
              <a:off x="4032886" y="2156787"/>
              <a:ext cx="3028949" cy="4784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cs-CZ" sz="2400" dirty="0"/>
                <a:t>fair </a:t>
              </a:r>
              <a:r>
                <a:rPr lang="cs-CZ" sz="2400" dirty="0" err="1"/>
                <a:t>enough</a:t>
              </a:r>
              <a:endParaRPr lang="cs-CZ" sz="2400" dirty="0"/>
            </a:p>
          </p:txBody>
        </p:sp>
      </p:grp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0EEB1D22-CCF9-47F1-B815-734B9C2E96C0}"/>
              </a:ext>
            </a:extLst>
          </p:cNvPr>
          <p:cNvCxnSpPr/>
          <p:nvPr/>
        </p:nvCxnSpPr>
        <p:spPr>
          <a:xfrm flipV="1">
            <a:off x="8475356" y="2721605"/>
            <a:ext cx="0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8E7DAB94-7639-4A41-A8C4-82F9E43CF6FD}"/>
              </a:ext>
            </a:extLst>
          </p:cNvPr>
          <p:cNvCxnSpPr>
            <a:cxnSpLocks/>
          </p:cNvCxnSpPr>
          <p:nvPr/>
        </p:nvCxnSpPr>
        <p:spPr>
          <a:xfrm>
            <a:off x="8475356" y="4436105"/>
            <a:ext cx="2156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ál 22">
            <a:extLst>
              <a:ext uri="{FF2B5EF4-FFF2-40B4-BE49-F238E27FC236}">
                <a16:creationId xmlns:a16="http://schemas.microsoft.com/office/drawing/2014/main" id="{30D5C3A4-0833-4097-9B73-6FBEDEBC4CE9}"/>
              </a:ext>
            </a:extLst>
          </p:cNvPr>
          <p:cNvSpPr/>
          <p:nvPr/>
        </p:nvSpPr>
        <p:spPr>
          <a:xfrm>
            <a:off x="8612516" y="4116065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B51DB5C4-8B82-4B71-9D46-D990FA1FA89B}"/>
              </a:ext>
            </a:extLst>
          </p:cNvPr>
          <p:cNvSpPr/>
          <p:nvPr/>
        </p:nvSpPr>
        <p:spPr>
          <a:xfrm>
            <a:off x="8860166" y="4112255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CF2871B9-9E35-47D5-8E7A-F16262D75547}"/>
              </a:ext>
            </a:extLst>
          </p:cNvPr>
          <p:cNvSpPr/>
          <p:nvPr/>
        </p:nvSpPr>
        <p:spPr>
          <a:xfrm>
            <a:off x="10850880" y="2899410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479160D8-62BE-47F5-BAD6-BB8C00ABFB0D}"/>
              </a:ext>
            </a:extLst>
          </p:cNvPr>
          <p:cNvSpPr/>
          <p:nvPr/>
        </p:nvSpPr>
        <p:spPr>
          <a:xfrm>
            <a:off x="10546103" y="2914174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D249B3B7-0ADE-4FE9-B632-0DEA81E47B00}"/>
              </a:ext>
            </a:extLst>
          </p:cNvPr>
          <p:cNvSpPr/>
          <p:nvPr/>
        </p:nvSpPr>
        <p:spPr>
          <a:xfrm>
            <a:off x="10290834" y="2914174"/>
            <a:ext cx="99060" cy="10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Zástupný obsah 2">
            <a:extLst>
              <a:ext uri="{FF2B5EF4-FFF2-40B4-BE49-F238E27FC236}">
                <a16:creationId xmlns:a16="http://schemas.microsoft.com/office/drawing/2014/main" id="{9C76EF0D-3C22-41D3-AEDC-BD53E4061543}"/>
              </a:ext>
            </a:extLst>
          </p:cNvPr>
          <p:cNvSpPr txBox="1">
            <a:spLocks/>
          </p:cNvSpPr>
          <p:nvPr/>
        </p:nvSpPr>
        <p:spPr>
          <a:xfrm>
            <a:off x="8241042" y="2199962"/>
            <a:ext cx="3028949" cy="47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cs-CZ" sz="2400" dirty="0" err="1"/>
              <a:t>useless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822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evaluating</a:t>
            </a:r>
            <a:r>
              <a:rPr lang="cs-CZ" dirty="0"/>
              <a:t> </a:t>
            </a:r>
            <a:r>
              <a:rPr lang="cs-CZ" dirty="0" err="1"/>
              <a:t>fits</a:t>
            </a:r>
            <a:r>
              <a:rPr lang="cs-CZ" dirty="0"/>
              <a:t> in PF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424906"/>
            <a:ext cx="5048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8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6FEC87-7728-4B6D-9076-4640891D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many data </a:t>
            </a:r>
            <a:r>
              <a:rPr lang="cs-CZ" dirty="0" err="1"/>
              <a:t>points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5BBCB6-1513-4F8C-AAA6-516EE744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1312" cy="4351338"/>
          </a:xfrm>
        </p:spPr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 data </a:t>
            </a:r>
            <a:r>
              <a:rPr lang="cs-CZ" dirty="0" err="1"/>
              <a:t>around</a:t>
            </a:r>
            <a:r>
              <a:rPr lang="cs-CZ" dirty="0"/>
              <a:t> </a:t>
            </a:r>
            <a:r>
              <a:rPr lang="cs-CZ" dirty="0" err="1"/>
              <a:t>threshold</a:t>
            </a:r>
            <a:endParaRPr lang="cs-CZ" dirty="0"/>
          </a:p>
          <a:p>
            <a:r>
              <a:rPr lang="cs-CZ" dirty="0"/>
              <a:t>Cca 400 </a:t>
            </a:r>
            <a:r>
              <a:rPr lang="cs-CZ" dirty="0" err="1"/>
              <a:t>trials</a:t>
            </a:r>
            <a:r>
              <a:rPr lang="cs-CZ" dirty="0"/>
              <a:t> per </a:t>
            </a:r>
            <a:r>
              <a:rPr lang="cs-CZ" dirty="0" err="1"/>
              <a:t>subject</a:t>
            </a:r>
            <a:endParaRPr lang="cs-CZ" dirty="0"/>
          </a:p>
          <a:p>
            <a:pPr lvl="1"/>
            <a:r>
              <a:rPr lang="cs-CZ" dirty="0"/>
              <a:t>5 </a:t>
            </a:r>
            <a:r>
              <a:rPr lang="cs-CZ" dirty="0" err="1"/>
              <a:t>conditions</a:t>
            </a:r>
            <a:endParaRPr lang="cs-CZ" dirty="0"/>
          </a:p>
          <a:p>
            <a:pPr lvl="1"/>
            <a:r>
              <a:rPr lang="cs-CZ" dirty="0"/>
              <a:t>80 </a:t>
            </a:r>
            <a:r>
              <a:rPr lang="cs-CZ" dirty="0" err="1"/>
              <a:t>trials</a:t>
            </a:r>
            <a:r>
              <a:rPr lang="cs-CZ" dirty="0"/>
              <a:t> per </a:t>
            </a:r>
            <a:r>
              <a:rPr lang="cs-CZ" dirty="0" err="1"/>
              <a:t>condition</a:t>
            </a:r>
            <a:endParaRPr lang="cs-CZ" dirty="0"/>
          </a:p>
          <a:p>
            <a:r>
              <a:rPr lang="cs-CZ" dirty="0" err="1"/>
              <a:t>Transducer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  <a:p>
            <a:pPr lvl="1"/>
            <a:r>
              <a:rPr lang="cs-CZ" dirty="0" err="1"/>
              <a:t>Transition</a:t>
            </a:r>
            <a:r>
              <a:rPr lang="cs-CZ" dirty="0"/>
              <a:t>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real</a:t>
            </a:r>
            <a:r>
              <a:rPr lang="cs-CZ" dirty="0"/>
              <a:t> intensity and </a:t>
            </a:r>
            <a:r>
              <a:rPr lang="cs-CZ" dirty="0" err="1"/>
              <a:t>subjective</a:t>
            </a:r>
            <a:r>
              <a:rPr lang="cs-CZ" dirty="0"/>
              <a:t> intensity</a:t>
            </a:r>
          </a:p>
          <a:p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logarithmic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62C9F96-E432-4484-8192-28CDE3EA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64" y="2017512"/>
            <a:ext cx="3354070" cy="243569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5F84E6D-D809-4267-B01B-BDF4E8CA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87" y="5122144"/>
            <a:ext cx="3781425" cy="685800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686C51CB-71B3-4A93-9DF7-5E47B8258FC8}"/>
              </a:ext>
            </a:extLst>
          </p:cNvPr>
          <p:cNvCxnSpPr/>
          <p:nvPr/>
        </p:nvCxnSpPr>
        <p:spPr>
          <a:xfrm flipV="1">
            <a:off x="7772400" y="5511800"/>
            <a:ext cx="9398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A9B3BFD4-29CE-488E-BC37-CAD559C07610}"/>
              </a:ext>
            </a:extLst>
          </p:cNvPr>
          <p:cNvCxnSpPr>
            <a:cxnSpLocks/>
          </p:cNvCxnSpPr>
          <p:nvPr/>
        </p:nvCxnSpPr>
        <p:spPr>
          <a:xfrm flipH="1" flipV="1">
            <a:off x="9854565" y="5511801"/>
            <a:ext cx="741045" cy="54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6A8449C0-86CA-44B7-A146-3193AE8764D8}"/>
              </a:ext>
            </a:extLst>
          </p:cNvPr>
          <p:cNvCxnSpPr>
            <a:cxnSpLocks/>
          </p:cNvCxnSpPr>
          <p:nvPr/>
        </p:nvCxnSpPr>
        <p:spPr>
          <a:xfrm flipH="1">
            <a:off x="10402254" y="4872188"/>
            <a:ext cx="799146" cy="36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3499000-7999-434C-B51C-F95018837ED1}"/>
              </a:ext>
            </a:extLst>
          </p:cNvPr>
          <p:cNvSpPr txBox="1"/>
          <p:nvPr/>
        </p:nvSpPr>
        <p:spPr>
          <a:xfrm>
            <a:off x="10268427" y="4518496"/>
            <a:ext cx="177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levels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F6A2612-E9E7-4778-85E1-987AC9235256}"/>
              </a:ext>
            </a:extLst>
          </p:cNvPr>
          <p:cNvSpPr txBox="1"/>
          <p:nvPr/>
        </p:nvSpPr>
        <p:spPr>
          <a:xfrm>
            <a:off x="7086600" y="62351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Lower</a:t>
            </a:r>
            <a:r>
              <a:rPr lang="cs-CZ" dirty="0"/>
              <a:t> limit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2B530B3-C42D-4450-AF40-EB453D96FFFF}"/>
              </a:ext>
            </a:extLst>
          </p:cNvPr>
          <p:cNvSpPr txBox="1"/>
          <p:nvPr/>
        </p:nvSpPr>
        <p:spPr>
          <a:xfrm>
            <a:off x="10268427" y="62351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Upper</a:t>
            </a:r>
            <a:r>
              <a:rPr lang="cs-CZ" dirty="0"/>
              <a:t> limit</a:t>
            </a:r>
          </a:p>
        </p:txBody>
      </p:sp>
    </p:spTree>
    <p:extLst>
      <p:ext uri="{BB962C8B-B14F-4D97-AF65-F5344CB8AC3E}">
        <p14:creationId xmlns:p14="http://schemas.microsoft.com/office/powerpoint/2010/main" val="285702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statistics</a:t>
            </a:r>
            <a:r>
              <a:rPr lang="cs-CZ" dirty="0"/>
              <a:t> </a:t>
            </a:r>
            <a:r>
              <a:rPr lang="cs-CZ" dirty="0" err="1"/>
              <a:t>works</a:t>
            </a:r>
            <a:r>
              <a:rPr lang="cs-CZ" dirty="0"/>
              <a:t>?</a:t>
            </a:r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53" y="1600201"/>
            <a:ext cx="6330695" cy="4525963"/>
          </a:xfrm>
        </p:spPr>
      </p:pic>
    </p:spTree>
    <p:extLst>
      <p:ext uri="{BB962C8B-B14F-4D97-AF65-F5344CB8AC3E}">
        <p14:creationId xmlns:p14="http://schemas.microsoft.com/office/powerpoint/2010/main" val="400933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Transducer function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07" y="1690688"/>
            <a:ext cx="6106131" cy="48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3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1A633-F217-4DED-8A1B-43578760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25A29F-19D5-4836-A51D-0F4A315D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Many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choices</a:t>
            </a:r>
            <a:endParaRPr lang="cs-CZ" dirty="0"/>
          </a:p>
          <a:p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selected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Theory-based</a:t>
            </a:r>
            <a:endParaRPr lang="cs-CZ" dirty="0"/>
          </a:p>
          <a:p>
            <a:pPr lvl="1"/>
            <a:r>
              <a:rPr lang="cs-CZ" dirty="0"/>
              <a:t>„</a:t>
            </a:r>
            <a:r>
              <a:rPr lang="cs-CZ" dirty="0" err="1"/>
              <a:t>fits</a:t>
            </a:r>
            <a:r>
              <a:rPr lang="cs-CZ" dirty="0"/>
              <a:t> data </a:t>
            </a:r>
            <a:r>
              <a:rPr lang="cs-CZ" dirty="0" err="1"/>
              <a:t>well</a:t>
            </a:r>
            <a:r>
              <a:rPr lang="cs-CZ" dirty="0"/>
              <a:t>“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8B7BA4C-E0A4-4069-A335-4BF07DE3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87" y="3517900"/>
            <a:ext cx="7282513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7D14D4-8086-44BC-824F-EDFCE031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describe</a:t>
            </a:r>
            <a:r>
              <a:rPr lang="cs-CZ" dirty="0"/>
              <a:t> </a:t>
            </a:r>
            <a:r>
              <a:rPr lang="cs-CZ" dirty="0" err="1"/>
              <a:t>curve</a:t>
            </a:r>
            <a:r>
              <a:rPr lang="cs-CZ" dirty="0"/>
              <a:t> + </a:t>
            </a:r>
            <a:r>
              <a:rPr lang="cs-CZ" dirty="0" err="1"/>
              <a:t>human</a:t>
            </a:r>
            <a:r>
              <a:rPr lang="cs-CZ" dirty="0"/>
              <a:t> </a:t>
            </a:r>
            <a:r>
              <a:rPr lang="cs-CZ" dirty="0" err="1"/>
              <a:t>behaviour</a:t>
            </a:r>
            <a:endParaRPr lang="cs-CZ" dirty="0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775AFC5E-23B5-4618-90AA-4656BDD7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cs-CZ" dirty="0" err="1"/>
              <a:t>Usually</a:t>
            </a:r>
            <a:r>
              <a:rPr lang="cs-CZ" dirty="0"/>
              <a:t> 4 </a:t>
            </a:r>
            <a:r>
              <a:rPr lang="cs-CZ" dirty="0" err="1"/>
              <a:t>parameters</a:t>
            </a:r>
            <a:endParaRPr lang="cs-CZ" dirty="0"/>
          </a:p>
          <a:p>
            <a:pPr lvl="1"/>
            <a:r>
              <a:rPr lang="cs-CZ" dirty="0" err="1"/>
              <a:t>Threshold</a:t>
            </a:r>
            <a:r>
              <a:rPr lang="cs-CZ" dirty="0"/>
              <a:t> / PSE – stimulus intensity,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/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subjectively</a:t>
            </a:r>
            <a:r>
              <a:rPr lang="cs-CZ" dirty="0"/>
              <a:t>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stimuli</a:t>
            </a:r>
            <a:r>
              <a:rPr lang="cs-CZ" dirty="0"/>
              <a:t> are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endParaRPr lang="cs-CZ" dirty="0"/>
          </a:p>
          <a:p>
            <a:pPr lvl="1"/>
            <a:r>
              <a:rPr lang="cs-CZ" dirty="0" err="1"/>
              <a:t>Slope</a:t>
            </a:r>
            <a:r>
              <a:rPr lang="cs-CZ" dirty="0"/>
              <a:t> – </a:t>
            </a:r>
            <a:r>
              <a:rPr lang="cs-CZ" dirty="0" err="1"/>
              <a:t>increase</a:t>
            </a:r>
            <a:r>
              <a:rPr lang="cs-CZ" dirty="0"/>
              <a:t> in </a:t>
            </a:r>
            <a:r>
              <a:rPr lang="cs-CZ" dirty="0" err="1"/>
              <a:t>steepness</a:t>
            </a:r>
            <a:r>
              <a:rPr lang="cs-CZ" dirty="0"/>
              <a:t> in </a:t>
            </a:r>
            <a:r>
              <a:rPr lang="cs-CZ" dirty="0" err="1"/>
              <a:t>certain</a:t>
            </a:r>
            <a:r>
              <a:rPr lang="cs-CZ" dirty="0"/>
              <a:t> point (</a:t>
            </a:r>
            <a:r>
              <a:rPr lang="cs-CZ" dirty="0" err="1"/>
              <a:t>typically</a:t>
            </a:r>
            <a:r>
              <a:rPr lang="cs-CZ" dirty="0"/>
              <a:t> in </a:t>
            </a:r>
            <a:r>
              <a:rPr lang="cs-CZ" dirty="0" err="1"/>
              <a:t>threshold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Guess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 – γ, </a:t>
            </a: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probability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correct</a:t>
            </a:r>
            <a:r>
              <a:rPr lang="cs-CZ" dirty="0"/>
              <a:t> </a:t>
            </a:r>
            <a:r>
              <a:rPr lang="cs-CZ" dirty="0" err="1"/>
              <a:t>answer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guessing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Lapse </a:t>
            </a:r>
            <a:r>
              <a:rPr lang="cs-CZ" dirty="0" err="1"/>
              <a:t>rate</a:t>
            </a:r>
            <a:r>
              <a:rPr lang="cs-CZ" dirty="0"/>
              <a:t> – </a:t>
            </a:r>
            <a:r>
              <a:rPr lang="el-GR" dirty="0"/>
              <a:t>λ</a:t>
            </a:r>
            <a:r>
              <a:rPr lang="cs-CZ" dirty="0"/>
              <a:t>, </a:t>
            </a:r>
            <a:r>
              <a:rPr lang="cs-CZ" dirty="0" err="1"/>
              <a:t>percentage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trials</a:t>
            </a:r>
            <a:r>
              <a:rPr lang="cs-CZ" dirty="0"/>
              <a:t>, </a:t>
            </a:r>
            <a:r>
              <a:rPr lang="cs-CZ" dirty="0" err="1"/>
              <a:t>where</a:t>
            </a:r>
            <a:r>
              <a:rPr lang="cs-CZ" dirty="0"/>
              <a:t> participant </a:t>
            </a:r>
            <a:r>
              <a:rPr lang="cs-CZ" dirty="0" err="1"/>
              <a:t>gives</a:t>
            </a:r>
            <a:r>
              <a:rPr lang="cs-CZ" dirty="0"/>
              <a:t> </a:t>
            </a:r>
            <a:r>
              <a:rPr lang="cs-CZ" dirty="0" err="1"/>
              <a:t>incorrect</a:t>
            </a:r>
            <a:r>
              <a:rPr lang="cs-CZ" dirty="0"/>
              <a:t> </a:t>
            </a:r>
            <a:r>
              <a:rPr lang="cs-CZ" dirty="0" err="1"/>
              <a:t>answer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E42508B-3EAF-4D44-948B-5BA06842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72" y="4191000"/>
            <a:ext cx="6391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4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E5C28-2279-455B-8AEE-ED4A4006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PF in </a:t>
            </a:r>
            <a:r>
              <a:rPr lang="cs-CZ" dirty="0" err="1"/>
              <a:t>appearence</a:t>
            </a:r>
            <a:r>
              <a:rPr lang="cs-CZ" dirty="0"/>
              <a:t> </a:t>
            </a:r>
            <a:r>
              <a:rPr lang="cs-CZ" dirty="0" err="1"/>
              <a:t>tasks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D23D79-BD81-4F77-B91A-732E4F50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Guessing rate does not makes sense -&gt; function goes to zero</a:t>
            </a:r>
          </a:p>
          <a:p>
            <a:r>
              <a:rPr lang="en-US" dirty="0"/>
              <a:t>There is no threshold but Point of subjective equivalence (PSE) – when both states seem equivalent</a:t>
            </a:r>
          </a:p>
          <a:p>
            <a:r>
              <a:rPr lang="en-US" dirty="0"/>
              <a:t>Sometimes is y scale </a:t>
            </a:r>
            <a:r>
              <a:rPr lang="en-US" dirty="0" err="1"/>
              <a:t>displ</a:t>
            </a:r>
            <a:r>
              <a:rPr lang="cs-CZ" dirty="0"/>
              <a:t>a</a:t>
            </a:r>
            <a:r>
              <a:rPr lang="en-US" dirty="0" err="1"/>
              <a:t>yed</a:t>
            </a:r>
            <a:r>
              <a:rPr lang="en-US" dirty="0"/>
              <a:t> as -1 a 1 (0 is PSE), but we need to fit using data 0 to 1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F7CBA03-7214-4A33-BFCC-FDD9DDFF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4001294"/>
            <a:ext cx="5600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7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4AE3BF-7737-4B73-892E-8B8CCBC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Theory</a:t>
            </a:r>
            <a:r>
              <a:rPr lang="cs-CZ" dirty="0"/>
              <a:t> </a:t>
            </a:r>
            <a:r>
              <a:rPr lang="cs-CZ" dirty="0" err="1"/>
              <a:t>behond</a:t>
            </a:r>
            <a:r>
              <a:rPr lang="cs-CZ" dirty="0"/>
              <a:t> PF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118441-5347-4760-AE0A-2004CEF5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</a:t>
            </a:r>
            <a:r>
              <a:rPr lang="cs-CZ" dirty="0"/>
              <a:t> x </a:t>
            </a:r>
            <a:r>
              <a:rPr lang="cs-CZ" dirty="0" err="1"/>
              <a:t>is</a:t>
            </a:r>
            <a:r>
              <a:rPr lang="cs-CZ" dirty="0"/>
              <a:t> stimulus intensity, </a:t>
            </a:r>
            <a:r>
              <a:rPr lang="el-GR" dirty="0"/>
              <a:t>ψ</a:t>
            </a:r>
            <a:r>
              <a:rPr lang="cs-CZ" dirty="0"/>
              <a:t>(x) </a:t>
            </a:r>
            <a:r>
              <a:rPr lang="cs-CZ" dirty="0" err="1"/>
              <a:t>is</a:t>
            </a:r>
            <a:r>
              <a:rPr lang="cs-CZ" dirty="0"/>
              <a:t> performance </a:t>
            </a:r>
            <a:r>
              <a:rPr lang="cs-CZ" dirty="0" err="1"/>
              <a:t>for</a:t>
            </a:r>
            <a:r>
              <a:rPr lang="cs-CZ" dirty="0"/>
              <a:t> x</a:t>
            </a:r>
          </a:p>
          <a:p>
            <a:r>
              <a:rPr lang="cs-CZ" dirty="0" err="1"/>
              <a:t>We</a:t>
            </a:r>
            <a:r>
              <a:rPr lang="cs-CZ" dirty="0"/>
              <a:t> are not </a:t>
            </a:r>
            <a:r>
              <a:rPr lang="cs-CZ" dirty="0" err="1"/>
              <a:t>interested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much in performance as in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sensoric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F(x; </a:t>
            </a:r>
            <a:r>
              <a:rPr lang="el-GR" dirty="0"/>
              <a:t>θ</a:t>
            </a:r>
            <a:r>
              <a:rPr lang="cs-CZ" dirty="0"/>
              <a:t>),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el-GR" dirty="0"/>
              <a:t>θ</a:t>
            </a:r>
            <a:r>
              <a:rPr lang="cs-CZ" dirty="0"/>
              <a:t> are </a:t>
            </a:r>
            <a:r>
              <a:rPr lang="cs-CZ" dirty="0" err="1"/>
              <a:t>parameters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  <a:p>
            <a:r>
              <a:rPr lang="cs-CZ" dirty="0"/>
              <a:t>F(x; </a:t>
            </a:r>
            <a:r>
              <a:rPr lang="el-GR" dirty="0"/>
              <a:t>θ</a:t>
            </a:r>
            <a:r>
              <a:rPr lang="cs-CZ" dirty="0"/>
              <a:t>) </a:t>
            </a:r>
            <a:r>
              <a:rPr lang="cs-CZ" dirty="0" err="1"/>
              <a:t>can</a:t>
            </a:r>
            <a:r>
              <a:rPr lang="en-US" dirty="0"/>
              <a:t>’t be measure</a:t>
            </a:r>
            <a:r>
              <a:rPr lang="cs-CZ" dirty="0"/>
              <a:t>d</a:t>
            </a:r>
            <a:r>
              <a:rPr lang="en-US" dirty="0"/>
              <a:t> directly</a:t>
            </a:r>
            <a:r>
              <a:rPr lang="cs-CZ" dirty="0"/>
              <a:t>,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el-GR" dirty="0"/>
              <a:t>ψ</a:t>
            </a:r>
            <a:r>
              <a:rPr lang="cs-CZ" dirty="0"/>
              <a:t>(x)</a:t>
            </a:r>
          </a:p>
          <a:p>
            <a:r>
              <a:rPr lang="en-US" dirty="0"/>
              <a:t>Two theories </a:t>
            </a:r>
            <a:r>
              <a:rPr lang="cs-CZ" dirty="0"/>
              <a:t>HTT a</a:t>
            </a:r>
            <a:r>
              <a:rPr lang="en-US" dirty="0" err="1"/>
              <a:t>nd</a:t>
            </a:r>
            <a:r>
              <a:rPr lang="cs-CZ" dirty="0"/>
              <a:t> SDT</a:t>
            </a:r>
          </a:p>
        </p:txBody>
      </p:sp>
    </p:spTree>
    <p:extLst>
      <p:ext uri="{BB962C8B-B14F-4D97-AF65-F5344CB8AC3E}">
        <p14:creationId xmlns:p14="http://schemas.microsoft.com/office/powerpoint/2010/main" val="318660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235142-F381-483C-A42D-9F0C8313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threshold</a:t>
            </a:r>
            <a:r>
              <a:rPr lang="cs-CZ" dirty="0"/>
              <a:t> </a:t>
            </a:r>
            <a:r>
              <a:rPr lang="cs-CZ" dirty="0" err="1"/>
              <a:t>theory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ADAFC7-CB05-4C40-968F-9ACE962E1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2IFC experiment, Sign</a:t>
            </a:r>
            <a:r>
              <a:rPr lang="en-US" dirty="0"/>
              <a:t>a</a:t>
            </a:r>
            <a:r>
              <a:rPr lang="cs-CZ" dirty="0"/>
              <a:t>l S a </a:t>
            </a:r>
            <a:r>
              <a:rPr lang="cs-CZ" dirty="0" err="1"/>
              <a:t>noise</a:t>
            </a:r>
            <a:r>
              <a:rPr lang="cs-CZ" dirty="0"/>
              <a:t> N</a:t>
            </a:r>
          </a:p>
          <a:p>
            <a:r>
              <a:rPr lang="cs-CZ" dirty="0" err="1"/>
              <a:t>abstra</a:t>
            </a:r>
            <a:r>
              <a:rPr lang="en-US" dirty="0" err="1"/>
              <a:t>cti</a:t>
            </a:r>
            <a:r>
              <a:rPr lang="cs-CZ" dirty="0"/>
              <a:t>o</a:t>
            </a:r>
            <a:r>
              <a:rPr lang="en-US" dirty="0"/>
              <a:t>n</a:t>
            </a:r>
            <a:r>
              <a:rPr lang="cs-CZ" dirty="0"/>
              <a:t>: </a:t>
            </a:r>
            <a:r>
              <a:rPr lang="en-US" dirty="0"/>
              <a:t>we have neuron reacting on </a:t>
            </a:r>
            <a:r>
              <a:rPr lang="cs-CZ" dirty="0"/>
              <a:t>S (</a:t>
            </a:r>
            <a:r>
              <a:rPr lang="cs-CZ" dirty="0" err="1"/>
              <a:t>Gaussian</a:t>
            </a:r>
            <a:r>
              <a:rPr lang="en-US" dirty="0"/>
              <a:t>-like</a:t>
            </a:r>
            <a:r>
              <a:rPr lang="cs-CZ" dirty="0"/>
              <a:t>)</a:t>
            </a:r>
          </a:p>
          <a:p>
            <a:r>
              <a:rPr lang="cs-CZ" dirty="0"/>
              <a:t>N </a:t>
            </a:r>
            <a:r>
              <a:rPr lang="en-US" dirty="0"/>
              <a:t>also produces signal, distance is linear with respect to intensity</a:t>
            </a:r>
            <a:endParaRPr lang="cs-CZ" dirty="0"/>
          </a:p>
          <a:p>
            <a:r>
              <a:rPr lang="en-US" dirty="0"/>
              <a:t>We have inner threshold, and when the signal reaches above threshold,</a:t>
            </a:r>
            <a:r>
              <a:rPr lang="cs-CZ" dirty="0"/>
              <a:t> </a:t>
            </a:r>
            <a:r>
              <a:rPr lang="en-US" dirty="0"/>
              <a:t>our mind will notice that</a:t>
            </a:r>
            <a:endParaRPr lang="cs-CZ" dirty="0"/>
          </a:p>
          <a:p>
            <a:r>
              <a:rPr lang="en-US" dirty="0"/>
              <a:t>We do not know, how strong is the signal, if it does not reach over threshold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AEABE7A-E9FC-4EA4-8B3C-65DB8F8A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27" y="4838700"/>
            <a:ext cx="6181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2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01FE76-5796-41D5-A579-C47E40EC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HTT – </a:t>
            </a:r>
            <a:r>
              <a:rPr lang="cs-CZ" dirty="0" err="1"/>
              <a:t>guessing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 and lapse </a:t>
            </a:r>
            <a:r>
              <a:rPr lang="cs-CZ" dirty="0" err="1"/>
              <a:t>rate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5AD3D3-48D9-4FFA-85FF-74381255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do not reach threshold, I need to guess </a:t>
            </a:r>
            <a:r>
              <a:rPr lang="cs-CZ" dirty="0"/>
              <a:t> (</a:t>
            </a:r>
            <a:r>
              <a:rPr lang="cs-CZ" dirty="0" err="1"/>
              <a:t>guessing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)</a:t>
            </a:r>
          </a:p>
          <a:p>
            <a:r>
              <a:rPr lang="cs-CZ" dirty="0"/>
              <a:t>Lapse </a:t>
            </a:r>
            <a:r>
              <a:rPr lang="cs-CZ" dirty="0" err="1"/>
              <a:t>rate</a:t>
            </a:r>
            <a:r>
              <a:rPr lang="cs-CZ" dirty="0"/>
              <a:t> – </a:t>
            </a:r>
            <a:r>
              <a:rPr lang="en-US" dirty="0"/>
              <a:t>Probability of error</a:t>
            </a:r>
            <a:r>
              <a:rPr lang="cs-CZ" dirty="0"/>
              <a:t> (</a:t>
            </a:r>
            <a:r>
              <a:rPr lang="en-US" dirty="0"/>
              <a:t>theoretically two types</a:t>
            </a:r>
            <a:r>
              <a:rPr lang="cs-CZ" dirty="0"/>
              <a:t>)</a:t>
            </a:r>
          </a:p>
          <a:p>
            <a:pPr lvl="1"/>
            <a:r>
              <a:rPr lang="en-US" dirty="0" err="1"/>
              <a:t>Sensoric</a:t>
            </a:r>
            <a:r>
              <a:rPr lang="en-US" dirty="0"/>
              <a:t> error</a:t>
            </a:r>
            <a:endParaRPr lang="cs-CZ" dirty="0"/>
          </a:p>
          <a:p>
            <a:pPr lvl="1"/>
            <a:r>
              <a:rPr lang="en-US" dirty="0"/>
              <a:t>Motoric error</a:t>
            </a:r>
            <a:endParaRPr lang="cs-CZ" dirty="0"/>
          </a:p>
          <a:p>
            <a:r>
              <a:rPr lang="en-US" dirty="0"/>
              <a:t>Relationship between</a:t>
            </a:r>
            <a:r>
              <a:rPr lang="cs-CZ" dirty="0"/>
              <a:t> </a:t>
            </a:r>
            <a:r>
              <a:rPr lang="el-GR" dirty="0"/>
              <a:t>ψ</a:t>
            </a:r>
            <a:r>
              <a:rPr lang="cs-CZ" dirty="0"/>
              <a:t>(x;</a:t>
            </a:r>
            <a:r>
              <a:rPr lang="el-GR" dirty="0"/>
              <a:t> α</a:t>
            </a:r>
            <a:r>
              <a:rPr lang="cs-CZ" dirty="0"/>
              <a:t>,</a:t>
            </a:r>
            <a:r>
              <a:rPr lang="el-GR" dirty="0"/>
              <a:t>β</a:t>
            </a:r>
            <a:r>
              <a:rPr lang="cs-CZ" dirty="0"/>
              <a:t>,</a:t>
            </a:r>
            <a:r>
              <a:rPr lang="el-GR" dirty="0"/>
              <a:t>λ</a:t>
            </a:r>
            <a:r>
              <a:rPr lang="cs-CZ" dirty="0"/>
              <a:t>,</a:t>
            </a:r>
            <a:r>
              <a:rPr lang="el-GR" dirty="0"/>
              <a:t>γ</a:t>
            </a:r>
            <a:r>
              <a:rPr lang="cs-CZ" dirty="0"/>
              <a:t>) a</a:t>
            </a:r>
            <a:r>
              <a:rPr lang="en-US" dirty="0" err="1"/>
              <a:t>nd</a:t>
            </a:r>
            <a:r>
              <a:rPr lang="cs-CZ" dirty="0"/>
              <a:t> F(x;</a:t>
            </a:r>
            <a:r>
              <a:rPr lang="el-GR" dirty="0"/>
              <a:t>α</a:t>
            </a:r>
            <a:r>
              <a:rPr lang="cs-CZ" dirty="0"/>
              <a:t>,</a:t>
            </a:r>
            <a:r>
              <a:rPr lang="el-GR" dirty="0"/>
              <a:t>β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262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7D7EB3-6B81-4612-8885-6BB30B7B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answer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58B1CD-DE61-4B48-A983-29CFB24F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7396BE7-69EA-458A-B87D-27B2D6BF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47" y="2443162"/>
            <a:ext cx="7578506" cy="3500438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9B4ED7D-A9B4-4371-B0F4-F6B179079E41}"/>
              </a:ext>
            </a:extLst>
          </p:cNvPr>
          <p:cNvSpPr/>
          <p:nvPr/>
        </p:nvSpPr>
        <p:spPr>
          <a:xfrm>
            <a:off x="4126230" y="2590800"/>
            <a:ext cx="444627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0C20BE8-18DE-44FF-9919-B59FE07A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52" y="2209006"/>
            <a:ext cx="33242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45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97D8C-1818-443B-9925-3CD4E34F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form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2C34D8-8713-42C5-BCBC-917A0D4D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258" cy="4351338"/>
          </a:xfrm>
        </p:spPr>
        <p:txBody>
          <a:bodyPr>
            <a:normAutofit/>
          </a:bodyPr>
          <a:lstStyle/>
          <a:p>
            <a:r>
              <a:rPr lang="cs-CZ" dirty="0"/>
              <a:t>Lapse </a:t>
            </a:r>
            <a:r>
              <a:rPr lang="en-US" dirty="0"/>
              <a:t>can occur in guessing as well</a:t>
            </a:r>
            <a:endParaRPr lang="cs-CZ" dirty="0"/>
          </a:p>
          <a:p>
            <a:r>
              <a:rPr lang="en-US" dirty="0"/>
              <a:t>We use</a:t>
            </a:r>
            <a:r>
              <a:rPr lang="cs-CZ" dirty="0"/>
              <a:t> λ </a:t>
            </a:r>
            <a:r>
              <a:rPr lang="en-US" dirty="0"/>
              <a:t>= </a:t>
            </a:r>
            <a:r>
              <a:rPr lang="cs-CZ" dirty="0"/>
              <a:t>λ</a:t>
            </a:r>
            <a:r>
              <a:rPr lang="en-US" dirty="0"/>
              <a:t>*(1 – </a:t>
            </a:r>
            <a:r>
              <a:rPr lang="el-GR" dirty="0"/>
              <a:t>γ</a:t>
            </a:r>
            <a:r>
              <a:rPr lang="en-US" dirty="0"/>
              <a:t>)</a:t>
            </a:r>
          </a:p>
          <a:p>
            <a:r>
              <a:rPr lang="cs-CZ" dirty="0"/>
              <a:t>λ</a:t>
            </a:r>
            <a:r>
              <a:rPr lang="en-US" dirty="0"/>
              <a:t> – </a:t>
            </a:r>
            <a:r>
              <a:rPr lang="en-US" dirty="0" err="1"/>
              <a:t>Probab</a:t>
            </a:r>
            <a:r>
              <a:rPr lang="cs-CZ" dirty="0"/>
              <a:t>i</a:t>
            </a:r>
            <a:r>
              <a:rPr lang="en-US" dirty="0" err="1"/>
              <a:t>lity</a:t>
            </a:r>
            <a:r>
              <a:rPr lang="en-US" dirty="0"/>
              <a:t> that subject makes an error</a:t>
            </a:r>
            <a:endParaRPr lang="cs-CZ" dirty="0"/>
          </a:p>
          <a:p>
            <a:r>
              <a:rPr lang="cs-CZ" dirty="0"/>
              <a:t>λ*- </a:t>
            </a:r>
            <a:r>
              <a:rPr lang="en-US" dirty="0"/>
              <a:t>motoric mistake</a:t>
            </a:r>
            <a:endParaRPr lang="cs-CZ" dirty="0"/>
          </a:p>
          <a:p>
            <a:endParaRPr lang="cs-CZ" dirty="0"/>
          </a:p>
          <a:p>
            <a:r>
              <a:rPr lang="en-US" dirty="0"/>
              <a:t>If participant would sneeze every 10</a:t>
            </a:r>
            <a:r>
              <a:rPr lang="en-US" baseline="30000" dirty="0"/>
              <a:t>th</a:t>
            </a:r>
            <a:r>
              <a:rPr lang="en-US" dirty="0"/>
              <a:t> trial in </a:t>
            </a:r>
            <a:r>
              <a:rPr lang="cs-CZ" dirty="0"/>
              <a:t>2AFC:</a:t>
            </a:r>
            <a:br>
              <a:rPr lang="cs-CZ" dirty="0"/>
            </a:br>
            <a:r>
              <a:rPr lang="cs-CZ" dirty="0"/>
              <a:t>λ </a:t>
            </a:r>
            <a:r>
              <a:rPr lang="en-US" dirty="0"/>
              <a:t>= </a:t>
            </a:r>
            <a:r>
              <a:rPr lang="cs-CZ" dirty="0"/>
              <a:t>0.1</a:t>
            </a:r>
            <a:r>
              <a:rPr lang="en-US" dirty="0"/>
              <a:t>(1 – </a:t>
            </a:r>
            <a:r>
              <a:rPr lang="cs-CZ" dirty="0"/>
              <a:t>0.5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en-US" dirty="0"/>
              <a:t>= 0.05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717C3D8-7236-4197-B509-A516D2CB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252" y="2046129"/>
            <a:ext cx="3324225" cy="33337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75E28A3-87F2-4049-9666-FAA857D7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26" y="3123406"/>
            <a:ext cx="2886075" cy="352425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161AA6A8-003C-43FC-85DA-86C7E908429D}"/>
              </a:ext>
            </a:extLst>
          </p:cNvPr>
          <p:cNvCxnSpPr/>
          <p:nvPr/>
        </p:nvCxnSpPr>
        <p:spPr>
          <a:xfrm>
            <a:off x="8635364" y="2514441"/>
            <a:ext cx="0" cy="38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06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A31DF-5A20-4409-87F1-06658AD7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PF with respect to the parameters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4DB915-D645-4800-B895-7D22D1D8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1-</a:t>
            </a:r>
            <a:r>
              <a:rPr lang="el-GR" dirty="0"/>
              <a:t>λ</a:t>
            </a:r>
            <a:r>
              <a:rPr lang="cs-CZ" dirty="0"/>
              <a:t> </a:t>
            </a:r>
            <a:r>
              <a:rPr lang="en-US" dirty="0"/>
              <a:t>is upper asymptote</a:t>
            </a:r>
            <a:r>
              <a:rPr lang="cs-CZ" dirty="0"/>
              <a:t>, </a:t>
            </a:r>
            <a:r>
              <a:rPr lang="el-GR" dirty="0"/>
              <a:t>γ</a:t>
            </a:r>
            <a:r>
              <a:rPr lang="cs-CZ" dirty="0"/>
              <a:t> </a:t>
            </a:r>
            <a:r>
              <a:rPr lang="en-US" dirty="0"/>
              <a:t>is lower </a:t>
            </a:r>
            <a:r>
              <a:rPr lang="cs-CZ" dirty="0"/>
              <a:t>asymptot</a:t>
            </a:r>
            <a:r>
              <a:rPr lang="en-US" dirty="0"/>
              <a:t>e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D72B4A-AC62-4F04-956E-A058F599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27" y="2566035"/>
            <a:ext cx="7526973" cy="27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0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Problem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samples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Large</a:t>
            </a:r>
            <a:r>
              <a:rPr lang="cs-CZ" dirty="0"/>
              <a:t> </a:t>
            </a:r>
            <a:r>
              <a:rPr lang="cs-CZ" dirty="0" err="1"/>
              <a:t>samples</a:t>
            </a:r>
            <a:r>
              <a:rPr lang="cs-CZ" dirty="0"/>
              <a:t>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solve</a:t>
            </a:r>
            <a:r>
              <a:rPr lang="cs-CZ" dirty="0"/>
              <a:t> </a:t>
            </a:r>
            <a:r>
              <a:rPr lang="cs-CZ" dirty="0" err="1"/>
              <a:t>everything</a:t>
            </a:r>
            <a:r>
              <a:rPr lang="cs-CZ" dirty="0"/>
              <a:t>, </a:t>
            </a:r>
            <a:r>
              <a:rPr lang="cs-CZ" dirty="0" err="1"/>
              <a:t>right</a:t>
            </a:r>
            <a:r>
              <a:rPr lang="cs-CZ" dirty="0"/>
              <a:t>?</a:t>
            </a:r>
          </a:p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have</a:t>
            </a:r>
            <a:endParaRPr lang="cs-CZ" dirty="0"/>
          </a:p>
          <a:p>
            <a:pPr lvl="1"/>
            <a:r>
              <a:rPr lang="cs-CZ" dirty="0" err="1"/>
              <a:t>Weak</a:t>
            </a:r>
            <a:r>
              <a:rPr lang="cs-CZ" dirty="0"/>
              <a:t> </a:t>
            </a:r>
            <a:r>
              <a:rPr lang="cs-CZ" dirty="0" err="1"/>
              <a:t>theories</a:t>
            </a:r>
            <a:r>
              <a:rPr lang="cs-CZ" dirty="0"/>
              <a:t> and </a:t>
            </a:r>
            <a:r>
              <a:rPr lang="cs-CZ" dirty="0" err="1"/>
              <a:t>models</a:t>
            </a:r>
            <a:endParaRPr lang="cs-CZ" dirty="0"/>
          </a:p>
          <a:p>
            <a:pPr lvl="1"/>
            <a:r>
              <a:rPr lang="cs-CZ" dirty="0" err="1"/>
              <a:t>Weak</a:t>
            </a:r>
            <a:r>
              <a:rPr lang="cs-CZ" dirty="0"/>
              <a:t> </a:t>
            </a:r>
            <a:r>
              <a:rPr lang="cs-CZ" dirty="0" err="1"/>
              <a:t>measurements</a:t>
            </a:r>
            <a:endParaRPr lang="cs-CZ" dirty="0"/>
          </a:p>
          <a:p>
            <a:pPr lvl="1"/>
            <a:r>
              <a:rPr lang="cs-CZ" dirty="0" err="1"/>
              <a:t>Poor</a:t>
            </a:r>
            <a:r>
              <a:rPr lang="cs-CZ" dirty="0"/>
              <a:t> </a:t>
            </a:r>
            <a:r>
              <a:rPr lang="cs-CZ" dirty="0" err="1"/>
              <a:t>experimental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variance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4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9C20-9A96-42C2-AC47-5322B9F5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PF </a:t>
            </a:r>
            <a:r>
              <a:rPr lang="en-US" dirty="0"/>
              <a:t>in</a:t>
            </a:r>
            <a:r>
              <a:rPr lang="cs-CZ" dirty="0"/>
              <a:t> </a:t>
            </a:r>
            <a:r>
              <a:rPr lang="cs-CZ" dirty="0" err="1"/>
              <a:t>Signal</a:t>
            </a:r>
            <a:r>
              <a:rPr lang="cs-CZ" dirty="0"/>
              <a:t> </a:t>
            </a:r>
            <a:r>
              <a:rPr lang="cs-CZ" dirty="0" err="1"/>
              <a:t>detection</a:t>
            </a:r>
            <a:r>
              <a:rPr lang="cs-CZ" dirty="0"/>
              <a:t> </a:t>
            </a:r>
            <a:r>
              <a:rPr lang="cs-CZ" dirty="0" err="1"/>
              <a:t>theory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AE5C09-D9E1-4043-823C-03A9E803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100" cy="4351338"/>
          </a:xfrm>
        </p:spPr>
        <p:txBody>
          <a:bodyPr>
            <a:normAutofit/>
          </a:bodyPr>
          <a:lstStyle/>
          <a:p>
            <a:r>
              <a:rPr lang="en-US" dirty="0"/>
              <a:t>There is no fixed threshold in </a:t>
            </a:r>
            <a:r>
              <a:rPr lang="cs-CZ" dirty="0"/>
              <a:t> SDT</a:t>
            </a:r>
            <a:endParaRPr lang="en-US" dirty="0"/>
          </a:p>
          <a:p>
            <a:r>
              <a:rPr lang="en-US" dirty="0"/>
              <a:t>Every repetition, we randomly select from N and S distribution and select the larger number</a:t>
            </a:r>
            <a:endParaRPr lang="cs-CZ" dirty="0"/>
          </a:p>
          <a:p>
            <a:r>
              <a:rPr lang="en-US" dirty="0"/>
              <a:t>Difference is also normally distributed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D316B90-3C72-47E5-A14E-660B85BC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02" y="2921000"/>
            <a:ext cx="6654135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4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1FA6E3-4DAE-48F9-8ABC-D1B01BD4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PF </a:t>
            </a:r>
            <a:r>
              <a:rPr lang="en-US" dirty="0"/>
              <a:t>in</a:t>
            </a:r>
            <a:r>
              <a:rPr lang="cs-CZ" dirty="0"/>
              <a:t> SDT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5DC91F-DF3E-4919-961A-B817D4A0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Ob</a:t>
            </a:r>
            <a:r>
              <a:rPr lang="cs-CZ" dirty="0"/>
              <a:t>s</a:t>
            </a:r>
            <a:r>
              <a:rPr lang="en-US" dirty="0" err="1"/>
              <a:t>erver</a:t>
            </a:r>
            <a:r>
              <a:rPr lang="en-US" dirty="0"/>
              <a:t> never guesses!</a:t>
            </a:r>
          </a:p>
          <a:p>
            <a:r>
              <a:rPr lang="en-US" dirty="0"/>
              <a:t>Function formula makes sense in SDT but </a:t>
            </a:r>
            <a:r>
              <a:rPr lang="el-GR" dirty="0"/>
              <a:t>γ</a:t>
            </a:r>
            <a:r>
              <a:rPr lang="cs-CZ" dirty="0"/>
              <a:t> </a:t>
            </a:r>
            <a:r>
              <a:rPr lang="en-US" dirty="0"/>
              <a:t>has different meaning</a:t>
            </a:r>
            <a:endParaRPr lang="cs-CZ" dirty="0"/>
          </a:p>
          <a:p>
            <a:r>
              <a:rPr lang="en-US" dirty="0"/>
              <a:t>Nowadays, mainly </a:t>
            </a:r>
            <a:r>
              <a:rPr lang="cs-CZ" dirty="0"/>
              <a:t>SDT</a:t>
            </a:r>
            <a:r>
              <a:rPr lang="en-US" dirty="0"/>
              <a:t> is used</a:t>
            </a:r>
            <a:r>
              <a:rPr lang="cs-CZ" dirty="0"/>
              <a:t>, </a:t>
            </a:r>
            <a:r>
              <a:rPr lang="en-US" dirty="0"/>
              <a:t>but</a:t>
            </a:r>
            <a:r>
              <a:rPr lang="cs-CZ" dirty="0"/>
              <a:t> </a:t>
            </a:r>
            <a:r>
              <a:rPr lang="en-US" dirty="0"/>
              <a:t>we use guessing rate from </a:t>
            </a:r>
            <a:r>
              <a:rPr lang="cs-CZ" dirty="0"/>
              <a:t>HTT</a:t>
            </a:r>
          </a:p>
          <a:p>
            <a:r>
              <a:rPr lang="en-US" dirty="0"/>
              <a:t>Thus the correct formulation would be</a:t>
            </a:r>
            <a:r>
              <a:rPr lang="cs-CZ" dirty="0"/>
              <a:t>: </a:t>
            </a:r>
            <a:r>
              <a:rPr lang="en-US" i="1" dirty="0"/>
              <a:t>The amount of sensory evidence accumulated</a:t>
            </a:r>
            <a:r>
              <a:rPr lang="cs-CZ" i="1" dirty="0"/>
              <a:t> </a:t>
            </a:r>
            <a:r>
              <a:rPr lang="en-US" i="1" dirty="0"/>
              <a:t>while sampling from the signal presentation happened to exceed the amount of sensory evidence</a:t>
            </a:r>
            <a:r>
              <a:rPr lang="cs-CZ" i="1" dirty="0"/>
              <a:t> </a:t>
            </a:r>
            <a:r>
              <a:rPr lang="en-US" i="1" dirty="0"/>
              <a:t>accumulated while sampling from the noise presentation</a:t>
            </a:r>
            <a:endParaRPr lang="cs-CZ" dirty="0"/>
          </a:p>
          <a:p>
            <a:r>
              <a:rPr lang="en-US" dirty="0"/>
              <a:t>But we say</a:t>
            </a:r>
            <a:r>
              <a:rPr lang="cs-CZ" dirty="0"/>
              <a:t>: </a:t>
            </a:r>
            <a:r>
              <a:rPr lang="en-US" dirty="0"/>
              <a:t>Observer correctly guessed the answer</a:t>
            </a:r>
            <a:r>
              <a:rPr lang="cs-CZ" dirty="0"/>
              <a:t>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884209-B747-49BA-9CE7-DFB5BA7D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08" y="1760119"/>
            <a:ext cx="3906604" cy="4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0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98790B-B03B-41E6-9840-F4153B1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function can we use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2F4F4E-D853-4477-94AA-9A809939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multiple functions for </a:t>
            </a:r>
            <a:r>
              <a:rPr lang="cs-CZ" dirty="0"/>
              <a:t>F(x; </a:t>
            </a:r>
            <a:r>
              <a:rPr lang="el-GR" dirty="0"/>
              <a:t>α</a:t>
            </a:r>
            <a:r>
              <a:rPr lang="cs-CZ" dirty="0"/>
              <a:t>,</a:t>
            </a:r>
            <a:r>
              <a:rPr lang="el-GR" dirty="0"/>
              <a:t>β</a:t>
            </a:r>
            <a:r>
              <a:rPr lang="cs-CZ" dirty="0"/>
              <a:t>)</a:t>
            </a:r>
          </a:p>
          <a:p>
            <a:pPr lvl="1"/>
            <a:r>
              <a:rPr lang="en-US" dirty="0"/>
              <a:t>Cumulative normal function</a:t>
            </a:r>
          </a:p>
          <a:p>
            <a:pPr lvl="1"/>
            <a:r>
              <a:rPr lang="en-US" dirty="0"/>
              <a:t>Logistic </a:t>
            </a:r>
            <a:r>
              <a:rPr lang="cs-CZ" dirty="0" err="1"/>
              <a:t>fun</a:t>
            </a:r>
            <a:r>
              <a:rPr lang="en-US" dirty="0" err="1"/>
              <a:t>ction</a:t>
            </a:r>
            <a:endParaRPr lang="cs-CZ" dirty="0"/>
          </a:p>
          <a:p>
            <a:pPr lvl="1"/>
            <a:r>
              <a:rPr lang="cs-CZ" dirty="0" err="1"/>
              <a:t>Weibull</a:t>
            </a:r>
            <a:r>
              <a:rPr lang="en-US" dirty="0"/>
              <a:t> function</a:t>
            </a:r>
            <a:endParaRPr lang="cs-CZ" dirty="0"/>
          </a:p>
          <a:p>
            <a:pPr lvl="1"/>
            <a:r>
              <a:rPr lang="cs-CZ" dirty="0" err="1"/>
              <a:t>Gumbel</a:t>
            </a:r>
            <a:endParaRPr lang="cs-CZ" dirty="0"/>
          </a:p>
          <a:p>
            <a:pPr lvl="1"/>
            <a:r>
              <a:rPr lang="cs-CZ" dirty="0" err="1"/>
              <a:t>Quick</a:t>
            </a:r>
            <a:r>
              <a:rPr lang="cs-CZ" dirty="0"/>
              <a:t>/Log-</a:t>
            </a:r>
            <a:r>
              <a:rPr lang="cs-CZ" dirty="0" err="1"/>
              <a:t>Quick</a:t>
            </a:r>
            <a:endParaRPr lang="cs-CZ" dirty="0"/>
          </a:p>
          <a:p>
            <a:pPr lvl="1"/>
            <a:r>
              <a:rPr lang="cs-CZ" dirty="0" err="1"/>
              <a:t>Hyperbolic</a:t>
            </a:r>
            <a:r>
              <a:rPr lang="cs-CZ" dirty="0"/>
              <a:t> </a:t>
            </a:r>
            <a:r>
              <a:rPr lang="cs-CZ" dirty="0" err="1"/>
              <a:t>Secant</a:t>
            </a:r>
            <a:endParaRPr lang="cs-CZ" dirty="0"/>
          </a:p>
          <a:p>
            <a:pPr lvl="1"/>
            <a:r>
              <a:rPr lang="en-US" dirty="0"/>
              <a:t>Our own</a:t>
            </a:r>
            <a:r>
              <a:rPr lang="cs-CZ" dirty="0"/>
              <a:t>..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EE296D3-4BD3-482D-B8AE-7ECE89EE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362" y="4237037"/>
            <a:ext cx="2581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6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FC4F79-C87D-4DA3-92A0-06DA8657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cs-CZ" dirty="0" err="1"/>
              <a:t>umulativ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cs-CZ" dirty="0" err="1"/>
              <a:t>norm</a:t>
            </a:r>
            <a:r>
              <a:rPr lang="en-US" dirty="0"/>
              <a:t>a</a:t>
            </a:r>
            <a:r>
              <a:rPr lang="cs-CZ" dirty="0"/>
              <a:t>l </a:t>
            </a:r>
            <a:r>
              <a:rPr lang="cs-CZ" dirty="0" err="1"/>
              <a:t>func</a:t>
            </a:r>
            <a:r>
              <a:rPr lang="en-US" dirty="0" err="1"/>
              <a:t>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7A820A-E41B-4670-AFD4-A986C923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sense according to theory</a:t>
            </a:r>
            <a:endParaRPr lang="cs-CZ" dirty="0"/>
          </a:p>
          <a:p>
            <a:endParaRPr lang="en-US" dirty="0"/>
          </a:p>
          <a:p>
            <a:endParaRPr lang="cs-CZ" dirty="0"/>
          </a:p>
          <a:p>
            <a:r>
              <a:rPr lang="cs-CZ" dirty="0"/>
              <a:t>α – </a:t>
            </a:r>
            <a:r>
              <a:rPr lang="en-US" dirty="0"/>
              <a:t>corresponds to threshold</a:t>
            </a:r>
            <a:r>
              <a:rPr lang="cs-CZ" dirty="0"/>
              <a:t> (</a:t>
            </a:r>
            <a:r>
              <a:rPr lang="pt-BR" dirty="0"/>
              <a:t>F</a:t>
            </a:r>
            <a:r>
              <a:rPr lang="pt-BR" baseline="-25000" dirty="0"/>
              <a:t>N</a:t>
            </a:r>
            <a:r>
              <a:rPr lang="pt-BR" dirty="0"/>
              <a:t>(x </a:t>
            </a:r>
            <a:r>
              <a:rPr lang="en-US" dirty="0"/>
              <a:t>= </a:t>
            </a:r>
            <a:r>
              <a:rPr lang="cs-CZ" dirty="0"/>
              <a:t>α</a:t>
            </a:r>
            <a:r>
              <a:rPr lang="pt-BR" dirty="0"/>
              <a:t>; </a:t>
            </a:r>
            <a:r>
              <a:rPr lang="cs-CZ" dirty="0"/>
              <a:t>α</a:t>
            </a:r>
            <a:r>
              <a:rPr lang="pt-BR" dirty="0"/>
              <a:t>, </a:t>
            </a:r>
            <a:r>
              <a:rPr lang="cs-CZ" dirty="0"/>
              <a:t>β</a:t>
            </a:r>
            <a:r>
              <a:rPr lang="pt-BR" dirty="0"/>
              <a:t>) = 0.5</a:t>
            </a:r>
            <a:endParaRPr lang="cs-CZ" dirty="0"/>
          </a:p>
          <a:p>
            <a:r>
              <a:rPr lang="cs-CZ" dirty="0"/>
              <a:t>β – </a:t>
            </a:r>
            <a:r>
              <a:rPr lang="en-US" dirty="0"/>
              <a:t>corresponds to slope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cs-CZ" dirty="0"/>
              <a:t>x=0 </a:t>
            </a:r>
            <a:r>
              <a:rPr lang="en-US" dirty="0"/>
              <a:t>would mean absence of the signal</a:t>
            </a:r>
            <a:r>
              <a:rPr lang="cs-CZ" dirty="0"/>
              <a:t>, </a:t>
            </a:r>
            <a:r>
              <a:rPr lang="en-US" dirty="0"/>
              <a:t>we can use that</a:t>
            </a:r>
            <a:r>
              <a:rPr lang="cs-CZ" dirty="0"/>
              <a:t>, </a:t>
            </a:r>
            <a:r>
              <a:rPr lang="en-US" dirty="0"/>
              <a:t>if x is log transformed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B5A70B8-5493-40AD-AF92-9A2CC577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469" y="2254215"/>
            <a:ext cx="3929636" cy="90963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9C63DDC-9CA6-4C1A-9759-698BC90D3766}"/>
              </a:ext>
            </a:extLst>
          </p:cNvPr>
          <p:cNvSpPr txBox="1"/>
          <p:nvPr/>
        </p:nvSpPr>
        <p:spPr>
          <a:xfrm>
            <a:off x="8344663" y="2010330"/>
            <a:ext cx="29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closed form on integral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E2D7281F-B9E0-48AF-8ABD-A14F1A1EE5B2}"/>
              </a:ext>
            </a:extLst>
          </p:cNvPr>
          <p:cNvCxnSpPr/>
          <p:nvPr/>
        </p:nvCxnSpPr>
        <p:spPr>
          <a:xfrm flipH="1">
            <a:off x="6555105" y="2263140"/>
            <a:ext cx="1683641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78BC184E-65B5-40F5-A0AB-B10B62C5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390" y="3236277"/>
            <a:ext cx="32670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5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4BB981-0E19-42E6-B973-6C48DC7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Logistic</a:t>
            </a:r>
            <a:r>
              <a:rPr lang="cs-CZ" dirty="0"/>
              <a:t> </a:t>
            </a:r>
            <a:r>
              <a:rPr lang="cs-CZ" dirty="0" err="1"/>
              <a:t>fun</a:t>
            </a:r>
            <a:r>
              <a:rPr lang="en-US" dirty="0" err="1"/>
              <a:t>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B21819-D934-44D9-AA58-296B41CD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α – </a:t>
            </a:r>
            <a:r>
              <a:rPr lang="en-US" dirty="0"/>
              <a:t>corresponds to threshold</a:t>
            </a:r>
            <a:r>
              <a:rPr lang="cs-CZ" dirty="0"/>
              <a:t> (</a:t>
            </a:r>
            <a:r>
              <a:rPr lang="pt-BR" dirty="0"/>
              <a:t>F</a:t>
            </a:r>
            <a:r>
              <a:rPr lang="cs-CZ" baseline="-25000" dirty="0"/>
              <a:t>L</a:t>
            </a:r>
            <a:r>
              <a:rPr lang="pt-BR" dirty="0"/>
              <a:t>(x </a:t>
            </a:r>
            <a:r>
              <a:rPr lang="en-US" dirty="0"/>
              <a:t>= </a:t>
            </a:r>
            <a:r>
              <a:rPr lang="cs-CZ" dirty="0"/>
              <a:t>α</a:t>
            </a:r>
            <a:r>
              <a:rPr lang="pt-BR" dirty="0"/>
              <a:t>; </a:t>
            </a:r>
            <a:r>
              <a:rPr lang="cs-CZ" dirty="0"/>
              <a:t>α</a:t>
            </a:r>
            <a:r>
              <a:rPr lang="pt-BR" dirty="0"/>
              <a:t>, </a:t>
            </a:r>
            <a:r>
              <a:rPr lang="cs-CZ" dirty="0"/>
              <a:t>β</a:t>
            </a:r>
            <a:r>
              <a:rPr lang="pt-BR" dirty="0"/>
              <a:t>) = 0.5</a:t>
            </a:r>
            <a:endParaRPr lang="cs-CZ" dirty="0"/>
          </a:p>
          <a:p>
            <a:r>
              <a:rPr lang="cs-CZ" dirty="0"/>
              <a:t>β – </a:t>
            </a:r>
            <a:r>
              <a:rPr lang="en-US" dirty="0"/>
              <a:t>corresponds to slope</a:t>
            </a:r>
          </a:p>
          <a:p>
            <a:r>
              <a:rPr lang="en-US" dirty="0"/>
              <a:t>Is an approximation of </a:t>
            </a:r>
            <a:r>
              <a:rPr lang="cs-CZ" dirty="0"/>
              <a:t>CNF (β</a:t>
            </a:r>
            <a:r>
              <a:rPr lang="cs-CZ" baseline="-25000" dirty="0"/>
              <a:t>L</a:t>
            </a:r>
            <a:r>
              <a:rPr lang="cs-CZ" dirty="0"/>
              <a:t>≈</a:t>
            </a:r>
            <a:r>
              <a:rPr lang="en-US" dirty="0"/>
              <a:t> 1.7/</a:t>
            </a:r>
            <a:r>
              <a:rPr lang="cs-CZ" dirty="0"/>
              <a:t>β</a:t>
            </a:r>
            <a:r>
              <a:rPr lang="en-US" baseline="-25000" dirty="0"/>
              <a:t>N</a:t>
            </a:r>
            <a:r>
              <a:rPr lang="en-US" sz="3200" dirty="0"/>
              <a:t>)</a:t>
            </a:r>
          </a:p>
          <a:p>
            <a:r>
              <a:rPr lang="en-US" dirty="0"/>
              <a:t>There is closed form formula of the integral</a:t>
            </a:r>
            <a:endParaRPr lang="cs-CZ" dirty="0"/>
          </a:p>
          <a:p>
            <a:r>
              <a:rPr lang="en-US" dirty="0"/>
              <a:t>Again problem with </a:t>
            </a:r>
            <a:r>
              <a:rPr lang="cs-CZ" dirty="0"/>
              <a:t>x=0</a:t>
            </a:r>
            <a:endParaRPr lang="cs-CZ" sz="24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17E143E-5AD5-4C12-A579-28AB45F5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99" y="2436812"/>
            <a:ext cx="3219079" cy="66198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A7AA1D4-D8C1-4FED-86E0-4857CE5D8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199" y="3233737"/>
            <a:ext cx="32670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2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CA69D2-3DD2-4EAD-8498-44E2C776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Weibullova</a:t>
            </a:r>
            <a:r>
              <a:rPr lang="cs-CZ" dirty="0"/>
              <a:t> a </a:t>
            </a:r>
            <a:r>
              <a:rPr lang="cs-CZ" dirty="0" err="1"/>
              <a:t>Gumbel</a:t>
            </a:r>
            <a:r>
              <a:rPr lang="cs-CZ" dirty="0"/>
              <a:t>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9FA7C9-D2C8-4191-B643-DA8F1CD0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cs-CZ" dirty="0" err="1"/>
              <a:t>Weibull</a:t>
            </a:r>
            <a:endParaRPr lang="cs-CZ" dirty="0"/>
          </a:p>
          <a:p>
            <a:pPr lvl="1"/>
            <a:r>
              <a:rPr lang="cs-CZ" dirty="0"/>
              <a:t>α – </a:t>
            </a:r>
            <a:r>
              <a:rPr lang="en-US" dirty="0"/>
              <a:t>corresponds to threshold</a:t>
            </a:r>
            <a:r>
              <a:rPr lang="cs-CZ" dirty="0"/>
              <a:t> (</a:t>
            </a:r>
            <a:r>
              <a:rPr lang="pt-BR" dirty="0"/>
              <a:t>F</a:t>
            </a:r>
            <a:r>
              <a:rPr lang="cs-CZ" baseline="-25000" dirty="0"/>
              <a:t>W</a:t>
            </a:r>
            <a:r>
              <a:rPr lang="pt-BR" dirty="0"/>
              <a:t>(x </a:t>
            </a:r>
            <a:r>
              <a:rPr lang="en-US" dirty="0"/>
              <a:t>= </a:t>
            </a:r>
            <a:r>
              <a:rPr lang="cs-CZ" dirty="0"/>
              <a:t>α</a:t>
            </a:r>
            <a:r>
              <a:rPr lang="pt-BR" dirty="0"/>
              <a:t>; </a:t>
            </a:r>
            <a:r>
              <a:rPr lang="cs-CZ" dirty="0"/>
              <a:t>α</a:t>
            </a:r>
            <a:r>
              <a:rPr lang="pt-BR" dirty="0"/>
              <a:t>, </a:t>
            </a:r>
            <a:r>
              <a:rPr lang="cs-CZ" dirty="0"/>
              <a:t>β</a:t>
            </a:r>
            <a:r>
              <a:rPr lang="pt-BR" dirty="0"/>
              <a:t>) = </a:t>
            </a:r>
            <a:r>
              <a:rPr lang="cs-CZ" dirty="0"/>
              <a:t>1-exp(-1) ≈</a:t>
            </a:r>
            <a:r>
              <a:rPr lang="en-US" dirty="0"/>
              <a:t> </a:t>
            </a:r>
            <a:r>
              <a:rPr lang="cs-CZ" dirty="0"/>
              <a:t>0.6321</a:t>
            </a:r>
          </a:p>
          <a:p>
            <a:pPr lvl="1"/>
            <a:r>
              <a:rPr lang="cs-CZ" dirty="0"/>
              <a:t>β – </a:t>
            </a:r>
            <a:r>
              <a:rPr lang="en-US" dirty="0"/>
              <a:t>corresponds to slope</a:t>
            </a:r>
            <a:r>
              <a:rPr lang="cs-CZ" dirty="0"/>
              <a:t> (</a:t>
            </a:r>
            <a:r>
              <a:rPr lang="en-US" dirty="0"/>
              <a:t>but it also depends on </a:t>
            </a:r>
            <a:r>
              <a:rPr lang="cs-CZ" dirty="0"/>
              <a:t>α</a:t>
            </a:r>
            <a:r>
              <a:rPr lang="en-US" dirty="0"/>
              <a:t>)</a:t>
            </a:r>
            <a:r>
              <a:rPr lang="cs-CZ" dirty="0"/>
              <a:t> </a:t>
            </a:r>
            <a:br>
              <a:rPr lang="en-US" dirty="0"/>
            </a:br>
            <a:r>
              <a:rPr lang="en-US" dirty="0"/>
              <a:t>changes in </a:t>
            </a:r>
            <a:r>
              <a:rPr lang="cs-CZ" dirty="0"/>
              <a:t>α </a:t>
            </a:r>
            <a:r>
              <a:rPr lang="en-US" dirty="0"/>
              <a:t>lead to changes in slope</a:t>
            </a:r>
            <a:r>
              <a:rPr lang="cs-CZ" dirty="0"/>
              <a:t>, </a:t>
            </a:r>
            <a:r>
              <a:rPr lang="en-US" dirty="0"/>
              <a:t>even when </a:t>
            </a:r>
            <a:r>
              <a:rPr lang="cs-CZ" dirty="0"/>
              <a:t>β</a:t>
            </a:r>
            <a:br>
              <a:rPr lang="en-US" dirty="0"/>
            </a:br>
            <a:r>
              <a:rPr lang="en-US" dirty="0"/>
              <a:t>is constant</a:t>
            </a:r>
            <a:endParaRPr lang="cs-CZ" dirty="0"/>
          </a:p>
          <a:p>
            <a:pPr lvl="1"/>
            <a:r>
              <a:rPr lang="en-US" dirty="0"/>
              <a:t>Can’t be used for log scale (</a:t>
            </a:r>
            <a:r>
              <a:rPr lang="cs-CZ" dirty="0"/>
              <a:t>x ≥ 0</a:t>
            </a:r>
            <a:r>
              <a:rPr lang="en-US" dirty="0"/>
              <a:t>)</a:t>
            </a:r>
          </a:p>
          <a:p>
            <a:r>
              <a:rPr lang="cs-CZ" dirty="0" err="1"/>
              <a:t>Gumbel</a:t>
            </a:r>
            <a:r>
              <a:rPr lang="cs-CZ" dirty="0"/>
              <a:t> (log-</a:t>
            </a:r>
            <a:r>
              <a:rPr lang="cs-CZ" dirty="0" err="1"/>
              <a:t>Weibull</a:t>
            </a:r>
            <a:r>
              <a:rPr lang="cs-CZ" dirty="0"/>
              <a:t>)</a:t>
            </a:r>
          </a:p>
          <a:p>
            <a:pPr lvl="1"/>
            <a:r>
              <a:rPr lang="en-US" dirty="0"/>
              <a:t>Like </a:t>
            </a:r>
            <a:r>
              <a:rPr lang="en-US" dirty="0" err="1"/>
              <a:t>weibull</a:t>
            </a:r>
            <a:r>
              <a:rPr lang="cs-CZ" dirty="0"/>
              <a:t> </a:t>
            </a:r>
            <a:r>
              <a:rPr lang="cs-CZ" dirty="0" err="1"/>
              <a:t>Weibull</a:t>
            </a:r>
            <a:r>
              <a:rPr lang="cs-CZ" dirty="0"/>
              <a:t>, </a:t>
            </a:r>
            <a:r>
              <a:rPr lang="en-US" dirty="0"/>
              <a:t>but on</a:t>
            </a:r>
            <a:r>
              <a:rPr lang="cs-CZ" dirty="0"/>
              <a:t> log škále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B070627-6EC9-4456-86AD-985296B2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083" y="3118166"/>
            <a:ext cx="2909888" cy="59436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4BC7807-080F-46BB-A9B9-24915DF7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15334"/>
            <a:ext cx="2828925" cy="20002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D700D50-3B60-4B77-B3DA-578D671DC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024" y="4374673"/>
            <a:ext cx="2863988" cy="39544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10F4E15-7770-4402-970B-89C615B38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018" y="4858064"/>
            <a:ext cx="3048000" cy="190500"/>
          </a:xfrm>
          <a:prstGeom prst="rect">
            <a:avLst/>
          </a:prstGeom>
        </p:spPr>
      </p:pic>
      <p:pic>
        <p:nvPicPr>
          <p:cNvPr id="1026" name="Picture 2" descr="Probability distribution function">
            <a:extLst>
              <a:ext uri="{FF2B5EF4-FFF2-40B4-BE49-F238E27FC236}">
                <a16:creationId xmlns:a16="http://schemas.microsoft.com/office/drawing/2014/main" id="{21571329-1A92-41E0-961B-A0983C06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246" y="147319"/>
            <a:ext cx="2538731" cy="25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173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8933F4-A5A8-4C00-B93A-2DBC5D67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Quick</a:t>
            </a:r>
            <a:r>
              <a:rPr lang="cs-CZ" dirty="0"/>
              <a:t> a Log-</a:t>
            </a:r>
            <a:r>
              <a:rPr lang="cs-CZ" dirty="0" err="1"/>
              <a:t>Quick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C1F561-181D-484F-B081-787F8FE3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Quick</a:t>
            </a:r>
            <a:endParaRPr lang="cs-CZ" dirty="0"/>
          </a:p>
          <a:p>
            <a:pPr lvl="1"/>
            <a:r>
              <a:rPr lang="en-US" dirty="0"/>
              <a:t>Here is </a:t>
            </a:r>
            <a:r>
              <a:rPr lang="cs-CZ" dirty="0" err="1"/>
              <a:t>threshold</a:t>
            </a:r>
            <a:r>
              <a:rPr lang="en-US" dirty="0"/>
              <a:t>=</a:t>
            </a:r>
            <a:r>
              <a:rPr lang="cs-CZ" dirty="0"/>
              <a:t>0.5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Log-</a:t>
            </a:r>
            <a:r>
              <a:rPr lang="cs-CZ" dirty="0" err="1"/>
              <a:t>Quick</a:t>
            </a:r>
            <a:endParaRPr lang="cs-CZ" dirty="0"/>
          </a:p>
          <a:p>
            <a:pPr lvl="1"/>
            <a:r>
              <a:rPr lang="en-US" dirty="0"/>
              <a:t>Log version of quick function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4E08C5A-D529-4382-9F2C-D7EAA43B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352" y="1606663"/>
            <a:ext cx="2368550" cy="67672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2BE2FF3-3F95-49E9-A389-03923DB8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3417888"/>
            <a:ext cx="3012989" cy="5334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CBF9717-A07B-4063-AFE2-59D194AE0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575" y="454025"/>
            <a:ext cx="5514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52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C79560-80DD-4BF3-9F98-320EC86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8613AC-54B6-4827-BD6C-E3AF4367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correct theory, we do not need to approximate the relationship</a:t>
            </a:r>
            <a:endParaRPr lang="cs-CZ" dirty="0"/>
          </a:p>
        </p:txBody>
      </p:sp>
      <p:pic>
        <p:nvPicPr>
          <p:cNvPr id="4" name="Obrázek 3" descr="Obsah obrázku tráva, exteriér, černá, bílá&#10;&#10;Popis byl vytvořen automaticky">
            <a:extLst>
              <a:ext uri="{FF2B5EF4-FFF2-40B4-BE49-F238E27FC236}">
                <a16:creationId xmlns:a16="http://schemas.microsoft.com/office/drawing/2014/main" id="{6638D726-66FA-41C5-B6F8-475E43091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812" y="2431415"/>
            <a:ext cx="4209288" cy="4209288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DC0F76F-F55B-4399-8A36-7BCD13F3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356" y="5438140"/>
            <a:ext cx="3619500" cy="8763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E44DB64-EBDC-44CE-8E4E-B2051317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06" y="2795588"/>
            <a:ext cx="23622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2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E5C28-2279-455B-8AEE-ED4A4006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PF a</a:t>
            </a:r>
            <a:r>
              <a:rPr lang="en-US" dirty="0" err="1"/>
              <a:t>nd</a:t>
            </a:r>
            <a:r>
              <a:rPr lang="en-US" dirty="0"/>
              <a:t> variance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D23D79-BD81-4F77-B91A-732E4F50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l-GR" dirty="0"/>
              <a:t>β</a:t>
            </a:r>
            <a:r>
              <a:rPr lang="cs-CZ" dirty="0"/>
              <a:t> </a:t>
            </a:r>
            <a:r>
              <a:rPr lang="en-US" dirty="0"/>
              <a:t>is not comparable between functions</a:t>
            </a:r>
            <a:r>
              <a:rPr lang="cs-CZ" dirty="0"/>
              <a:t> (</a:t>
            </a:r>
            <a:r>
              <a:rPr lang="el-GR" dirty="0"/>
              <a:t>β</a:t>
            </a:r>
            <a:r>
              <a:rPr lang="cs-CZ" dirty="0"/>
              <a:t>=2 </a:t>
            </a:r>
            <a:r>
              <a:rPr lang="en-US" dirty="0"/>
              <a:t>in</a:t>
            </a:r>
            <a:r>
              <a:rPr lang="cs-CZ" dirty="0"/>
              <a:t> CNF </a:t>
            </a:r>
            <a:r>
              <a:rPr lang="en-US" dirty="0"/>
              <a:t>means much steeper slope than </a:t>
            </a:r>
            <a:r>
              <a:rPr lang="el-GR" dirty="0"/>
              <a:t>β</a:t>
            </a:r>
            <a:r>
              <a:rPr lang="cs-CZ" dirty="0"/>
              <a:t>=2 </a:t>
            </a:r>
            <a:r>
              <a:rPr lang="en-US" dirty="0"/>
              <a:t>in</a:t>
            </a:r>
            <a:r>
              <a:rPr lang="cs-CZ" dirty="0"/>
              <a:t> </a:t>
            </a:r>
            <a:r>
              <a:rPr lang="cs-CZ" dirty="0" err="1"/>
              <a:t>Logistic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en-US" dirty="0"/>
              <a:t>We take the range of data, where</a:t>
            </a:r>
            <a:r>
              <a:rPr lang="cs-CZ" dirty="0"/>
              <a:t>, </a:t>
            </a:r>
            <a:r>
              <a:rPr lang="en-US" dirty="0"/>
              <a:t>defined data lives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8DD5C8F-E1B1-4AB5-B4A9-3EF0E644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242" y="3786981"/>
            <a:ext cx="4867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9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fit data with curve?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595AB5C-9204-4DB9-B5F8-2DADEF5A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Maximum </a:t>
            </a:r>
            <a:r>
              <a:rPr lang="cs-CZ" dirty="0" err="1"/>
              <a:t>likelihood</a:t>
            </a:r>
            <a:r>
              <a:rPr lang="cs-CZ" dirty="0"/>
              <a:t> </a:t>
            </a:r>
            <a:r>
              <a:rPr lang="cs-CZ" dirty="0" err="1"/>
              <a:t>estimate</a:t>
            </a:r>
            <a:r>
              <a:rPr lang="cs-CZ" dirty="0"/>
              <a:t> (MLE)</a:t>
            </a:r>
          </a:p>
          <a:p>
            <a:r>
              <a:rPr lang="cs-CZ" dirty="0" err="1"/>
              <a:t>Likelihood</a:t>
            </a:r>
            <a:r>
              <a:rPr lang="cs-CZ" dirty="0"/>
              <a:t>: P(data</a:t>
            </a:r>
            <a:r>
              <a:rPr lang="en-US" dirty="0"/>
              <a:t>|</a:t>
            </a:r>
            <a:r>
              <a:rPr lang="el-GR" dirty="0"/>
              <a:t>θ</a:t>
            </a:r>
            <a:r>
              <a:rPr lang="en-US" dirty="0"/>
              <a:t>), where</a:t>
            </a:r>
            <a:r>
              <a:rPr lang="cs-CZ" dirty="0"/>
              <a:t> </a:t>
            </a:r>
            <a:r>
              <a:rPr lang="el-GR" dirty="0"/>
              <a:t>θ </a:t>
            </a:r>
            <a:r>
              <a:rPr lang="en-US" dirty="0"/>
              <a:t>are free parameters</a:t>
            </a:r>
            <a:endParaRPr lang="cs-CZ" dirty="0"/>
          </a:p>
          <a:p>
            <a:pPr lvl="1"/>
            <a:r>
              <a:rPr lang="en-US" dirty="0"/>
              <a:t>We are trying to explain data with appropriate model</a:t>
            </a:r>
            <a:endParaRPr lang="cs-CZ" dirty="0"/>
          </a:p>
          <a:p>
            <a:pPr lvl="1"/>
            <a:endParaRPr lang="cs-CZ" dirty="0"/>
          </a:p>
          <a:p>
            <a:r>
              <a:rPr lang="en-US" dirty="0"/>
              <a:t>Example</a:t>
            </a:r>
            <a:r>
              <a:rPr lang="cs-CZ" dirty="0"/>
              <a:t>:</a:t>
            </a:r>
          </a:p>
          <a:p>
            <a:r>
              <a:rPr lang="en-US" dirty="0"/>
              <a:t>We flipped a </a:t>
            </a:r>
            <a:r>
              <a:rPr lang="en-US" dirty="0" err="1"/>
              <a:t>coind</a:t>
            </a:r>
            <a:r>
              <a:rPr lang="en-US" dirty="0"/>
              <a:t> and we got a sequence of</a:t>
            </a:r>
            <a:r>
              <a:rPr lang="cs-CZ" dirty="0"/>
              <a:t> HTHHTTHTHHH</a:t>
            </a:r>
          </a:p>
          <a:p>
            <a:r>
              <a:rPr lang="en-US" dirty="0"/>
              <a:t>We are interested in </a:t>
            </a:r>
            <a:r>
              <a:rPr lang="cs-CZ" dirty="0"/>
              <a:t>P(H) </a:t>
            </a:r>
            <a:r>
              <a:rPr lang="en-US" dirty="0"/>
              <a:t>or in another words</a:t>
            </a:r>
            <a:r>
              <a:rPr lang="cs-CZ" dirty="0"/>
              <a:t> P(X=0) </a:t>
            </a:r>
            <a:r>
              <a:rPr lang="en-US" dirty="0"/>
              <a:t>= P(H) = 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441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Simulation</a:t>
            </a:r>
            <a:r>
              <a:rPr lang="cs-CZ" dirty="0"/>
              <a:t> study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2x2 repeated measures ANOVA</a:t>
            </a:r>
          </a:p>
          <a:p>
            <a:r>
              <a:rPr lang="en-US" dirty="0"/>
              <a:t>Small-n group: interaction tested using additive method</a:t>
            </a:r>
          </a:p>
          <a:p>
            <a:r>
              <a:rPr lang="en-US" dirty="0"/>
              <a:t>Large-n group: interaction tested by collapsing RT per participant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50" y="1449108"/>
            <a:ext cx="4848568" cy="4284148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41B9D7C0-0194-423C-AF98-35331E071908}"/>
              </a:ext>
            </a:extLst>
          </p:cNvPr>
          <p:cNvSpPr/>
          <p:nvPr/>
        </p:nvSpPr>
        <p:spPr>
          <a:xfrm>
            <a:off x="2894281" y="6452557"/>
            <a:ext cx="77650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http://www2.psychology.uiowa.edu/faculty/mordkoff/InfoProc/pdfs/Whitlow%20chptr7.pdf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088047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1F4D1A-7595-4253-A95E-1F3DBA0A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cont’d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2A75A9-6FAA-4D4B-AE9B-8F2313CA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cs-CZ" dirty="0" err="1"/>
              <a:t>ikelihood</a:t>
            </a:r>
            <a:r>
              <a:rPr lang="cs-CZ" dirty="0"/>
              <a:t> </a:t>
            </a:r>
            <a:r>
              <a:rPr lang="en-US" dirty="0"/>
              <a:t>in this case</a:t>
            </a:r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Because</a:t>
            </a:r>
            <a:r>
              <a:rPr lang="cs-CZ" dirty="0"/>
              <a:t> p(y</a:t>
            </a:r>
            <a:r>
              <a:rPr lang="en-US" baseline="-25000" dirty="0"/>
              <a:t>k</a:t>
            </a:r>
            <a:r>
              <a:rPr lang="en-US" dirty="0"/>
              <a:t>=</a:t>
            </a:r>
            <a:r>
              <a:rPr lang="en-US" dirty="0" err="1"/>
              <a:t>H|a</a:t>
            </a:r>
            <a:r>
              <a:rPr lang="en-US" dirty="0"/>
              <a:t>) = a, </a:t>
            </a:r>
            <a:r>
              <a:rPr lang="cs-CZ" dirty="0"/>
              <a:t>p(y</a:t>
            </a:r>
            <a:r>
              <a:rPr lang="en-US" baseline="-25000" dirty="0"/>
              <a:t>k</a:t>
            </a:r>
            <a:r>
              <a:rPr lang="en-US" dirty="0"/>
              <a:t>=</a:t>
            </a:r>
            <a:r>
              <a:rPr lang="en-US" dirty="0" err="1"/>
              <a:t>T|a</a:t>
            </a:r>
            <a:r>
              <a:rPr lang="en-US" dirty="0"/>
              <a:t>) = 1 – a</a:t>
            </a:r>
          </a:p>
          <a:p>
            <a:r>
              <a:rPr lang="en-US" dirty="0"/>
              <a:t>For specific</a:t>
            </a:r>
            <a:r>
              <a:rPr lang="cs-CZ" dirty="0"/>
              <a:t> a=0.4 </a:t>
            </a:r>
            <a:r>
              <a:rPr lang="en-US" dirty="0"/>
              <a:t>we get </a:t>
            </a:r>
            <a:r>
              <a:rPr lang="cs-CZ" dirty="0"/>
              <a:t>L(a</a:t>
            </a:r>
            <a:r>
              <a:rPr lang="en-US" dirty="0"/>
              <a:t>|y</a:t>
            </a:r>
            <a:r>
              <a:rPr lang="cs-CZ" dirty="0"/>
              <a:t>) ≈ 0.0005</a:t>
            </a:r>
          </a:p>
          <a:p>
            <a:r>
              <a:rPr lang="en-US" dirty="0"/>
              <a:t>We compute that for all </a:t>
            </a:r>
            <a:r>
              <a:rPr lang="cs-CZ" dirty="0"/>
              <a:t>a, </a:t>
            </a:r>
            <a:r>
              <a:rPr lang="en-US" dirty="0"/>
              <a:t>we get a distribution</a:t>
            </a:r>
            <a:r>
              <a:rPr lang="cs-CZ" dirty="0"/>
              <a:t>, </a:t>
            </a:r>
            <a:r>
              <a:rPr lang="en-US" dirty="0"/>
              <a:t>from which we take the maximum</a:t>
            </a:r>
          </a:p>
          <a:p>
            <a:r>
              <a:rPr lang="en-US" dirty="0"/>
              <a:t>How should </a:t>
            </a:r>
            <a:r>
              <a:rPr lang="en-US"/>
              <a:t>we do </a:t>
            </a:r>
            <a:r>
              <a:rPr lang="cs-CZ" dirty="0"/>
              <a:t>„</a:t>
            </a:r>
            <a:r>
              <a:rPr lang="en-US" dirty="0"/>
              <a:t> compute that for all </a:t>
            </a:r>
            <a:r>
              <a:rPr lang="cs-CZ" dirty="0"/>
              <a:t>a“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46C385C-3F81-4CC1-8543-EDBB850D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2" y="2359025"/>
            <a:ext cx="2243138" cy="72532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8DE8717-4B15-4D3C-A398-8C94D3422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1722276"/>
            <a:ext cx="3409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71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B9063-3335-4577-BBD8-3525FA4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following trick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79B737-5E5C-4758-87E3-51CAF89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Likelihood uses multiplication</a:t>
            </a:r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We can take logarithm, which uses addition instead</a:t>
            </a:r>
          </a:p>
          <a:p>
            <a:endParaRPr lang="cs-CZ" dirty="0"/>
          </a:p>
          <a:p>
            <a:endParaRPr lang="cs-CZ" dirty="0"/>
          </a:p>
          <a:p>
            <a:r>
              <a:rPr lang="en-US" dirty="0"/>
              <a:t>By taking a first derivative and solving an equation =0, we can get extreme analytically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92DAD2E-B0B6-4DBD-B498-D85198CB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4" y="2494914"/>
            <a:ext cx="2536907" cy="79438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140C4E0-6B54-4504-81FA-BF27ED32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644" y="3742688"/>
            <a:ext cx="2838450" cy="847725"/>
          </a:xfrm>
          <a:prstGeom prst="rect">
            <a:avLst/>
          </a:prstGeom>
        </p:spPr>
      </p:pic>
      <p:pic>
        <p:nvPicPr>
          <p:cNvPr id="2050" name="Picture 2" descr="VÃ½sledek obrÃ¡zku pro maxima derivative function">
            <a:extLst>
              <a:ext uri="{FF2B5EF4-FFF2-40B4-BE49-F238E27FC236}">
                <a16:creationId xmlns:a16="http://schemas.microsoft.com/office/drawing/2014/main" id="{543E81F4-68F7-4D47-8B1F-C5165688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681037"/>
            <a:ext cx="2899412" cy="289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461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B9063-3335-4577-BBD8-3525FA4F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MLE </a:t>
            </a:r>
            <a:r>
              <a:rPr lang="en-US" dirty="0"/>
              <a:t>using numeric </a:t>
            </a:r>
            <a:r>
              <a:rPr lang="en-US" dirty="0" err="1"/>
              <a:t>optimalization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79B737-5E5C-4758-87E3-51CAF89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Unfortunately, most of the equations could not be solved analytically, so we use numerical approximation instead </a:t>
            </a:r>
            <a:r>
              <a:rPr lang="cs-CZ" dirty="0"/>
              <a:t>(</a:t>
            </a:r>
            <a:r>
              <a:rPr lang="en-US" dirty="0"/>
              <a:t>as </a:t>
            </a:r>
            <a:r>
              <a:rPr lang="cs-CZ" dirty="0" err="1"/>
              <a:t>Nelder-Mead</a:t>
            </a:r>
            <a:r>
              <a:rPr lang="en-US" dirty="0"/>
              <a:t> alg.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FD09623-EA87-4DAB-BD3C-4B5E0003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5" y="3016250"/>
            <a:ext cx="3600450" cy="3429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AB2DE2E-E5F9-45BA-A97C-BCAB78D8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900" y="3149600"/>
            <a:ext cx="5715000" cy="31623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4833DCF-83BA-4742-AC63-231BFF0B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0" y="2881313"/>
            <a:ext cx="3752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62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F658A-3BA0-4C9F-AFE6-BBD42AC0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Lapse </a:t>
            </a:r>
            <a:r>
              <a:rPr lang="cs-CZ" dirty="0" err="1"/>
              <a:t>rate</a:t>
            </a:r>
            <a:r>
              <a:rPr lang="cs-CZ" dirty="0"/>
              <a:t> </a:t>
            </a:r>
            <a:r>
              <a:rPr lang="en-US" dirty="0"/>
              <a:t>as</a:t>
            </a:r>
            <a:r>
              <a:rPr lang="cs-CZ" dirty="0"/>
              <a:t> </a:t>
            </a:r>
            <a:r>
              <a:rPr lang="en-US" dirty="0"/>
              <a:t>free</a:t>
            </a:r>
            <a:r>
              <a:rPr lang="cs-CZ" dirty="0"/>
              <a:t> </a:t>
            </a:r>
            <a:r>
              <a:rPr lang="cs-CZ" dirty="0" err="1"/>
              <a:t>paramet</a:t>
            </a:r>
            <a:r>
              <a:rPr lang="en-US" dirty="0"/>
              <a:t>e</a:t>
            </a:r>
            <a:r>
              <a:rPr lang="cs-CZ" dirty="0"/>
              <a:t>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A7C8-F412-447F-A7B1-618A545F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Guessing</a:t>
            </a:r>
            <a:r>
              <a:rPr lang="cs-CZ" dirty="0"/>
              <a:t> </a:t>
            </a:r>
            <a:r>
              <a:rPr lang="cs-CZ" dirty="0" err="1"/>
              <a:t>rate</a:t>
            </a:r>
            <a:r>
              <a:rPr lang="cs-CZ" dirty="0"/>
              <a:t> </a:t>
            </a:r>
            <a:r>
              <a:rPr lang="en-US" dirty="0"/>
              <a:t>is not estimated </a:t>
            </a:r>
            <a:r>
              <a:rPr lang="cs-CZ" dirty="0"/>
              <a:t>(</a:t>
            </a:r>
            <a:r>
              <a:rPr lang="en-US" dirty="0"/>
              <a:t>known from design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Lapse </a:t>
            </a:r>
            <a:r>
              <a:rPr lang="cs-CZ" dirty="0" err="1"/>
              <a:t>rate</a:t>
            </a:r>
            <a:r>
              <a:rPr lang="cs-CZ" dirty="0"/>
              <a:t> </a:t>
            </a:r>
            <a:r>
              <a:rPr lang="en-US" dirty="0"/>
              <a:t>can be fixed as well</a:t>
            </a:r>
            <a:br>
              <a:rPr lang="en-US" dirty="0"/>
            </a:br>
            <a:r>
              <a:rPr lang="en-US" dirty="0"/>
              <a:t>or it can be added as free </a:t>
            </a:r>
            <a:br>
              <a:rPr lang="en-US" dirty="0"/>
            </a:br>
            <a:r>
              <a:rPr lang="en-US" dirty="0"/>
              <a:t>parameter</a:t>
            </a:r>
            <a:endParaRPr lang="cs-CZ" dirty="0"/>
          </a:p>
          <a:p>
            <a:endParaRPr lang="cs-CZ" dirty="0"/>
          </a:p>
          <a:p>
            <a:r>
              <a:rPr lang="en-US" dirty="0"/>
              <a:t>It is an </a:t>
            </a:r>
            <a:r>
              <a:rPr lang="en-US" dirty="0" err="1"/>
              <a:t>ope</a:t>
            </a:r>
            <a:r>
              <a:rPr lang="cs-CZ" dirty="0"/>
              <a:t>n</a:t>
            </a:r>
            <a:r>
              <a:rPr lang="en-US" dirty="0"/>
              <a:t> question what is better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CC11D60-FF9D-4DC4-A57C-7037C5AD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98" y="2341086"/>
            <a:ext cx="3906604" cy="477044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8ACCC416-83DD-4418-93C4-2BEB3DED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632" y="2951135"/>
            <a:ext cx="5475316" cy="3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00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Ef</a:t>
            </a:r>
            <a:r>
              <a:rPr lang="en-US" dirty="0"/>
              <a:t>f</a:t>
            </a:r>
            <a:r>
              <a:rPr lang="cs-CZ" dirty="0"/>
              <a:t>e</a:t>
            </a:r>
            <a:r>
              <a:rPr lang="en-US" dirty="0"/>
              <a:t>c</a:t>
            </a:r>
            <a:r>
              <a:rPr lang="cs-CZ" dirty="0"/>
              <a:t>t </a:t>
            </a:r>
            <a:r>
              <a:rPr lang="en-US" dirty="0"/>
              <a:t>of </a:t>
            </a:r>
            <a:r>
              <a:rPr lang="cs-CZ" dirty="0"/>
              <a:t>lapse </a:t>
            </a:r>
            <a:r>
              <a:rPr lang="cs-CZ" dirty="0" err="1"/>
              <a:t>rate</a:t>
            </a:r>
            <a:r>
              <a:rPr lang="cs-CZ" dirty="0"/>
              <a:t> </a:t>
            </a:r>
            <a:r>
              <a:rPr lang="en-US" dirty="0"/>
              <a:t>on</a:t>
            </a:r>
            <a:r>
              <a:rPr lang="cs-CZ" dirty="0"/>
              <a:t> fit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25848A40-7285-461E-9B89-7BD928CF8217}"/>
              </a:ext>
            </a:extLst>
          </p:cNvPr>
          <p:cNvSpPr txBox="1">
            <a:spLocks/>
          </p:cNvSpPr>
          <p:nvPr/>
        </p:nvSpPr>
        <p:spPr>
          <a:xfrm>
            <a:off x="838200" y="1635324"/>
            <a:ext cx="5629888" cy="1252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5DFF45A-4C28-4F66-B712-3327653BA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294" y="1930400"/>
            <a:ext cx="7401550" cy="465604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A5C0C23-7EE4-4C6A-B485-3A170098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" y="3258892"/>
            <a:ext cx="4067175" cy="561975"/>
          </a:xfrm>
          <a:prstGeom prst="rect">
            <a:avLst/>
          </a:prstGeom>
        </p:spPr>
      </p:pic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75EF33-8C35-491B-8787-D169EC8AD4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7180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Lapse </a:t>
            </a:r>
            <a:r>
              <a:rPr lang="cs-CZ" dirty="0" err="1"/>
              <a:t>rate</a:t>
            </a:r>
            <a:r>
              <a:rPr lang="cs-CZ" dirty="0"/>
              <a:t> </a:t>
            </a:r>
            <a:r>
              <a:rPr lang="en-US" dirty="0"/>
              <a:t>changes data in asymptote</a:t>
            </a:r>
            <a:endParaRPr lang="cs-CZ" dirty="0"/>
          </a:p>
          <a:p>
            <a:r>
              <a:rPr lang="cs-CZ" dirty="0"/>
              <a:t>Alternativ</a:t>
            </a:r>
            <a:r>
              <a:rPr lang="en-US" dirty="0"/>
              <a:t>e</a:t>
            </a:r>
            <a:r>
              <a:rPr lang="cs-CZ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3795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fit breaks down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6DEC9EE-6E14-4AE9-B721-4ACFE076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properly selected levels of stimulus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28A0EB2-CB25-4CF3-86DB-D402023B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87" y="2452687"/>
            <a:ext cx="6905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81200" y="2720181"/>
            <a:ext cx="8229600" cy="1143000"/>
          </a:xfrm>
        </p:spPr>
        <p:txBody>
          <a:bodyPr/>
          <a:lstStyle/>
          <a:p>
            <a:r>
              <a:rPr lang="en-US" dirty="0"/>
              <a:t>Psychophysics can solve this!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80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History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81200" y="1600201"/>
            <a:ext cx="4402832" cy="4525963"/>
          </a:xfrm>
        </p:spPr>
        <p:txBody>
          <a:bodyPr>
            <a:normAutofit/>
          </a:bodyPr>
          <a:lstStyle/>
          <a:p>
            <a:r>
              <a:rPr lang="cs-CZ" dirty="0" err="1"/>
              <a:t>Fechner</a:t>
            </a:r>
            <a:endParaRPr lang="cs-CZ" dirty="0"/>
          </a:p>
          <a:p>
            <a:pPr lvl="1"/>
            <a:r>
              <a:rPr lang="cs-CZ" dirty="0" err="1"/>
              <a:t>Inner</a:t>
            </a:r>
            <a:r>
              <a:rPr lang="cs-CZ" dirty="0"/>
              <a:t> and </a:t>
            </a: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psychophysics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Modern</a:t>
            </a:r>
            <a:endParaRPr lang="cs-CZ" dirty="0"/>
          </a:p>
          <a:p>
            <a:pPr lvl="1"/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dependent</a:t>
            </a:r>
            <a:r>
              <a:rPr lang="cs-CZ" dirty="0"/>
              <a:t> on </a:t>
            </a:r>
            <a:r>
              <a:rPr lang="cs-CZ" dirty="0" err="1"/>
              <a:t>methodology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60" y="1484784"/>
            <a:ext cx="36766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61" y="4293096"/>
            <a:ext cx="3857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3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Weber’s law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</p:nvPr>
        </p:nvGraphicFramePr>
        <p:xfrm>
          <a:off x="2850468" y="2852936"/>
          <a:ext cx="649106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5532">
                  <a:extLst>
                    <a:ext uri="{9D8B030D-6E8A-4147-A177-3AD203B41FA5}">
                      <a16:colId xmlns:a16="http://schemas.microsoft.com/office/drawing/2014/main" val="2709852697"/>
                    </a:ext>
                  </a:extLst>
                </a:gridCol>
                <a:gridCol w="3245532">
                  <a:extLst>
                    <a:ext uri="{9D8B030D-6E8A-4147-A177-3AD203B41FA5}">
                      <a16:colId xmlns:a16="http://schemas.microsoft.com/office/drawing/2014/main" val="1343026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Stimuli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Weber</a:t>
                      </a:r>
                      <a:r>
                        <a:rPr lang="en-US" dirty="0">
                          <a:effectLst/>
                        </a:rPr>
                        <a:t>’s</a:t>
                      </a:r>
                      <a:r>
                        <a:rPr lang="cs-CZ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constant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861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Sound frequency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cs-CZ" dirty="0">
                          <a:effectLst/>
                        </a:rPr>
                        <a:t>003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0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Sound</a:t>
                      </a:r>
                      <a:r>
                        <a:rPr lang="en-US" baseline="0" dirty="0">
                          <a:effectLst/>
                        </a:rPr>
                        <a:t> intensity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cs-CZ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21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Light intensity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cs-CZ" dirty="0">
                          <a:effectLst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53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Smell concentration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cs-CZ" dirty="0">
                          <a:effectLst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068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Taste </a:t>
                      </a:r>
                      <a:r>
                        <a:rPr lang="en-US" dirty="0" err="1">
                          <a:effectLst/>
                        </a:rPr>
                        <a:t>concetration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cs-CZ" dirty="0">
                          <a:effectLst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434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Pressure</a:t>
                      </a:r>
                      <a:r>
                        <a:rPr lang="en-US" baseline="0" dirty="0">
                          <a:effectLst/>
                        </a:rPr>
                        <a:t> Intensity</a:t>
                      </a:r>
                      <a:endParaRPr lang="cs-CZ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cs-CZ" dirty="0">
                          <a:effectLst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082733"/>
                  </a:ext>
                </a:extLst>
              </a:tr>
            </a:tbl>
          </a:graphicData>
        </a:graphic>
      </p:graphicFrame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3" y="1837471"/>
            <a:ext cx="1704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Weber-Fechner law</a:t>
            </a:r>
            <a:endParaRPr lang="cs-CZ" dirty="0"/>
          </a:p>
        </p:txBody>
      </p:sp>
      <p:pic>
        <p:nvPicPr>
          <p:cNvPr id="1026" name="Picture 2" descr="https://upload.wikimedia.org/wikipedia/commons/5/51/Weber-Fechner_law_demo_-_d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487977"/>
            <a:ext cx="2667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{\displaystyle p=k\ln {\frac {S}{S_{0}}}\,\!}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 = k ln (S/S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p: Perceptual response</a:t>
            </a:r>
          </a:p>
          <a:p>
            <a:pPr lvl="1"/>
            <a:r>
              <a:rPr lang="en-US" dirty="0"/>
              <a:t>k: constant dependent on modality</a:t>
            </a:r>
          </a:p>
          <a:p>
            <a:pPr lvl="1"/>
            <a:r>
              <a:rPr lang="en-US" dirty="0"/>
              <a:t>S and S</a:t>
            </a:r>
            <a:r>
              <a:rPr lang="en-US" baseline="-25000" dirty="0"/>
              <a:t>0</a:t>
            </a:r>
            <a:r>
              <a:rPr lang="en-US" dirty="0"/>
              <a:t>: Level of intensity and base intensity</a:t>
            </a:r>
          </a:p>
          <a:p>
            <a:endParaRPr lang="cs-CZ" dirty="0"/>
          </a:p>
        </p:txBody>
      </p:sp>
      <p:pic>
        <p:nvPicPr>
          <p:cNvPr id="1034" name="Picture 10" descr="https://wikisofia.cz/images/d/d3/Fechner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96" y="3702261"/>
            <a:ext cx="2952328" cy="221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9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CC67F6-2038-4F6E-81CE-2EF0350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Psychometric</a:t>
            </a:r>
            <a:r>
              <a:rPr lang="cs-CZ" dirty="0"/>
              <a:t> </a:t>
            </a:r>
            <a:r>
              <a:rPr lang="cs-CZ" dirty="0" err="1"/>
              <a:t>funtion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D5578-C313-4F34-B392-DD5166FE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552" cy="4351338"/>
          </a:xfrm>
        </p:spPr>
        <p:txBody>
          <a:bodyPr/>
          <a:lstStyle/>
          <a:p>
            <a:r>
              <a:rPr lang="cs-CZ" dirty="0" err="1"/>
              <a:t>We</a:t>
            </a:r>
            <a:r>
              <a:rPr lang="cs-CZ" dirty="0"/>
              <a:t> are </a:t>
            </a:r>
            <a:r>
              <a:rPr lang="cs-CZ" dirty="0" err="1"/>
              <a:t>showing</a:t>
            </a:r>
            <a:r>
              <a:rPr lang="cs-CZ" dirty="0"/>
              <a:t> </a:t>
            </a:r>
            <a:r>
              <a:rPr lang="cs-CZ" dirty="0" err="1"/>
              <a:t>Gabor</a:t>
            </a:r>
            <a:r>
              <a:rPr lang="cs-CZ" dirty="0"/>
              <a:t> </a:t>
            </a:r>
            <a:r>
              <a:rPr lang="cs-CZ" dirty="0" err="1"/>
              <a:t>patch</a:t>
            </a:r>
            <a:r>
              <a:rPr lang="cs-CZ" dirty="0"/>
              <a:t> in a </a:t>
            </a:r>
            <a:r>
              <a:rPr lang="cs-CZ" dirty="0" err="1"/>
              <a:t>noise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 err="1"/>
              <a:t>We</a:t>
            </a:r>
            <a:r>
              <a:rPr lang="cs-CZ" dirty="0"/>
              <a:t> are </a:t>
            </a:r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Gabor</a:t>
            </a:r>
            <a:r>
              <a:rPr lang="cs-CZ" dirty="0"/>
              <a:t> </a:t>
            </a:r>
            <a:r>
              <a:rPr lang="cs-CZ" dirty="0" err="1"/>
              <a:t>patches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very </a:t>
            </a:r>
            <a:r>
              <a:rPr lang="cs-CZ" dirty="0" err="1"/>
              <a:t>low</a:t>
            </a:r>
            <a:r>
              <a:rPr lang="cs-CZ" dirty="0"/>
              <a:t> </a:t>
            </a:r>
            <a:r>
              <a:rPr lang="cs-CZ" dirty="0" err="1"/>
              <a:t>detectability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A06655-7618-4EC5-9EFA-BF47C16A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86" y="2913444"/>
            <a:ext cx="476250" cy="4762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4992178-2656-4F81-9C1C-9D720A511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14" y="2913444"/>
            <a:ext cx="476250" cy="4762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01BA3C9-2927-4F32-82EB-E0151E352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42" y="2913444"/>
            <a:ext cx="476250" cy="4762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209E1F5D-F7DB-44B8-A9B2-77D87055F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70" y="2913444"/>
            <a:ext cx="476250" cy="476250"/>
          </a:xfrm>
          <a:prstGeom prst="rect">
            <a:avLst/>
          </a:prstGeom>
        </p:spPr>
      </p:pic>
      <p:pic>
        <p:nvPicPr>
          <p:cNvPr id="13" name="Obrázek 12" descr="Obsah obrázku tráva, exteriér, černá, bílá&#10;&#10;Popis byl vytvořen automaticky">
            <a:extLst>
              <a:ext uri="{FF2B5EF4-FFF2-40B4-BE49-F238E27FC236}">
                <a16:creationId xmlns:a16="http://schemas.microsoft.com/office/drawing/2014/main" id="{CC5D9FA0-3134-4D38-B47A-B7F6E124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702" y="1825625"/>
            <a:ext cx="4209288" cy="42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1837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1605</Words>
  <Application>Microsoft Office PowerPoint</Application>
  <PresentationFormat>Širokoúhlá obrazovka</PresentationFormat>
  <Paragraphs>296</Paragraphs>
  <Slides>45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Motiv Office</vt:lpstr>
      <vt:lpstr>Psychophysics</vt:lpstr>
      <vt:lpstr>How statistics works?</vt:lpstr>
      <vt:lpstr>Problem of large samples</vt:lpstr>
      <vt:lpstr>Simulation study</vt:lpstr>
      <vt:lpstr>Psychophysics can solve this!</vt:lpstr>
      <vt:lpstr>History</vt:lpstr>
      <vt:lpstr>Weber’s law</vt:lpstr>
      <vt:lpstr>Weber-Fechner law</vt:lpstr>
      <vt:lpstr>Psychometric funtion</vt:lpstr>
      <vt:lpstr>Example of the task</vt:lpstr>
      <vt:lpstr>Data</vt:lpstr>
      <vt:lpstr>Agreggated data</vt:lpstr>
      <vt:lpstr>Visualization</vt:lpstr>
      <vt:lpstr>How to describe the curve</vt:lpstr>
      <vt:lpstr>What data do we want?</vt:lpstr>
      <vt:lpstr>What data do we want?</vt:lpstr>
      <vt:lpstr>What data do we want?</vt:lpstr>
      <vt:lpstr>When evaluating fits in PF</vt:lpstr>
      <vt:lpstr>How many data points?</vt:lpstr>
      <vt:lpstr>Transducer function</vt:lpstr>
      <vt:lpstr>Type of functions</vt:lpstr>
      <vt:lpstr>How to describe curve + human behaviour</vt:lpstr>
      <vt:lpstr>PF in appearence tasks</vt:lpstr>
      <vt:lpstr>Theory behond PF</vt:lpstr>
      <vt:lpstr>High threshold theory</vt:lpstr>
      <vt:lpstr>HTT – guessing rate and lapse rate</vt:lpstr>
      <vt:lpstr>Types of answer</vt:lpstr>
      <vt:lpstr>Commonly used form</vt:lpstr>
      <vt:lpstr>Fit PF with respect to the parameters</vt:lpstr>
      <vt:lpstr>PF in Signal detection theory</vt:lpstr>
      <vt:lpstr>PF in SDT</vt:lpstr>
      <vt:lpstr>Which function can we use</vt:lpstr>
      <vt:lpstr>Cumulative normal function</vt:lpstr>
      <vt:lpstr>Logistic function</vt:lpstr>
      <vt:lpstr>Weibullova a Gumbel funkce</vt:lpstr>
      <vt:lpstr>Quick a Log-Quick</vt:lpstr>
      <vt:lpstr>Own function</vt:lpstr>
      <vt:lpstr>PF and variance</vt:lpstr>
      <vt:lpstr>How to fit data with curve?</vt:lpstr>
      <vt:lpstr>Example – cont’d</vt:lpstr>
      <vt:lpstr>We use following trick</vt:lpstr>
      <vt:lpstr>MLE using numeric optimalization</vt:lpstr>
      <vt:lpstr>Lapse rate as free parameter</vt:lpstr>
      <vt:lpstr>Effect of lapse rate on fit</vt:lpstr>
      <vt:lpstr>When fit breaks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Psychofyzika</dc:title>
  <dc:creator>Filip Děchtěrenko</dc:creator>
  <cp:lastModifiedBy>Filip Děchtěrenko</cp:lastModifiedBy>
  <cp:revision>78</cp:revision>
  <dcterms:created xsi:type="dcterms:W3CDTF">2019-02-26T20:24:17Z</dcterms:created>
  <dcterms:modified xsi:type="dcterms:W3CDTF">2019-12-18T15:29:40Z</dcterms:modified>
</cp:coreProperties>
</file>