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>
        <p:guide orient="horz" pos="34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6395-610A-CC90-1F20-A3E6E3C95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7C7A5-8B7B-B097-035E-E242D4BEA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DDE7-FB87-F860-C599-0556BBFC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DEF506-4870-4148-85D9-11251EC7A92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98D4A-CBBC-29F0-DCA9-595F6C02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8028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1416A-12C1-5FCC-3598-071E32A58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95F1-E944-4BAD-8BFF-163BCF47A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3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40A8-BB48-5C03-89BA-D99E678A3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44018-0470-E564-E100-7CB56676D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195D9-6878-B200-2EA2-32E98BA0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DEF506-4870-4148-85D9-11251EC7A92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39077-1B09-9BF8-C155-36AC3AE7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8028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26F57-3737-7BD4-4AB9-93B4D4FE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95F1-E944-4BAD-8BFF-163BCF47A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40DEB0-D657-1CAB-AFA9-91C0F8F13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ED9F4-0C2F-A9C9-8322-AAC91C4FC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F43DE-691E-F6AD-BC00-43A8E7B9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DEF506-4870-4148-85D9-11251EC7A92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C9267-890C-1223-F5AD-49E53F9A7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8028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ABF33-2E2B-9896-F946-D2FA0BF3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95F1-E944-4BAD-8BFF-163BCF47A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8B8C-30D4-BF04-2F31-F9CF83AB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38D3-2DC4-A4FE-FFB0-9EDAB1418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FFBFB-307C-3A85-268A-58C5ACFB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DEF506-4870-4148-85D9-11251EC7A92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A718C-16BC-E9E5-06CC-BA3E2E75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95F1-E944-4BAD-8BFF-163BCF47A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9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AEBA-7455-009D-A659-8F755675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9FE54-AEE2-4A91-8B9D-29FAC8C1E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F226C-B949-5678-9CCB-48077551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DEF506-4870-4148-85D9-11251EC7A92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81288-04EF-90DD-7235-FCE68F98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8028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55CE0-4635-0692-8280-D11D305A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95F1-E944-4BAD-8BFF-163BCF47A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5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A4B9-D79D-5598-4E3E-FB9E5393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8BB6-83ED-ED2A-7D3B-01E5C4BDB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C7614-F720-2A62-2F28-DD95D7A47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DBC82-33DE-89CF-5C86-596F1CC1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DEF506-4870-4148-85D9-11251EC7A92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61F20-C0D1-AC33-EF2B-BEEE3A56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8028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A949D-E67E-8C1A-1AE2-87086245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95F1-E944-4BAD-8BFF-163BCF47A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9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31E5C-3E51-566A-F88B-5442B6F73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D79AE-3C6F-CDA5-B398-E5CC20AD4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A47C3-5048-19CC-BEFF-D2EEDFE39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0BC41-386E-5BDE-B19C-26DEB886F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1F860B-C731-549D-B8D3-56694A052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6A7AF-05ED-8005-91F5-1DE16193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DEF506-4870-4148-85D9-11251EC7A92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A8286-0C28-BF26-92AF-0C116CDA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8028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200E14-176F-151A-C6F4-CD6FA8E8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95F1-E944-4BAD-8BFF-163BCF47A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E387-AFED-6682-D3FE-8F1D499C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B2370-DF16-A797-E915-4C9D8D413A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DEF506-4870-4148-85D9-11251EC7A92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8E0EE-14B5-9B25-FE02-DB0D10AF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8028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A432D-3448-2AE8-4884-CBBC75A5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95F1-E944-4BAD-8BFF-163BCF47A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B1AB42-AA5E-EF4E-3F5D-56637E83B2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DEF506-4870-4148-85D9-11251EC7A92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3CE832-6A4B-8AA0-5A02-7159F324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8028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032F-87FE-9F90-46C7-084AF5FE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95F1-E944-4BAD-8BFF-163BCF47A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2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2558-5C46-5CBB-50AF-D4E652C8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82185-8FD7-F2E8-0D5E-107982694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B945-DBD5-F09E-A9FE-FBEEE8920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4636D-12B7-7833-D6B0-961422C9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DEF506-4870-4148-85D9-11251EC7A92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E04CD-6D74-7149-DA13-CAE7582D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8028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CBE1C-AF91-9CF9-46FB-14917796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95F1-E944-4BAD-8BFF-163BCF47A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1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5D7A2-311D-6745-4D04-0E4FB4BE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C2C423-E127-4809-B552-E57032373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D7951-14A5-18EB-3DAA-50A9A801E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344A8-60AE-1F0C-6A1F-CBAE07C1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DEF506-4870-4148-85D9-11251EC7A92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46DD5-CA94-4EC2-EEA6-79E76F5C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8028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77748-BB03-86EF-2A66-477F0318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95F1-E944-4BAD-8BFF-163BCF47A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0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0EEA6-13DD-F035-875B-B00A18A84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BC752-2AA6-B6BA-BBC0-AD9B98E11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A54FF-7A43-2709-3E2F-8FB98B2D0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C8095F1-E944-4BAD-8BFF-163BCF47AC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ACEBA0-C372-C1B6-D46D-F6E22ECD803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4518" y="6327475"/>
            <a:ext cx="734666" cy="413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65F8CB-6960-B5F2-9CD6-89C6DF911A05}"/>
              </a:ext>
            </a:extLst>
          </p:cNvPr>
          <p:cNvSpPr txBox="1"/>
          <p:nvPr userDrawn="1"/>
        </p:nvSpPr>
        <p:spPr>
          <a:xfrm>
            <a:off x="1222409" y="6356350"/>
            <a:ext cx="414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Cornell University System Engineering</a:t>
            </a:r>
          </a:p>
        </p:txBody>
      </p:sp>
    </p:spTree>
    <p:extLst>
      <p:ext uri="{BB962C8B-B14F-4D97-AF65-F5344CB8AC3E}">
        <p14:creationId xmlns:p14="http://schemas.microsoft.com/office/powerpoint/2010/main" val="412242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4C5C-FF2F-DD7C-013D-0F370201D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Cyber-Physical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69E33-1B1D-12F9-8B47-07E9F44D09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Jonathan Jaramillo</a:t>
            </a:r>
          </a:p>
        </p:txBody>
      </p:sp>
    </p:spTree>
    <p:extLst>
      <p:ext uri="{BB962C8B-B14F-4D97-AF65-F5344CB8AC3E}">
        <p14:creationId xmlns:p14="http://schemas.microsoft.com/office/powerpoint/2010/main" val="2367930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C368-E7EF-AAAB-0317-ADD60701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NIST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7A017-92AF-047E-917E-5DAC0D811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97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C368-E7EF-AAAB-0317-ADD60701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Edge, Fog, Cloud Computing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7A017-92AF-047E-917E-5DAC0D811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effectLst/>
              </a:rPr>
              <a:t>Proximity to Data Source</a:t>
            </a:r>
          </a:p>
          <a:p>
            <a:pPr lvl="1"/>
            <a:r>
              <a:rPr lang="en-US" i="0" dirty="0">
                <a:effectLst/>
              </a:rPr>
              <a:t>Edge: Closest </a:t>
            </a:r>
          </a:p>
          <a:p>
            <a:pPr lvl="1"/>
            <a:r>
              <a:rPr lang="en-US" i="0" dirty="0">
                <a:effectLst/>
              </a:rPr>
              <a:t>Fog: Between (network gateways or routers)</a:t>
            </a:r>
          </a:p>
          <a:p>
            <a:pPr lvl="1"/>
            <a:r>
              <a:rPr lang="en-US" i="0" dirty="0">
                <a:effectLst/>
              </a:rPr>
              <a:t>Cloud: Furthest </a:t>
            </a:r>
            <a:r>
              <a:rPr lang="en-US" dirty="0"/>
              <a:t>(</a:t>
            </a:r>
            <a:r>
              <a:rPr lang="en-US" i="0" dirty="0">
                <a:effectLst/>
              </a:rPr>
              <a:t>remote data centers)</a:t>
            </a:r>
          </a:p>
          <a:p>
            <a:r>
              <a:rPr lang="en-US" i="0" dirty="0">
                <a:effectLst/>
              </a:rPr>
              <a:t>Latency</a:t>
            </a:r>
          </a:p>
          <a:p>
            <a:pPr lvl="1"/>
            <a:r>
              <a:rPr lang="en-US" i="0" dirty="0">
                <a:effectLst/>
              </a:rPr>
              <a:t>Edge: Lowest latency </a:t>
            </a:r>
          </a:p>
          <a:p>
            <a:pPr lvl="1"/>
            <a:r>
              <a:rPr lang="en-US" i="0" dirty="0">
                <a:effectLst/>
              </a:rPr>
              <a:t>Fog: Moderate latency </a:t>
            </a:r>
          </a:p>
          <a:p>
            <a:pPr lvl="1"/>
            <a:r>
              <a:rPr lang="en-US" i="0" dirty="0">
                <a:effectLst/>
              </a:rPr>
              <a:t>Cloud: Higher latency </a:t>
            </a:r>
          </a:p>
        </p:txBody>
      </p:sp>
    </p:spTree>
    <p:extLst>
      <p:ext uri="{BB962C8B-B14F-4D97-AF65-F5344CB8AC3E}">
        <p14:creationId xmlns:p14="http://schemas.microsoft.com/office/powerpoint/2010/main" val="4047705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C368-E7EF-AAAB-0317-ADD60701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Edge, Fog, Cloud Computing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7A017-92AF-047E-917E-5DAC0D811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effectLst/>
              </a:rPr>
              <a:t>Data Processing</a:t>
            </a:r>
          </a:p>
          <a:p>
            <a:pPr lvl="1"/>
            <a:r>
              <a:rPr lang="en-US" i="0" dirty="0">
                <a:effectLst/>
              </a:rPr>
              <a:t>Edge: Processes data locally on the devices or nearby servers.</a:t>
            </a:r>
          </a:p>
          <a:p>
            <a:pPr lvl="1"/>
            <a:r>
              <a:rPr lang="en-US" i="0" dirty="0">
                <a:effectLst/>
              </a:rPr>
              <a:t>Fog: Processes data partially, filtering or aggregating before sending it to the cloud.</a:t>
            </a:r>
          </a:p>
          <a:p>
            <a:pPr lvl="1"/>
            <a:r>
              <a:rPr lang="en-US" i="0" dirty="0">
                <a:effectLst/>
              </a:rPr>
              <a:t>Cloud: Centralized processing in large-scale data centers.</a:t>
            </a:r>
          </a:p>
          <a:p>
            <a:r>
              <a:rPr lang="en-US" i="0" dirty="0">
                <a:effectLst/>
              </a:rPr>
              <a:t>Data Volume</a:t>
            </a:r>
          </a:p>
          <a:p>
            <a:pPr lvl="1"/>
            <a:r>
              <a:rPr lang="en-US" i="0" dirty="0">
                <a:effectLst/>
              </a:rPr>
              <a:t>Edge: Handles smaller volumes of data (localized).</a:t>
            </a:r>
          </a:p>
          <a:p>
            <a:pPr lvl="1"/>
            <a:r>
              <a:rPr lang="en-US" i="0" dirty="0">
                <a:effectLst/>
              </a:rPr>
              <a:t>Fog: Handles intermediate volumes of data.</a:t>
            </a:r>
          </a:p>
          <a:p>
            <a:pPr lvl="1"/>
            <a:r>
              <a:rPr lang="en-US" i="0" dirty="0">
                <a:effectLst/>
              </a:rPr>
              <a:t>Cloud: Designed to handle large volumes of data for in-depth analysis and storage.</a:t>
            </a:r>
          </a:p>
        </p:txBody>
      </p:sp>
    </p:spTree>
    <p:extLst>
      <p:ext uri="{BB962C8B-B14F-4D97-AF65-F5344CB8AC3E}">
        <p14:creationId xmlns:p14="http://schemas.microsoft.com/office/powerpoint/2010/main" val="4140078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C368-E7EF-AAAB-0317-ADD60701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Edge, Fog, Cloud Computing Framework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229473A-45A4-84BB-E2F9-6F9E83023209}"/>
              </a:ext>
            </a:extLst>
          </p:cNvPr>
          <p:cNvGrpSpPr/>
          <p:nvPr/>
        </p:nvGrpSpPr>
        <p:grpSpPr>
          <a:xfrm>
            <a:off x="1065210" y="1844693"/>
            <a:ext cx="5409700" cy="4394446"/>
            <a:chOff x="3692907" y="1690688"/>
            <a:chExt cx="5409700" cy="4394446"/>
          </a:xfrm>
        </p:grpSpPr>
        <p:grpSp>
          <p:nvGrpSpPr>
            <p:cNvPr id="20" name="Content Placeholder 8" descr="Linear Graph outline">
              <a:extLst>
                <a:ext uri="{FF2B5EF4-FFF2-40B4-BE49-F238E27FC236}">
                  <a16:creationId xmlns:a16="http://schemas.microsoft.com/office/drawing/2014/main" id="{92CBADB9-F291-ED29-74AD-FB5219BCA87A}"/>
                </a:ext>
              </a:extLst>
            </p:cNvPr>
            <p:cNvGrpSpPr/>
            <p:nvPr/>
          </p:nvGrpSpPr>
          <p:grpSpPr>
            <a:xfrm>
              <a:off x="4306441" y="1728671"/>
              <a:ext cx="3577538" cy="3579116"/>
              <a:chOff x="4306441" y="1728671"/>
              <a:chExt cx="3577538" cy="3579116"/>
            </a:xfrm>
            <a:solidFill>
              <a:schemeClr val="bg1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AF0F826-C240-46EF-1750-0E749EC8FA71}"/>
                  </a:ext>
                </a:extLst>
              </p:cNvPr>
              <p:cNvSpPr/>
              <p:nvPr/>
            </p:nvSpPr>
            <p:spPr>
              <a:xfrm>
                <a:off x="4840782" y="2097109"/>
                <a:ext cx="2720918" cy="2720760"/>
              </a:xfrm>
              <a:custGeom>
                <a:avLst/>
                <a:gdLst>
                  <a:gd name="connsiteX0" fmla="*/ 74425 w 2720918"/>
                  <a:gd name="connsiteY0" fmla="*/ 2720761 h 2720760"/>
                  <a:gd name="connsiteX1" fmla="*/ 2614756 w 2720918"/>
                  <a:gd name="connsiteY1" fmla="*/ 180482 h 2720760"/>
                  <a:gd name="connsiteX2" fmla="*/ 2615498 w 2720918"/>
                  <a:gd name="connsiteY2" fmla="*/ 180488 h 2720760"/>
                  <a:gd name="connsiteX3" fmla="*/ 2615650 w 2720918"/>
                  <a:gd name="connsiteY3" fmla="*/ 180851 h 2720760"/>
                  <a:gd name="connsiteX4" fmla="*/ 2615650 w 2720918"/>
                  <a:gd name="connsiteY4" fmla="*/ 631609 h 2720760"/>
                  <a:gd name="connsiteX5" fmla="*/ 2720919 w 2720918"/>
                  <a:gd name="connsiteY5" fmla="*/ 631609 h 2720760"/>
                  <a:gd name="connsiteX6" fmla="*/ 2720919 w 2720918"/>
                  <a:gd name="connsiteY6" fmla="*/ 0 h 2720760"/>
                  <a:gd name="connsiteX7" fmla="*/ 2090783 w 2720918"/>
                  <a:gd name="connsiteY7" fmla="*/ 0 h 2720760"/>
                  <a:gd name="connsiteX8" fmla="*/ 2090783 w 2720918"/>
                  <a:gd name="connsiteY8" fmla="*/ 105268 h 2720760"/>
                  <a:gd name="connsiteX9" fmla="*/ 2539857 w 2720918"/>
                  <a:gd name="connsiteY9" fmla="*/ 105268 h 2720760"/>
                  <a:gd name="connsiteX10" fmla="*/ 2540378 w 2720918"/>
                  <a:gd name="connsiteY10" fmla="*/ 105800 h 2720760"/>
                  <a:gd name="connsiteX11" fmla="*/ 2540226 w 2720918"/>
                  <a:gd name="connsiteY11" fmla="*/ 106163 h 2720760"/>
                  <a:gd name="connsiteX12" fmla="*/ 0 w 2720918"/>
                  <a:gd name="connsiteY12" fmla="*/ 2646336 h 2720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0918" h="2720760">
                    <a:moveTo>
                      <a:pt x="74425" y="2720761"/>
                    </a:moveTo>
                    <a:lnTo>
                      <a:pt x="2614756" y="180482"/>
                    </a:lnTo>
                    <a:cubicBezTo>
                      <a:pt x="2614961" y="180277"/>
                      <a:pt x="2615298" y="180282"/>
                      <a:pt x="2615498" y="180488"/>
                    </a:cubicBezTo>
                    <a:cubicBezTo>
                      <a:pt x="2615593" y="180587"/>
                      <a:pt x="2615650" y="180714"/>
                      <a:pt x="2615650" y="180851"/>
                    </a:cubicBezTo>
                    <a:lnTo>
                      <a:pt x="2615650" y="631609"/>
                    </a:lnTo>
                    <a:lnTo>
                      <a:pt x="2720919" y="631609"/>
                    </a:lnTo>
                    <a:lnTo>
                      <a:pt x="2720919" y="0"/>
                    </a:lnTo>
                    <a:lnTo>
                      <a:pt x="2090783" y="0"/>
                    </a:lnTo>
                    <a:lnTo>
                      <a:pt x="2090783" y="105268"/>
                    </a:lnTo>
                    <a:lnTo>
                      <a:pt x="2539857" y="105268"/>
                    </a:lnTo>
                    <a:cubicBezTo>
                      <a:pt x="2540147" y="105273"/>
                      <a:pt x="2540378" y="105510"/>
                      <a:pt x="2540378" y="105800"/>
                    </a:cubicBezTo>
                    <a:cubicBezTo>
                      <a:pt x="2540373" y="105937"/>
                      <a:pt x="2540321" y="106068"/>
                      <a:pt x="2540226" y="106163"/>
                    </a:cubicBezTo>
                    <a:lnTo>
                      <a:pt x="0" y="2646336"/>
                    </a:lnTo>
                    <a:close/>
                  </a:path>
                </a:pathLst>
              </a:custGeom>
              <a:solidFill>
                <a:schemeClr val="bg1"/>
              </a:solidFill>
              <a:ln w="5258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BF6ECB0-A6E4-2E39-B5C1-6120E71D288D}"/>
                  </a:ext>
                </a:extLst>
              </p:cNvPr>
              <p:cNvSpPr/>
              <p:nvPr/>
            </p:nvSpPr>
            <p:spPr>
              <a:xfrm>
                <a:off x="4306441" y="1728671"/>
                <a:ext cx="3577538" cy="3579116"/>
              </a:xfrm>
              <a:custGeom>
                <a:avLst/>
                <a:gdLst>
                  <a:gd name="connsiteX0" fmla="*/ 105268 w 3577538"/>
                  <a:gd name="connsiteY0" fmla="*/ 0 h 3579116"/>
                  <a:gd name="connsiteX1" fmla="*/ 0 w 3577538"/>
                  <a:gd name="connsiteY1" fmla="*/ 0 h 3579116"/>
                  <a:gd name="connsiteX2" fmla="*/ 0 w 3577538"/>
                  <a:gd name="connsiteY2" fmla="*/ 3579117 h 3579116"/>
                  <a:gd name="connsiteX3" fmla="*/ 3577538 w 3577538"/>
                  <a:gd name="connsiteY3" fmla="*/ 3579117 h 3579116"/>
                  <a:gd name="connsiteX4" fmla="*/ 3577538 w 3577538"/>
                  <a:gd name="connsiteY4" fmla="*/ 3473849 h 3579116"/>
                  <a:gd name="connsiteX5" fmla="*/ 105268 w 3577538"/>
                  <a:gd name="connsiteY5" fmla="*/ 3473849 h 3579116"/>
                  <a:gd name="connsiteX6" fmla="*/ 105268 w 3577538"/>
                  <a:gd name="connsiteY6" fmla="*/ 0 h 3579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77538" h="3579116">
                    <a:moveTo>
                      <a:pt x="105268" y="0"/>
                    </a:moveTo>
                    <a:lnTo>
                      <a:pt x="0" y="0"/>
                    </a:lnTo>
                    <a:lnTo>
                      <a:pt x="0" y="3579117"/>
                    </a:lnTo>
                    <a:lnTo>
                      <a:pt x="3577538" y="3579117"/>
                    </a:lnTo>
                    <a:lnTo>
                      <a:pt x="3577538" y="3473849"/>
                    </a:lnTo>
                    <a:lnTo>
                      <a:pt x="105268" y="3473849"/>
                    </a:lnTo>
                    <a:lnTo>
                      <a:pt x="105268" y="0"/>
                    </a:lnTo>
                    <a:close/>
                  </a:path>
                </a:pathLst>
              </a:custGeom>
              <a:solidFill>
                <a:schemeClr val="bg1"/>
              </a:solidFill>
              <a:ln w="5258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7DEF35D-5069-552B-FD1D-EB6ABF61A866}"/>
                </a:ext>
              </a:extLst>
            </p:cNvPr>
            <p:cNvSpPr txBox="1"/>
            <p:nvPr/>
          </p:nvSpPr>
          <p:spPr>
            <a:xfrm rot="16200000">
              <a:off x="2048773" y="3334822"/>
              <a:ext cx="365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Latency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87083F-9B30-3FB7-56BB-FF8997F044F1}"/>
                </a:ext>
              </a:extLst>
            </p:cNvPr>
            <p:cNvSpPr txBox="1"/>
            <p:nvPr/>
          </p:nvSpPr>
          <p:spPr>
            <a:xfrm>
              <a:off x="4416392" y="5715802"/>
              <a:ext cx="365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Distance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B08381-9047-F8FC-670C-36C4613A5F88}"/>
                </a:ext>
              </a:extLst>
            </p:cNvPr>
            <p:cNvSpPr txBox="1"/>
            <p:nvPr/>
          </p:nvSpPr>
          <p:spPr>
            <a:xfrm>
              <a:off x="4416588" y="3752248"/>
              <a:ext cx="365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Fog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6A8345-9FCE-B5E1-2F7A-D1C9A99C518A}"/>
                </a:ext>
              </a:extLst>
            </p:cNvPr>
            <p:cNvSpPr txBox="1"/>
            <p:nvPr/>
          </p:nvSpPr>
          <p:spPr>
            <a:xfrm>
              <a:off x="5445007" y="2885099"/>
              <a:ext cx="365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Cloud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921F1B-A432-4058-5587-27F35E73CCB9}"/>
                </a:ext>
              </a:extLst>
            </p:cNvPr>
            <p:cNvSpPr txBox="1"/>
            <p:nvPr/>
          </p:nvSpPr>
          <p:spPr>
            <a:xfrm>
              <a:off x="3762073" y="4485375"/>
              <a:ext cx="365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Edge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1D0F64E-8660-49FE-02ED-F85711F43070}"/>
                </a:ext>
              </a:extLst>
            </p:cNvPr>
            <p:cNvSpPr/>
            <p:nvPr/>
          </p:nvSpPr>
          <p:spPr>
            <a:xfrm>
              <a:off x="4858078" y="4451974"/>
              <a:ext cx="369333" cy="32062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73ABFD0-E720-2EF6-B4A4-D2200FEA1C76}"/>
                </a:ext>
              </a:extLst>
            </p:cNvPr>
            <p:cNvSpPr/>
            <p:nvPr/>
          </p:nvSpPr>
          <p:spPr>
            <a:xfrm>
              <a:off x="5867130" y="3458965"/>
              <a:ext cx="369333" cy="32062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C4FA930-6650-C4AD-9BEA-9A2C138A1EE2}"/>
                </a:ext>
              </a:extLst>
            </p:cNvPr>
            <p:cNvSpPr/>
            <p:nvPr/>
          </p:nvSpPr>
          <p:spPr>
            <a:xfrm>
              <a:off x="6752652" y="2573442"/>
              <a:ext cx="369333" cy="32062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D2CBFD3-2BB8-B8D5-0BDA-4168F3B4B285}"/>
              </a:ext>
            </a:extLst>
          </p:cNvPr>
          <p:cNvGrpSpPr/>
          <p:nvPr/>
        </p:nvGrpSpPr>
        <p:grpSpPr>
          <a:xfrm>
            <a:off x="5980636" y="1844080"/>
            <a:ext cx="5409700" cy="4394446"/>
            <a:chOff x="3692907" y="1690688"/>
            <a:chExt cx="5409700" cy="4394446"/>
          </a:xfrm>
        </p:grpSpPr>
        <p:grpSp>
          <p:nvGrpSpPr>
            <p:cNvPr id="25" name="Content Placeholder 8" descr="Linear Graph outline">
              <a:extLst>
                <a:ext uri="{FF2B5EF4-FFF2-40B4-BE49-F238E27FC236}">
                  <a16:creationId xmlns:a16="http://schemas.microsoft.com/office/drawing/2014/main" id="{AEAB16E5-3696-FF4A-2F50-1457E777337C}"/>
                </a:ext>
              </a:extLst>
            </p:cNvPr>
            <p:cNvGrpSpPr/>
            <p:nvPr/>
          </p:nvGrpSpPr>
          <p:grpSpPr>
            <a:xfrm>
              <a:off x="4306441" y="1728671"/>
              <a:ext cx="3577538" cy="3579116"/>
              <a:chOff x="4306441" y="1728671"/>
              <a:chExt cx="3577538" cy="3579116"/>
            </a:xfrm>
            <a:solidFill>
              <a:schemeClr val="bg1"/>
            </a:solidFill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0277DD5-3912-6964-7CD2-C11C0361C3E5}"/>
                  </a:ext>
                </a:extLst>
              </p:cNvPr>
              <p:cNvSpPr/>
              <p:nvPr/>
            </p:nvSpPr>
            <p:spPr>
              <a:xfrm>
                <a:off x="4840782" y="2097109"/>
                <a:ext cx="2720918" cy="2720760"/>
              </a:xfrm>
              <a:custGeom>
                <a:avLst/>
                <a:gdLst>
                  <a:gd name="connsiteX0" fmla="*/ 74425 w 2720918"/>
                  <a:gd name="connsiteY0" fmla="*/ 2720761 h 2720760"/>
                  <a:gd name="connsiteX1" fmla="*/ 2614756 w 2720918"/>
                  <a:gd name="connsiteY1" fmla="*/ 180482 h 2720760"/>
                  <a:gd name="connsiteX2" fmla="*/ 2615498 w 2720918"/>
                  <a:gd name="connsiteY2" fmla="*/ 180488 h 2720760"/>
                  <a:gd name="connsiteX3" fmla="*/ 2615650 w 2720918"/>
                  <a:gd name="connsiteY3" fmla="*/ 180851 h 2720760"/>
                  <a:gd name="connsiteX4" fmla="*/ 2615650 w 2720918"/>
                  <a:gd name="connsiteY4" fmla="*/ 631609 h 2720760"/>
                  <a:gd name="connsiteX5" fmla="*/ 2720919 w 2720918"/>
                  <a:gd name="connsiteY5" fmla="*/ 631609 h 2720760"/>
                  <a:gd name="connsiteX6" fmla="*/ 2720919 w 2720918"/>
                  <a:gd name="connsiteY6" fmla="*/ 0 h 2720760"/>
                  <a:gd name="connsiteX7" fmla="*/ 2090783 w 2720918"/>
                  <a:gd name="connsiteY7" fmla="*/ 0 h 2720760"/>
                  <a:gd name="connsiteX8" fmla="*/ 2090783 w 2720918"/>
                  <a:gd name="connsiteY8" fmla="*/ 105268 h 2720760"/>
                  <a:gd name="connsiteX9" fmla="*/ 2539857 w 2720918"/>
                  <a:gd name="connsiteY9" fmla="*/ 105268 h 2720760"/>
                  <a:gd name="connsiteX10" fmla="*/ 2540378 w 2720918"/>
                  <a:gd name="connsiteY10" fmla="*/ 105800 h 2720760"/>
                  <a:gd name="connsiteX11" fmla="*/ 2540226 w 2720918"/>
                  <a:gd name="connsiteY11" fmla="*/ 106163 h 2720760"/>
                  <a:gd name="connsiteX12" fmla="*/ 0 w 2720918"/>
                  <a:gd name="connsiteY12" fmla="*/ 2646336 h 2720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0918" h="2720760">
                    <a:moveTo>
                      <a:pt x="74425" y="2720761"/>
                    </a:moveTo>
                    <a:lnTo>
                      <a:pt x="2614756" y="180482"/>
                    </a:lnTo>
                    <a:cubicBezTo>
                      <a:pt x="2614961" y="180277"/>
                      <a:pt x="2615298" y="180282"/>
                      <a:pt x="2615498" y="180488"/>
                    </a:cubicBezTo>
                    <a:cubicBezTo>
                      <a:pt x="2615593" y="180587"/>
                      <a:pt x="2615650" y="180714"/>
                      <a:pt x="2615650" y="180851"/>
                    </a:cubicBezTo>
                    <a:lnTo>
                      <a:pt x="2615650" y="631609"/>
                    </a:lnTo>
                    <a:lnTo>
                      <a:pt x="2720919" y="631609"/>
                    </a:lnTo>
                    <a:lnTo>
                      <a:pt x="2720919" y="0"/>
                    </a:lnTo>
                    <a:lnTo>
                      <a:pt x="2090783" y="0"/>
                    </a:lnTo>
                    <a:lnTo>
                      <a:pt x="2090783" y="105268"/>
                    </a:lnTo>
                    <a:lnTo>
                      <a:pt x="2539857" y="105268"/>
                    </a:lnTo>
                    <a:cubicBezTo>
                      <a:pt x="2540147" y="105273"/>
                      <a:pt x="2540378" y="105510"/>
                      <a:pt x="2540378" y="105800"/>
                    </a:cubicBezTo>
                    <a:cubicBezTo>
                      <a:pt x="2540373" y="105937"/>
                      <a:pt x="2540321" y="106068"/>
                      <a:pt x="2540226" y="106163"/>
                    </a:cubicBezTo>
                    <a:lnTo>
                      <a:pt x="0" y="2646336"/>
                    </a:lnTo>
                    <a:close/>
                  </a:path>
                </a:pathLst>
              </a:custGeom>
              <a:solidFill>
                <a:schemeClr val="bg1"/>
              </a:solidFill>
              <a:ln w="5258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B512C77-D425-20BB-61B8-A3376C9F20D0}"/>
                  </a:ext>
                </a:extLst>
              </p:cNvPr>
              <p:cNvSpPr/>
              <p:nvPr/>
            </p:nvSpPr>
            <p:spPr>
              <a:xfrm>
                <a:off x="4306441" y="1728671"/>
                <a:ext cx="3577538" cy="3579116"/>
              </a:xfrm>
              <a:custGeom>
                <a:avLst/>
                <a:gdLst>
                  <a:gd name="connsiteX0" fmla="*/ 105268 w 3577538"/>
                  <a:gd name="connsiteY0" fmla="*/ 0 h 3579116"/>
                  <a:gd name="connsiteX1" fmla="*/ 0 w 3577538"/>
                  <a:gd name="connsiteY1" fmla="*/ 0 h 3579116"/>
                  <a:gd name="connsiteX2" fmla="*/ 0 w 3577538"/>
                  <a:gd name="connsiteY2" fmla="*/ 3579117 h 3579116"/>
                  <a:gd name="connsiteX3" fmla="*/ 3577538 w 3577538"/>
                  <a:gd name="connsiteY3" fmla="*/ 3579117 h 3579116"/>
                  <a:gd name="connsiteX4" fmla="*/ 3577538 w 3577538"/>
                  <a:gd name="connsiteY4" fmla="*/ 3473849 h 3579116"/>
                  <a:gd name="connsiteX5" fmla="*/ 105268 w 3577538"/>
                  <a:gd name="connsiteY5" fmla="*/ 3473849 h 3579116"/>
                  <a:gd name="connsiteX6" fmla="*/ 105268 w 3577538"/>
                  <a:gd name="connsiteY6" fmla="*/ 0 h 3579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77538" h="3579116">
                    <a:moveTo>
                      <a:pt x="105268" y="0"/>
                    </a:moveTo>
                    <a:lnTo>
                      <a:pt x="0" y="0"/>
                    </a:lnTo>
                    <a:lnTo>
                      <a:pt x="0" y="3579117"/>
                    </a:lnTo>
                    <a:lnTo>
                      <a:pt x="3577538" y="3579117"/>
                    </a:lnTo>
                    <a:lnTo>
                      <a:pt x="3577538" y="3473849"/>
                    </a:lnTo>
                    <a:lnTo>
                      <a:pt x="105268" y="3473849"/>
                    </a:lnTo>
                    <a:lnTo>
                      <a:pt x="105268" y="0"/>
                    </a:lnTo>
                    <a:close/>
                  </a:path>
                </a:pathLst>
              </a:custGeom>
              <a:solidFill>
                <a:schemeClr val="bg1"/>
              </a:solidFill>
              <a:ln w="5258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983F84-598B-B6BD-0DF1-0CB7D43A4900}"/>
                </a:ext>
              </a:extLst>
            </p:cNvPr>
            <p:cNvSpPr txBox="1"/>
            <p:nvPr/>
          </p:nvSpPr>
          <p:spPr>
            <a:xfrm rot="16200000">
              <a:off x="2048773" y="3334822"/>
              <a:ext cx="365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Data Volume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4F75F5-5FE9-A54B-8894-EDF4B157EA23}"/>
                </a:ext>
              </a:extLst>
            </p:cNvPr>
            <p:cNvSpPr txBox="1"/>
            <p:nvPr/>
          </p:nvSpPr>
          <p:spPr>
            <a:xfrm>
              <a:off x="4416392" y="5715802"/>
              <a:ext cx="365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Distance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F0C9B1B-0805-9DF5-6C56-E8127F1BB702}"/>
                </a:ext>
              </a:extLst>
            </p:cNvPr>
            <p:cNvSpPr txBox="1"/>
            <p:nvPr/>
          </p:nvSpPr>
          <p:spPr>
            <a:xfrm>
              <a:off x="4416588" y="3752248"/>
              <a:ext cx="365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Fog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7BF293-E1DB-0C20-BBA8-011CC5DC3251}"/>
                </a:ext>
              </a:extLst>
            </p:cNvPr>
            <p:cNvSpPr txBox="1"/>
            <p:nvPr/>
          </p:nvSpPr>
          <p:spPr>
            <a:xfrm>
              <a:off x="5445007" y="2885099"/>
              <a:ext cx="365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Cloud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BA9D4C0-04D0-9B75-6E17-3AC32CD71250}"/>
                </a:ext>
              </a:extLst>
            </p:cNvPr>
            <p:cNvSpPr txBox="1"/>
            <p:nvPr/>
          </p:nvSpPr>
          <p:spPr>
            <a:xfrm>
              <a:off x="3762073" y="4485375"/>
              <a:ext cx="365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Edge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EAC61B5-4B72-5814-8BBC-2527E6AB7B3C}"/>
                </a:ext>
              </a:extLst>
            </p:cNvPr>
            <p:cNvSpPr/>
            <p:nvPr/>
          </p:nvSpPr>
          <p:spPr>
            <a:xfrm>
              <a:off x="4858078" y="4451974"/>
              <a:ext cx="369333" cy="32062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F30F9A0-CF3A-494A-6512-1C86C803610C}"/>
                </a:ext>
              </a:extLst>
            </p:cNvPr>
            <p:cNvSpPr/>
            <p:nvPr/>
          </p:nvSpPr>
          <p:spPr>
            <a:xfrm>
              <a:off x="5867130" y="3458965"/>
              <a:ext cx="369333" cy="32062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BFD4D3B-C703-5D10-5FEA-D0EE7E6312E6}"/>
                </a:ext>
              </a:extLst>
            </p:cNvPr>
            <p:cNvSpPr/>
            <p:nvPr/>
          </p:nvSpPr>
          <p:spPr>
            <a:xfrm>
              <a:off x="6752652" y="2573442"/>
              <a:ext cx="369333" cy="32062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7132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C368-E7EF-AAAB-0317-ADD60701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Twin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7A017-92AF-047E-917E-5DAC0D811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effectLst/>
              </a:rPr>
              <a:t>Definition </a:t>
            </a:r>
            <a:r>
              <a:rPr lang="en-US" dirty="0"/>
              <a:t>– Model of a physical system </a:t>
            </a:r>
          </a:p>
          <a:p>
            <a:pPr lvl="1"/>
            <a:r>
              <a:rPr lang="en-US" i="0" dirty="0">
                <a:effectLst/>
              </a:rPr>
              <a:t>Continuously updated with</a:t>
            </a:r>
            <a:r>
              <a:rPr lang="en-US" dirty="0"/>
              <a:t> real-time data </a:t>
            </a:r>
          </a:p>
          <a:p>
            <a:pPr lvl="1"/>
            <a:r>
              <a:rPr lang="en-US" dirty="0"/>
              <a:t>Mirrors, simulates, and analyzes the system</a:t>
            </a:r>
          </a:p>
          <a:p>
            <a:pPr lvl="1"/>
            <a:r>
              <a:rPr lang="en-US" dirty="0"/>
              <a:t>Predict issues and optimize performance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Aircraft maintenance schedules </a:t>
            </a:r>
          </a:p>
          <a:p>
            <a:pPr lvl="1"/>
            <a:r>
              <a:rPr lang="en-US" i="0" dirty="0">
                <a:effectLst/>
              </a:rPr>
              <a:t>Amazon warehouse stock</a:t>
            </a:r>
          </a:p>
          <a:p>
            <a:pPr lvl="1"/>
            <a:r>
              <a:rPr lang="en-US" dirty="0"/>
              <a:t>Wind farm modeling</a:t>
            </a:r>
            <a:endParaRPr lang="en-US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9187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B57E-C631-479A-D8B6-6836F2AC7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E9D9B-3763-130D-5252-DA6A6845A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6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25C7C-FA43-3C77-5080-79ADB545B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Cyber-Physical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96D0C-206B-BD5A-79FC-A3E946C05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Components </a:t>
            </a:r>
          </a:p>
          <a:p>
            <a:pPr lvl="1"/>
            <a:r>
              <a:rPr lang="en-US" dirty="0"/>
              <a:t>Devices, machine, sensors, actuators, …</a:t>
            </a:r>
          </a:p>
          <a:p>
            <a:r>
              <a:rPr lang="en-US" dirty="0"/>
              <a:t>Cyber/Computation Components</a:t>
            </a:r>
          </a:p>
          <a:p>
            <a:pPr lvl="1"/>
            <a:r>
              <a:rPr lang="en-US" dirty="0"/>
              <a:t>Software, algorithms, data processing</a:t>
            </a:r>
          </a:p>
          <a:p>
            <a:r>
              <a:rPr lang="en-US" dirty="0"/>
              <a:t>Communication </a:t>
            </a:r>
          </a:p>
          <a:p>
            <a:pPr lvl="1"/>
            <a:r>
              <a:rPr lang="en-US" dirty="0"/>
              <a:t>Physical/computational components facilitating data transfer</a:t>
            </a:r>
          </a:p>
          <a:p>
            <a:r>
              <a:rPr lang="en-US" dirty="0"/>
              <a:t>Feedback Loops and Automation</a:t>
            </a:r>
          </a:p>
          <a:p>
            <a:pPr lvl="1"/>
            <a:r>
              <a:rPr lang="en-US" dirty="0"/>
              <a:t>Bidirectional data transfer that facilitates control and decision making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1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B588-3B38-2A42-246C-751979DC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B1AAE-F8FE-F622-5FA4-FDAF61E81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Integrated systems that combine computational algorithms with physical processes, enabling real-time monitoring, control, and interaction between the digital and physical worlds.</a:t>
            </a:r>
          </a:p>
        </p:txBody>
      </p:sp>
    </p:spTree>
    <p:extLst>
      <p:ext uri="{BB962C8B-B14F-4D97-AF65-F5344CB8AC3E}">
        <p14:creationId xmlns:p14="http://schemas.microsoft.com/office/powerpoint/2010/main" val="166777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BF70-1C8F-167F-A3E0-3B34C490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CPS Architectures &amp;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57FF3-91E7-4AE6-AB5C-8E7EF55E6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3C Architecture</a:t>
            </a:r>
          </a:p>
          <a:p>
            <a:r>
              <a:rPr lang="en-US" dirty="0"/>
              <a:t>5C Architecture</a:t>
            </a:r>
          </a:p>
          <a:p>
            <a:r>
              <a:rPr lang="en-US" dirty="0"/>
              <a:t>IoT Architecture</a:t>
            </a:r>
          </a:p>
          <a:p>
            <a:r>
              <a:rPr lang="en-US" dirty="0"/>
              <a:t>NIST Architecture</a:t>
            </a:r>
          </a:p>
          <a:p>
            <a:r>
              <a:rPr lang="en-US" dirty="0"/>
              <a:t>Edge/Fog/Cloud Computing Framework</a:t>
            </a:r>
          </a:p>
          <a:p>
            <a:r>
              <a:rPr lang="en-US" dirty="0"/>
              <a:t>Digital Twin Framework</a:t>
            </a:r>
          </a:p>
        </p:txBody>
      </p:sp>
    </p:spTree>
    <p:extLst>
      <p:ext uri="{BB962C8B-B14F-4D97-AF65-F5344CB8AC3E}">
        <p14:creationId xmlns:p14="http://schemas.microsoft.com/office/powerpoint/2010/main" val="2861929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C368-E7EF-AAAB-0317-ADD60701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3C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7A017-92AF-047E-917E-5DAC0D811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 </a:t>
            </a:r>
          </a:p>
          <a:p>
            <a:pPr lvl="1"/>
            <a:r>
              <a:rPr lang="en-US" dirty="0"/>
              <a:t>Data processing and decision making</a:t>
            </a:r>
          </a:p>
          <a:p>
            <a:r>
              <a:rPr lang="en-US" dirty="0"/>
              <a:t>Communication</a:t>
            </a:r>
          </a:p>
          <a:p>
            <a:pPr lvl="1"/>
            <a:r>
              <a:rPr lang="en-US" dirty="0"/>
              <a:t>Transmission of data between entities </a:t>
            </a:r>
          </a:p>
          <a:p>
            <a:r>
              <a:rPr lang="en-US" dirty="0"/>
              <a:t>Control</a:t>
            </a:r>
          </a:p>
          <a:p>
            <a:pPr lvl="1"/>
            <a:r>
              <a:rPr lang="en-US" dirty="0"/>
              <a:t>Actions taken by the system to manipulate the physical </a:t>
            </a:r>
            <a:r>
              <a:rPr lang="en-US" dirty="0" err="1"/>
              <a:t>engiroment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1869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C368-E7EF-AAAB-0317-ADD60701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5C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7A017-92AF-047E-917E-5DAC0D811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 </a:t>
            </a:r>
          </a:p>
          <a:p>
            <a:pPr lvl="1"/>
            <a:r>
              <a:rPr lang="en-US" dirty="0"/>
              <a:t>Data processing and decision making</a:t>
            </a:r>
          </a:p>
          <a:p>
            <a:r>
              <a:rPr lang="en-US" dirty="0"/>
              <a:t>Communication</a:t>
            </a:r>
          </a:p>
          <a:p>
            <a:pPr lvl="1"/>
            <a:r>
              <a:rPr lang="en-US" dirty="0"/>
              <a:t>Transmission of data between entities </a:t>
            </a:r>
          </a:p>
          <a:p>
            <a:r>
              <a:rPr lang="en-US" dirty="0"/>
              <a:t>Control</a:t>
            </a:r>
          </a:p>
          <a:p>
            <a:pPr lvl="1"/>
            <a:r>
              <a:rPr lang="en-US" dirty="0"/>
              <a:t>Actions taken by the system to manipulate the physical </a:t>
            </a:r>
            <a:r>
              <a:rPr lang="en-US" dirty="0" err="1"/>
              <a:t>engiroment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471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BF70-1C8F-167F-A3E0-3B34C490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of Things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57FF3-91E7-4AE6-AB5C-8E7EF55E6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Device (Perception) Layer </a:t>
            </a:r>
          </a:p>
          <a:p>
            <a:pPr lvl="1"/>
            <a:r>
              <a:rPr lang="en-US" dirty="0"/>
              <a:t>Where interaction with the physical world occurs</a:t>
            </a:r>
          </a:p>
          <a:p>
            <a:r>
              <a:rPr lang="en-US" dirty="0"/>
              <a:t>Transport (Network) Layer</a:t>
            </a:r>
          </a:p>
          <a:p>
            <a:pPr lvl="1"/>
            <a:r>
              <a:rPr lang="en-US" dirty="0"/>
              <a:t>Facilitates communication </a:t>
            </a:r>
          </a:p>
          <a:p>
            <a:r>
              <a:rPr lang="en-US" dirty="0"/>
              <a:t>Processing (Support) Layer</a:t>
            </a:r>
          </a:p>
          <a:p>
            <a:pPr lvl="1"/>
            <a:r>
              <a:rPr lang="en-US" dirty="0"/>
              <a:t>Aggregates, stores, and processes data</a:t>
            </a:r>
          </a:p>
          <a:p>
            <a:r>
              <a:rPr lang="en-US" dirty="0"/>
              <a:t>Application Layer</a:t>
            </a:r>
          </a:p>
          <a:p>
            <a:pPr lvl="1"/>
            <a:r>
              <a:rPr lang="en-US" dirty="0"/>
              <a:t>Provides insights and control for end user</a:t>
            </a:r>
          </a:p>
          <a:p>
            <a:r>
              <a:rPr lang="en-US" dirty="0"/>
              <a:t>Business Layer</a:t>
            </a:r>
          </a:p>
          <a:p>
            <a:pPr lvl="1"/>
            <a:r>
              <a:rPr lang="en-US" dirty="0"/>
              <a:t>Defines business logic, policies, and goals</a:t>
            </a:r>
          </a:p>
          <a:p>
            <a:r>
              <a:rPr lang="en-US" dirty="0"/>
              <a:t>Security Layer</a:t>
            </a:r>
          </a:p>
          <a:p>
            <a:pPr lvl="1"/>
            <a:r>
              <a:rPr lang="en-US" dirty="0"/>
              <a:t>Provides authentication, authorization, encryption, and intrusion prevention </a:t>
            </a:r>
          </a:p>
        </p:txBody>
      </p:sp>
    </p:spTree>
    <p:extLst>
      <p:ext uri="{BB962C8B-B14F-4D97-AF65-F5344CB8AC3E}">
        <p14:creationId xmlns:p14="http://schemas.microsoft.com/office/powerpoint/2010/main" val="27470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BF70-1C8F-167F-A3E0-3B34C490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of Things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99744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C368-E7EF-AAAB-0317-ADD60701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NIST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7A017-92AF-047E-917E-5DAC0D811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– Specific application or environment</a:t>
            </a:r>
          </a:p>
          <a:p>
            <a:r>
              <a:rPr lang="en-US" dirty="0"/>
              <a:t>Facets – Stages of engineering process</a:t>
            </a:r>
          </a:p>
          <a:p>
            <a:pPr lvl="1"/>
            <a:r>
              <a:rPr lang="en-US" dirty="0"/>
              <a:t>Conceptualization – define requirements and high-level goals</a:t>
            </a:r>
          </a:p>
          <a:p>
            <a:pPr lvl="1"/>
            <a:r>
              <a:rPr lang="en-US" dirty="0"/>
              <a:t>Realization – design, production, implementation</a:t>
            </a:r>
          </a:p>
          <a:p>
            <a:pPr lvl="1"/>
            <a:r>
              <a:rPr lang="en-US" dirty="0"/>
              <a:t>Assurance – verification and validation</a:t>
            </a:r>
          </a:p>
          <a:p>
            <a:r>
              <a:rPr lang="en-US" dirty="0"/>
              <a:t>Aspects – cross-cutting concerns for the entire system</a:t>
            </a:r>
          </a:p>
          <a:p>
            <a:pPr lvl="1"/>
            <a:r>
              <a:rPr lang="en-US" dirty="0"/>
              <a:t>Functional, business, human, trustworthiness, timing, data, boundaries, composition, and lifecycle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22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3226</TotalTime>
  <Words>463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Cyber-Physical Systems</vt:lpstr>
      <vt:lpstr>What are Cyber-Physical Systems?</vt:lpstr>
      <vt:lpstr>Definition</vt:lpstr>
      <vt:lpstr>CPS Architectures &amp; Frameworks</vt:lpstr>
      <vt:lpstr>3C Architecture</vt:lpstr>
      <vt:lpstr>5C Architecture</vt:lpstr>
      <vt:lpstr>Internet of Things Architecture</vt:lpstr>
      <vt:lpstr>Internet of Things Architecture</vt:lpstr>
      <vt:lpstr>NIST Architecture</vt:lpstr>
      <vt:lpstr>NIST Architecture</vt:lpstr>
      <vt:lpstr>Edge, Fog, Cloud Computing Framework</vt:lpstr>
      <vt:lpstr>Edge, Fog, Cloud Computing Framework</vt:lpstr>
      <vt:lpstr>Edge, Fog, Cloud Computing Framework</vt:lpstr>
      <vt:lpstr>Digital Twin Framework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Jaramillo</dc:creator>
  <cp:lastModifiedBy>Jonathan Jaramillo</cp:lastModifiedBy>
  <cp:revision>2</cp:revision>
  <dcterms:created xsi:type="dcterms:W3CDTF">2024-10-15T13:09:47Z</dcterms:created>
  <dcterms:modified xsi:type="dcterms:W3CDTF">2024-10-17T21:27:41Z</dcterms:modified>
</cp:coreProperties>
</file>