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6006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721"/>
    <a:srgbClr val="A8F880"/>
    <a:srgbClr val="C6FFA7"/>
    <a:srgbClr val="5B9BD5"/>
    <a:srgbClr val="07BD1D"/>
    <a:srgbClr val="08CE20"/>
    <a:srgbClr val="02AE44"/>
    <a:srgbClr val="00C6BB"/>
    <a:srgbClr val="F89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1524" y="-3090"/>
      </p:cViewPr>
      <p:guideLst>
        <p:guide orient="horz" pos="13606"/>
        <p:guide pos="9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7070108"/>
            <a:ext cx="26010553" cy="15040222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22690338"/>
            <a:ext cx="22950488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1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2300034"/>
            <a:ext cx="6598265" cy="366105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2300034"/>
            <a:ext cx="19412287" cy="366105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2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10770172"/>
            <a:ext cx="26393061" cy="17970262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8910440"/>
            <a:ext cx="26393061" cy="9450136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54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70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300044"/>
            <a:ext cx="26393061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10590160"/>
            <a:ext cx="12945507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5780233"/>
            <a:ext cx="12945507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10590160"/>
            <a:ext cx="13009262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5780233"/>
            <a:ext cx="13009262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4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6220102"/>
            <a:ext cx="15491579" cy="30700453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6220102"/>
            <a:ext cx="15491579" cy="30700453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2300044"/>
            <a:ext cx="263930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11500170"/>
            <a:ext cx="263930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6814-F7BE-432C-9F46-97D7717CF17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40040601"/>
            <a:ext cx="1032771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化同側角落矩形 14"/>
          <p:cNvSpPr/>
          <p:nvPr/>
        </p:nvSpPr>
        <p:spPr>
          <a:xfrm flipV="1">
            <a:off x="2167402" y="16323650"/>
            <a:ext cx="12690554" cy="19379017"/>
          </a:xfrm>
          <a:prstGeom prst="round2SameRect">
            <a:avLst>
              <a:gd name="adj1" fmla="val 6159"/>
              <a:gd name="adj2" fmla="val 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67795" y="9039347"/>
            <a:ext cx="26173617" cy="4897144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>
              <a:lnSpc>
                <a:spcPct val="150000"/>
              </a:lnSpc>
            </a:pP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如阿凡達、猩球掘起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等賣座電影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，其特效的製作過程常需使用動作捕捉裝置協助取得動作資訊。專題中我們希望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透過攝影機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獲取的二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維影像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，結合卷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積神經網路學習的技術，轉換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成肢體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關節點在三維空間中的位置，進而捕捉人體</a:t>
            </a:r>
            <a:r>
              <a:rPr lang="zh-TW" altLang="en-US" sz="440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440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姿態及</a:t>
            </a:r>
            <a:r>
              <a:rPr lang="zh-TW" altLang="en-US" sz="440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zh-TW" altLang="en-US" sz="440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並應用到</a:t>
            </a:r>
            <a:r>
              <a:rPr lang="zh-TW" alt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 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動畫中。專題中實作的系統可以較低的成本與操作門檻，達到昂貴的動作捕捉裝置之相似效果，讓此類型的應用在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日常中也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能簡易的實現。</a:t>
            </a:r>
          </a:p>
        </p:txBody>
      </p:sp>
      <p:sp>
        <p:nvSpPr>
          <p:cNvPr id="6" name="圓角化同側角落矩形 5"/>
          <p:cNvSpPr/>
          <p:nvPr/>
        </p:nvSpPr>
        <p:spPr>
          <a:xfrm flipH="1">
            <a:off x="1565067" y="1142196"/>
            <a:ext cx="27539576" cy="2495302"/>
          </a:xfrm>
          <a:prstGeom prst="round2SameRect">
            <a:avLst>
              <a:gd name="adj1" fmla="val 34214"/>
              <a:gd name="adj2" fmla="val 0"/>
            </a:avLst>
          </a:prstGeom>
          <a:noFill/>
          <a:ln w="190500" cap="flat" cmpd="dbl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化同側角落矩形 6"/>
          <p:cNvSpPr/>
          <p:nvPr/>
        </p:nvSpPr>
        <p:spPr>
          <a:xfrm flipV="1">
            <a:off x="1565067" y="4429646"/>
            <a:ext cx="27539575" cy="37593790"/>
          </a:xfrm>
          <a:prstGeom prst="round2SameRect">
            <a:avLst>
              <a:gd name="adj1" fmla="val 2971"/>
              <a:gd name="adj2" fmla="val 0"/>
            </a:avLst>
          </a:prstGeom>
          <a:noFill/>
          <a:ln w="190500" cap="flat" cmpd="dbl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694617" y="1611616"/>
            <a:ext cx="2641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</a:t>
            </a:r>
            <a:r>
              <a:rPr lang="zh-TW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</a:t>
            </a:r>
            <a:r>
              <a:rPr lang="zh-TW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南大學資訊工程學系</a:t>
            </a:r>
            <a:r>
              <a:rPr lang="en-US" altLang="zh-TW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109</a:t>
            </a:r>
            <a:r>
              <a:rPr lang="zh-TW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級畢業專題</a:t>
            </a:r>
            <a:endParaRPr lang="en-US" altLang="zh-TW" sz="9600" dirty="0" smtClean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7795" y="5015798"/>
            <a:ext cx="2624865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9600" dirty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基於深度學習進行人體姿態估計</a:t>
            </a:r>
            <a:endParaRPr lang="en-US" altLang="zh-TW" sz="9600" dirty="0">
              <a:solidFill>
                <a:prstClr val="black">
                  <a:lumMod val="95000"/>
                  <a:lumOff val="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7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Human Pose Estimation via Deep Neural</a:t>
            </a:r>
            <a:r>
              <a:rPr lang="zh-TW" altLang="en-US" sz="7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720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Networks</a:t>
            </a:r>
            <a:endParaRPr lang="en-US" altLang="zh-TW" sz="7200" dirty="0" smtClean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/>
            <a:endParaRPr lang="en-US" altLang="zh-TW" sz="2000" dirty="0" smtClean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/>
            <a:r>
              <a:rPr lang="zh-TW" altLang="en-US" sz="5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張兪方</a:t>
            </a:r>
            <a:r>
              <a:rPr lang="en-US" altLang="zh-TW" sz="5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5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施宣妤</a:t>
            </a:r>
            <a:endParaRPr lang="zh-TW" altLang="en-US" sz="5400" dirty="0">
              <a:solidFill>
                <a:prstClr val="black">
                  <a:lumMod val="95000"/>
                  <a:lumOff val="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94" y="1587325"/>
            <a:ext cx="1255814" cy="1701313"/>
          </a:xfrm>
          <a:prstGeom prst="rect">
            <a:avLst/>
          </a:prstGeom>
        </p:spPr>
      </p:pic>
      <p:sp>
        <p:nvSpPr>
          <p:cNvPr id="69" name="文字方塊 68"/>
          <p:cNvSpPr txBox="1"/>
          <p:nvPr/>
        </p:nvSpPr>
        <p:spPr>
          <a:xfrm>
            <a:off x="2586500" y="16590351"/>
            <a:ext cx="12015815" cy="12280285"/>
          </a:xfrm>
          <a:prstGeom prst="rect">
            <a:avLst/>
          </a:prstGeom>
          <a:noFill/>
        </p:spPr>
        <p:txBody>
          <a:bodyPr wrap="square" lIns="540000" rIns="450000" rtlCol="0" anchor="t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藉由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Webcam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拍攝影像作為卷積神經網路的輸入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卷積神經網路會捕捉關節特徵與關節間的向量特徵，最後得到二維的關節座標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將二維關節座標透過概率模型提升至三維，得到三維關節座標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OpenGL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繪製成火柴人展示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將三維關節座標轉至成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模型動作檔，輸入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動畫製作軟體，完成人物動畫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圓角化同側角落矩形 70"/>
          <p:cNvSpPr/>
          <p:nvPr/>
        </p:nvSpPr>
        <p:spPr>
          <a:xfrm flipV="1">
            <a:off x="15623748" y="16300472"/>
            <a:ext cx="12690553" cy="13105846"/>
          </a:xfrm>
          <a:prstGeom prst="round2SameRect">
            <a:avLst>
              <a:gd name="adj1" fmla="val 6361"/>
              <a:gd name="adj2" fmla="val 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圓角化同側角落矩形 73"/>
          <p:cNvSpPr/>
          <p:nvPr/>
        </p:nvSpPr>
        <p:spPr>
          <a:xfrm>
            <a:off x="2167402" y="14397879"/>
            <a:ext cx="12690554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圓角化同側角落矩形 74"/>
          <p:cNvSpPr/>
          <p:nvPr/>
        </p:nvSpPr>
        <p:spPr>
          <a:xfrm>
            <a:off x="15624616" y="14397879"/>
            <a:ext cx="12713365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系統結果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670" y="16985795"/>
            <a:ext cx="3820695" cy="3832672"/>
          </a:xfrm>
          <a:prstGeom prst="rect">
            <a:avLst/>
          </a:prstGeom>
        </p:spPr>
      </p:pic>
      <p:pic>
        <p:nvPicPr>
          <p:cNvPr id="147" name="圖片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51" y="16991056"/>
            <a:ext cx="3938171" cy="3827411"/>
          </a:xfrm>
          <a:prstGeom prst="rect">
            <a:avLst/>
          </a:prstGeom>
        </p:spPr>
      </p:pic>
      <p:sp>
        <p:nvSpPr>
          <p:cNvPr id="148" name="圓角化同側角落矩形 147"/>
          <p:cNvSpPr/>
          <p:nvPr/>
        </p:nvSpPr>
        <p:spPr>
          <a:xfrm>
            <a:off x="2429002" y="36129230"/>
            <a:ext cx="25949932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9" name="圓角化同側角落矩形 148"/>
          <p:cNvSpPr/>
          <p:nvPr/>
        </p:nvSpPr>
        <p:spPr>
          <a:xfrm flipV="1">
            <a:off x="2429002" y="38031825"/>
            <a:ext cx="25949932" cy="3565049"/>
          </a:xfrm>
          <a:prstGeom prst="round2SameRect">
            <a:avLst>
              <a:gd name="adj1" fmla="val 27956"/>
              <a:gd name="adj2" fmla="val 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3" name="圖片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9" y="22408638"/>
            <a:ext cx="9282316" cy="5214786"/>
          </a:xfrm>
          <a:prstGeom prst="rect">
            <a:avLst/>
          </a:prstGeom>
        </p:spPr>
      </p:pic>
      <p:sp>
        <p:nvSpPr>
          <p:cNvPr id="154" name="文字方塊 153"/>
          <p:cNvSpPr txBox="1"/>
          <p:nvPr/>
        </p:nvSpPr>
        <p:spPr>
          <a:xfrm>
            <a:off x="17377049" y="21145190"/>
            <a:ext cx="521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▲ 原始影像輸入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22838670" y="21111709"/>
            <a:ext cx="521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▲ 火柴人繪製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17377917" y="28097392"/>
            <a:ext cx="521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▲ </a:t>
            </a: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人物模型輸出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7" name="圓角化同側角落矩形 156"/>
          <p:cNvSpPr/>
          <p:nvPr/>
        </p:nvSpPr>
        <p:spPr>
          <a:xfrm>
            <a:off x="15623747" y="29832885"/>
            <a:ext cx="12690554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8" name="圓角化同側角落矩形 157"/>
          <p:cNvSpPr/>
          <p:nvPr/>
        </p:nvSpPr>
        <p:spPr>
          <a:xfrm flipV="1">
            <a:off x="15623747" y="31826357"/>
            <a:ext cx="12690554" cy="3876307"/>
          </a:xfrm>
          <a:prstGeom prst="round2Same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5931527" y="32504506"/>
            <a:ext cx="11779999" cy="2308324"/>
          </a:xfrm>
          <a:prstGeom prst="rect">
            <a:avLst/>
          </a:prstGeom>
          <a:noFill/>
        </p:spPr>
        <p:txBody>
          <a:bodyPr wrap="square" lIns="540000" rIns="450000" rtlCol="0" anchor="t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設備成本較低且方便取得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容易操作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2810654" y="38062566"/>
            <a:ext cx="25356341" cy="3416320"/>
          </a:xfrm>
          <a:prstGeom prst="rect">
            <a:avLst/>
          </a:prstGeom>
          <a:noFill/>
        </p:spPr>
        <p:txBody>
          <a:bodyPr wrap="square" lIns="360000" rIns="36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雖然專題中實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作的系統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無法進行臉部表情與手指精細動作偵測，但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在估算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人體姿態的正確性可達到相當不錯的水準。未來我們也將會繼續精進本系統的穩定度，使其可應用在更多需要人體姿態資訊的應用領域。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7105" y="29174142"/>
            <a:ext cx="2755544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132" name="矩形 131"/>
          <p:cNvSpPr/>
          <p:nvPr/>
        </p:nvSpPr>
        <p:spPr>
          <a:xfrm>
            <a:off x="6872021" y="29174142"/>
            <a:ext cx="2759997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卷積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神經網路</a:t>
            </a:r>
            <a:endParaRPr lang="zh-TW" altLang="en-US" sz="4000" dirty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079974" y="32608159"/>
            <a:ext cx="2315467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概率模型</a:t>
            </a:r>
          </a:p>
        </p:txBody>
      </p:sp>
      <p:sp>
        <p:nvSpPr>
          <p:cNvPr id="135" name="矩形 134"/>
          <p:cNvSpPr/>
          <p:nvPr/>
        </p:nvSpPr>
        <p:spPr>
          <a:xfrm>
            <a:off x="9747198" y="31584228"/>
            <a:ext cx="3858855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180000" rtlCol="0" anchor="ctr"/>
          <a:lstStyle/>
          <a:p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繪製火柴人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747199" y="33618415"/>
            <a:ext cx="1900255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轉製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137" name="矩形 136"/>
          <p:cNvSpPr/>
          <p:nvPr/>
        </p:nvSpPr>
        <p:spPr>
          <a:xfrm>
            <a:off x="12216277" y="33618415"/>
            <a:ext cx="2272886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</a:p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人物動</a:t>
            </a:r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畫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541391" y="29174142"/>
            <a:ext cx="3232833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000" dirty="0" smtClean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關節座標</a:t>
            </a:r>
            <a:endParaRPr lang="zh-TW" altLang="en-US" sz="4000" dirty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980118" y="32608159"/>
            <a:ext cx="3135802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000" dirty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關節座標</a:t>
            </a:r>
            <a:endParaRPr lang="zh-TW" altLang="en-US" sz="4000" dirty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40" name="群組 139"/>
          <p:cNvGrpSpPr/>
          <p:nvPr/>
        </p:nvGrpSpPr>
        <p:grpSpPr>
          <a:xfrm>
            <a:off x="5362996" y="29726327"/>
            <a:ext cx="465760" cy="590804"/>
            <a:chOff x="4766242" y="5174468"/>
            <a:chExt cx="1055716" cy="1339144"/>
          </a:xfrm>
        </p:grpSpPr>
        <p:sp>
          <p:nvSpPr>
            <p:cNvPr id="141" name="橢圓 140"/>
            <p:cNvSpPr/>
            <p:nvPr/>
          </p:nvSpPr>
          <p:spPr>
            <a:xfrm>
              <a:off x="4816119" y="5174468"/>
              <a:ext cx="939338" cy="989214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 141"/>
            <p:cNvSpPr/>
            <p:nvPr/>
          </p:nvSpPr>
          <p:spPr>
            <a:xfrm>
              <a:off x="4990685" y="5232656"/>
              <a:ext cx="629042" cy="200309"/>
            </a:xfrm>
            <a:custGeom>
              <a:avLst/>
              <a:gdLst>
                <a:gd name="connsiteX0" fmla="*/ 0 w 629042"/>
                <a:gd name="connsiteY0" fmla="*/ 66502 h 200309"/>
                <a:gd name="connsiteX1" fmla="*/ 349135 w 629042"/>
                <a:gd name="connsiteY1" fmla="*/ 199506 h 200309"/>
                <a:gd name="connsiteX2" fmla="*/ 623455 w 629042"/>
                <a:gd name="connsiteY2" fmla="*/ 116379 h 200309"/>
                <a:gd name="connsiteX3" fmla="*/ 507077 w 629042"/>
                <a:gd name="connsiteY3" fmla="*/ 0 h 2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042" h="200309">
                  <a:moveTo>
                    <a:pt x="0" y="66502"/>
                  </a:moveTo>
                  <a:cubicBezTo>
                    <a:pt x="122613" y="128847"/>
                    <a:pt x="245226" y="191193"/>
                    <a:pt x="349135" y="199506"/>
                  </a:cubicBezTo>
                  <a:cubicBezTo>
                    <a:pt x="453044" y="207819"/>
                    <a:pt x="597131" y="149630"/>
                    <a:pt x="623455" y="116379"/>
                  </a:cubicBezTo>
                  <a:cubicBezTo>
                    <a:pt x="649779" y="83128"/>
                    <a:pt x="578428" y="41564"/>
                    <a:pt x="507077" y="0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/>
            <p:cNvSpPr/>
            <p:nvPr/>
          </p:nvSpPr>
          <p:spPr>
            <a:xfrm>
              <a:off x="5073812" y="5484519"/>
              <a:ext cx="545915" cy="554471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5205453" y="5620438"/>
              <a:ext cx="299258" cy="2992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手繪多邊形 149"/>
            <p:cNvSpPr/>
            <p:nvPr/>
          </p:nvSpPr>
          <p:spPr>
            <a:xfrm>
              <a:off x="4824430" y="5578733"/>
              <a:ext cx="182880" cy="318942"/>
            </a:xfrm>
            <a:custGeom>
              <a:avLst/>
              <a:gdLst>
                <a:gd name="connsiteX0" fmla="*/ 0 w 182880"/>
                <a:gd name="connsiteY0" fmla="*/ 27996 h 318942"/>
                <a:gd name="connsiteX1" fmla="*/ 108066 w 182880"/>
                <a:gd name="connsiteY1" fmla="*/ 27996 h 318942"/>
                <a:gd name="connsiteX2" fmla="*/ 182880 w 182880"/>
                <a:gd name="connsiteY2" fmla="*/ 318942 h 31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318942">
                  <a:moveTo>
                    <a:pt x="0" y="27996"/>
                  </a:moveTo>
                  <a:cubicBezTo>
                    <a:pt x="38793" y="3750"/>
                    <a:pt x="77586" y="-20495"/>
                    <a:pt x="108066" y="27996"/>
                  </a:cubicBezTo>
                  <a:cubicBezTo>
                    <a:pt x="138546" y="76487"/>
                    <a:pt x="160713" y="197714"/>
                    <a:pt x="182880" y="318942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手繪多邊形 150"/>
            <p:cNvSpPr/>
            <p:nvPr/>
          </p:nvSpPr>
          <p:spPr>
            <a:xfrm>
              <a:off x="4990685" y="5822860"/>
              <a:ext cx="290945" cy="342482"/>
            </a:xfrm>
            <a:custGeom>
              <a:avLst/>
              <a:gdLst>
                <a:gd name="connsiteX0" fmla="*/ 0 w 290945"/>
                <a:gd name="connsiteY0" fmla="*/ 0 h 342482"/>
                <a:gd name="connsiteX1" fmla="*/ 116378 w 290945"/>
                <a:gd name="connsiteY1" fmla="*/ 290945 h 342482"/>
                <a:gd name="connsiteX2" fmla="*/ 290945 w 290945"/>
                <a:gd name="connsiteY2" fmla="*/ 340822 h 34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945" h="342482">
                  <a:moveTo>
                    <a:pt x="0" y="0"/>
                  </a:moveTo>
                  <a:cubicBezTo>
                    <a:pt x="33943" y="117070"/>
                    <a:pt x="67887" y="234141"/>
                    <a:pt x="116378" y="290945"/>
                  </a:cubicBezTo>
                  <a:cubicBezTo>
                    <a:pt x="164869" y="347749"/>
                    <a:pt x="227907" y="344285"/>
                    <a:pt x="290945" y="340822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/>
            <p:cNvSpPr/>
            <p:nvPr/>
          </p:nvSpPr>
          <p:spPr>
            <a:xfrm>
              <a:off x="4766242" y="6221870"/>
              <a:ext cx="1055716" cy="29174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手繪多邊形 161"/>
            <p:cNvSpPr/>
            <p:nvPr/>
          </p:nvSpPr>
          <p:spPr>
            <a:xfrm>
              <a:off x="5073811" y="6241409"/>
              <a:ext cx="340829" cy="263893"/>
            </a:xfrm>
            <a:custGeom>
              <a:avLst/>
              <a:gdLst>
                <a:gd name="connsiteX0" fmla="*/ 0 w 207819"/>
                <a:gd name="connsiteY0" fmla="*/ 0 h 249382"/>
                <a:gd name="connsiteX1" fmla="*/ 133004 w 207819"/>
                <a:gd name="connsiteY1" fmla="*/ 91440 h 249382"/>
                <a:gd name="connsiteX2" fmla="*/ 207819 w 207819"/>
                <a:gd name="connsiteY2" fmla="*/ 249382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819" h="249382">
                  <a:moveTo>
                    <a:pt x="0" y="0"/>
                  </a:moveTo>
                  <a:cubicBezTo>
                    <a:pt x="49184" y="24938"/>
                    <a:pt x="98368" y="49876"/>
                    <a:pt x="133004" y="91440"/>
                  </a:cubicBezTo>
                  <a:cubicBezTo>
                    <a:pt x="167640" y="133004"/>
                    <a:pt x="187729" y="191193"/>
                    <a:pt x="207819" y="249382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接點 162"/>
            <p:cNvCxnSpPr>
              <a:stCxn id="141" idx="4"/>
              <a:endCxn id="162" idx="1"/>
            </p:cNvCxnSpPr>
            <p:nvPr/>
          </p:nvCxnSpPr>
          <p:spPr>
            <a:xfrm>
              <a:off x="5285788" y="6163681"/>
              <a:ext cx="6153" cy="1744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群組 163"/>
          <p:cNvGrpSpPr/>
          <p:nvPr/>
        </p:nvGrpSpPr>
        <p:grpSpPr>
          <a:xfrm>
            <a:off x="12503269" y="31679729"/>
            <a:ext cx="731751" cy="1359615"/>
            <a:chOff x="6828907" y="4987636"/>
            <a:chExt cx="901929" cy="1675811"/>
          </a:xfrm>
        </p:grpSpPr>
        <p:sp>
          <p:nvSpPr>
            <p:cNvPr id="165" name="橢圓 164"/>
            <p:cNvSpPr/>
            <p:nvPr/>
          </p:nvSpPr>
          <p:spPr>
            <a:xfrm>
              <a:off x="7049193" y="4987636"/>
              <a:ext cx="507076" cy="4588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手繪多邊形 165"/>
            <p:cNvSpPr/>
            <p:nvPr/>
          </p:nvSpPr>
          <p:spPr>
            <a:xfrm>
              <a:off x="7215447" y="6109855"/>
              <a:ext cx="515389" cy="257886"/>
            </a:xfrm>
            <a:custGeom>
              <a:avLst/>
              <a:gdLst>
                <a:gd name="connsiteX0" fmla="*/ 0 w 515389"/>
                <a:gd name="connsiteY0" fmla="*/ 0 h 257886"/>
                <a:gd name="connsiteX1" fmla="*/ 232757 w 515389"/>
                <a:gd name="connsiteY1" fmla="*/ 257694 h 257886"/>
                <a:gd name="connsiteX2" fmla="*/ 515389 w 515389"/>
                <a:gd name="connsiteY2" fmla="*/ 33250 h 2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389" h="257886">
                  <a:moveTo>
                    <a:pt x="0" y="0"/>
                  </a:moveTo>
                  <a:cubicBezTo>
                    <a:pt x="73429" y="126076"/>
                    <a:pt x="146859" y="252152"/>
                    <a:pt x="232757" y="257694"/>
                  </a:cubicBezTo>
                  <a:cubicBezTo>
                    <a:pt x="318655" y="263236"/>
                    <a:pt x="417022" y="148243"/>
                    <a:pt x="515389" y="33250"/>
                  </a:cubicBez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7" name="直線接點 166"/>
            <p:cNvCxnSpPr/>
            <p:nvPr/>
          </p:nvCxnSpPr>
          <p:spPr>
            <a:xfrm flipH="1" flipV="1">
              <a:off x="6828907" y="5294814"/>
              <a:ext cx="384462" cy="428943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手繪多邊形 167"/>
            <p:cNvSpPr/>
            <p:nvPr/>
          </p:nvSpPr>
          <p:spPr>
            <a:xfrm>
              <a:off x="7265324" y="5503025"/>
              <a:ext cx="324679" cy="415637"/>
            </a:xfrm>
            <a:custGeom>
              <a:avLst/>
              <a:gdLst>
                <a:gd name="connsiteX0" fmla="*/ 58189 w 324679"/>
                <a:gd name="connsiteY0" fmla="*/ 0 h 415637"/>
                <a:gd name="connsiteX1" fmla="*/ 324196 w 324679"/>
                <a:gd name="connsiteY1" fmla="*/ 216131 h 415637"/>
                <a:gd name="connsiteX2" fmla="*/ 0 w 324679"/>
                <a:gd name="connsiteY2" fmla="*/ 415637 h 415637"/>
                <a:gd name="connsiteX3" fmla="*/ 0 w 324679"/>
                <a:gd name="connsiteY3" fmla="*/ 415637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679" h="415637">
                  <a:moveTo>
                    <a:pt x="58189" y="0"/>
                  </a:moveTo>
                  <a:cubicBezTo>
                    <a:pt x="196041" y="73429"/>
                    <a:pt x="333894" y="146858"/>
                    <a:pt x="324196" y="216131"/>
                  </a:cubicBezTo>
                  <a:cubicBezTo>
                    <a:pt x="314498" y="285404"/>
                    <a:pt x="0" y="415637"/>
                    <a:pt x="0" y="415637"/>
                  </a:cubicBezTo>
                  <a:lnTo>
                    <a:pt x="0" y="415637"/>
                  </a:lnTo>
                </a:path>
              </a:pathLst>
            </a:cu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>
              <a:stCxn id="165" idx="4"/>
            </p:cNvCxnSpPr>
            <p:nvPr/>
          </p:nvCxnSpPr>
          <p:spPr>
            <a:xfrm flipH="1">
              <a:off x="7124007" y="5446522"/>
              <a:ext cx="178724" cy="121692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>
            <a:stCxn id="9" idx="3"/>
            <a:endCxn id="132" idx="1"/>
          </p:cNvCxnSpPr>
          <p:nvPr/>
        </p:nvCxnSpPr>
        <p:spPr>
          <a:xfrm>
            <a:off x="5962649" y="29976647"/>
            <a:ext cx="90937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32" idx="3"/>
            <a:endCxn id="138" idx="1"/>
          </p:cNvCxnSpPr>
          <p:nvPr/>
        </p:nvCxnSpPr>
        <p:spPr>
          <a:xfrm>
            <a:off x="9632018" y="29976647"/>
            <a:ext cx="90937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34" idx="3"/>
            <a:endCxn id="139" idx="1"/>
          </p:cNvCxnSpPr>
          <p:nvPr/>
        </p:nvCxnSpPr>
        <p:spPr>
          <a:xfrm>
            <a:off x="5395441" y="33410664"/>
            <a:ext cx="584677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36" idx="3"/>
            <a:endCxn id="137" idx="1"/>
          </p:cNvCxnSpPr>
          <p:nvPr/>
        </p:nvCxnSpPr>
        <p:spPr>
          <a:xfrm>
            <a:off x="11647454" y="34420921"/>
            <a:ext cx="56882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38" idx="2"/>
            <a:endCxn id="134" idx="0"/>
          </p:cNvCxnSpPr>
          <p:nvPr/>
        </p:nvCxnSpPr>
        <p:spPr>
          <a:xfrm rot="5400000">
            <a:off x="7283255" y="27733605"/>
            <a:ext cx="1829007" cy="7920100"/>
          </a:xfrm>
          <a:prstGeom prst="bentConnector3">
            <a:avLst>
              <a:gd name="adj1" fmla="val 2187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9" idx="3"/>
            <a:endCxn id="135" idx="1"/>
          </p:cNvCxnSpPr>
          <p:nvPr/>
        </p:nvCxnSpPr>
        <p:spPr>
          <a:xfrm flipV="1">
            <a:off x="9115920" y="32386734"/>
            <a:ext cx="631278" cy="1023931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39" idx="3"/>
            <a:endCxn id="136" idx="1"/>
          </p:cNvCxnSpPr>
          <p:nvPr/>
        </p:nvCxnSpPr>
        <p:spPr>
          <a:xfrm>
            <a:off x="9115920" y="33410665"/>
            <a:ext cx="631279" cy="1010256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337</Words>
  <Application>Microsoft Office PowerPoint</Application>
  <PresentationFormat>自訂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MingYi</dc:creator>
  <cp:lastModifiedBy>iRobot</cp:lastModifiedBy>
  <cp:revision>48</cp:revision>
  <dcterms:created xsi:type="dcterms:W3CDTF">2019-11-19T03:47:32Z</dcterms:created>
  <dcterms:modified xsi:type="dcterms:W3CDTF">2019-11-21T05:41:54Z</dcterms:modified>
</cp:coreProperties>
</file>