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2880">
          <p15:clr>
            <a:srgbClr val="A4A3A4"/>
          </p15:clr>
        </p15:guide>
      </p15:sldGuideLst>
    </p:ext>
    <p:ext uri="http://customooxmlschemas.google.com/">
      <go:slidesCustomData xmlns:go="http://customooxmlschemas.google.com/" r:id="rId30" roundtripDataSignature="AMtx7mjylVjQok/nM4hIAWWy6JZe0yvd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4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fed07e80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74fed07e8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fed07e80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74fed07e8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fed07e80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74fed07e80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4fed07e80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sz="1400"/>
              <a:t>After trying several techniques and combination n of techniques to boost the performance of our linear regression model such as log transformation, range normalization, stepwise variable selection, adding intercept. We have used 10 fold cross validation to confirms that our best linear regression model, uses a range normalization and the intercept.</a:t>
            </a:r>
            <a:endParaRPr/>
          </a:p>
        </p:txBody>
      </p:sp>
      <p:sp>
        <p:nvSpPr>
          <p:cNvPr id="195" name="Google Shape;195;g74fed07e80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fed07e8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sz="1400"/>
              <a:t>After trying several techniques and combination n of techniques to boost the performance of our linear regression model such as log transformation, range normalization, stepwise variable selection, adding intercept. We have used 10 fold cross validation to confirms that our best linear regression model, uses a range normalization and the intercept.</a:t>
            </a:r>
            <a:endParaRPr/>
          </a:p>
        </p:txBody>
      </p:sp>
      <p:sp>
        <p:nvSpPr>
          <p:cNvPr id="204" name="Google Shape;204;g74fed07e8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2" name="Google Shape;7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 name="Google Shape;8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uverture_Entrée" showMasterSp="0">
  <p:cSld name="1_Couverture_Entrée">
    <p:spTree>
      <p:nvGrpSpPr>
        <p:cNvPr id="18" name="Shape 18"/>
        <p:cNvGrpSpPr/>
        <p:nvPr/>
      </p:nvGrpSpPr>
      <p:grpSpPr>
        <a:xfrm>
          <a:off x="0" y="0"/>
          <a:ext cx="0" cy="0"/>
          <a:chOff x="0" y="0"/>
          <a:chExt cx="0" cy="0"/>
        </a:xfrm>
      </p:grpSpPr>
      <p:sp>
        <p:nvSpPr>
          <p:cNvPr id="19" name="Google Shape;19;p21"/>
          <p:cNvSpPr txBox="1"/>
          <p:nvPr>
            <p:ph idx="11" type="ftr"/>
          </p:nvPr>
        </p:nvSpPr>
        <p:spPr>
          <a:xfrm>
            <a:off x="1" y="4911725"/>
            <a:ext cx="250826" cy="231775"/>
          </a:xfrm>
          <a:prstGeom prst="rect">
            <a:avLst/>
          </a:prstGeom>
          <a:noFill/>
          <a:ln>
            <a:noFill/>
          </a:ln>
        </p:spPr>
        <p:txBody>
          <a:bodyPr anchorCtr="0" anchor="b" bIns="0" lIns="0" spcFirstLastPara="1" rIns="0" wrap="square" tIns="0">
            <a:noAutofit/>
          </a:bodyPr>
          <a:lstStyle>
            <a:lvl1pPr lvl="0" marR="0" rtl="0" algn="ctr">
              <a:spcBef>
                <a:spcPts val="0"/>
              </a:spcBef>
              <a:spcAft>
                <a:spcPts val="0"/>
              </a:spcAft>
              <a:buSzPts val="1400"/>
              <a:buNone/>
              <a:defRPr b="0" i="0" sz="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1"/>
          <p:cNvSpPr txBox="1"/>
          <p:nvPr>
            <p:ph idx="1" type="body"/>
          </p:nvPr>
        </p:nvSpPr>
        <p:spPr>
          <a:xfrm rot="-5400000">
            <a:off x="-1679399" y="2183401"/>
            <a:ext cx="3924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1"/>
          <p:cNvSpPr txBox="1"/>
          <p:nvPr>
            <p:ph idx="2" type="body"/>
          </p:nvPr>
        </p:nvSpPr>
        <p:spPr>
          <a:xfrm rot="10800000">
            <a:off x="252000" y="4114799"/>
            <a:ext cx="8640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1"/>
          <p:cNvSpPr txBox="1"/>
          <p:nvPr>
            <p:ph idx="3" type="body"/>
          </p:nvPr>
        </p:nvSpPr>
        <p:spPr>
          <a:xfrm rot="5400000">
            <a:off x="6899400" y="2183401"/>
            <a:ext cx="3924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21"/>
          <p:cNvSpPr txBox="1"/>
          <p:nvPr>
            <p:ph idx="4" type="body"/>
          </p:nvPr>
        </p:nvSpPr>
        <p:spPr>
          <a:xfrm>
            <a:off x="252000" y="252000"/>
            <a:ext cx="8640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4" name="Google Shape;24;p21"/>
          <p:cNvPicPr preferRelativeResize="0"/>
          <p:nvPr/>
        </p:nvPicPr>
        <p:blipFill rotWithShape="1">
          <a:blip r:embed="rId2">
            <a:alphaModFix/>
          </a:blip>
          <a:srcRect b="0" l="0" r="0" t="0"/>
          <a:stretch/>
        </p:blipFill>
        <p:spPr>
          <a:xfrm>
            <a:off x="1695074" y="0"/>
            <a:ext cx="5753852" cy="3236543"/>
          </a:xfrm>
          <a:prstGeom prst="rect">
            <a:avLst/>
          </a:prstGeom>
          <a:noFill/>
          <a:ln>
            <a:noFill/>
          </a:ln>
        </p:spPr>
      </p:pic>
      <p:sp>
        <p:nvSpPr>
          <p:cNvPr id="25" name="Google Shape;25;p21"/>
          <p:cNvSpPr/>
          <p:nvPr/>
        </p:nvSpPr>
        <p:spPr>
          <a:xfrm>
            <a:off x="1738218" y="1197863"/>
            <a:ext cx="5660027" cy="562259"/>
          </a:xfrm>
          <a:prstGeom prst="rect">
            <a:avLst/>
          </a:prstGeom>
          <a:solidFill>
            <a:srgbClr val="FFFF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2400" u="none" cap="none" strike="noStrike">
                <a:solidFill>
                  <a:schemeClr val="dk1"/>
                </a:solidFill>
                <a:latin typeface="Arial"/>
                <a:ea typeface="Arial"/>
                <a:cs typeface="Arial"/>
                <a:sym typeface="Arial"/>
              </a:rPr>
              <a:t>HOMICIDE RATE PREDICTOR</a:t>
            </a:r>
            <a:endParaRPr/>
          </a:p>
        </p:txBody>
      </p:sp>
      <p:sp>
        <p:nvSpPr>
          <p:cNvPr id="26" name="Google Shape;26;p21"/>
          <p:cNvSpPr/>
          <p:nvPr/>
        </p:nvSpPr>
        <p:spPr>
          <a:xfrm>
            <a:off x="1907704" y="1812805"/>
            <a:ext cx="5256584" cy="304086"/>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lt1"/>
                </a:solidFill>
                <a:latin typeface="Arial"/>
                <a:ea typeface="Arial"/>
                <a:cs typeface="Arial"/>
                <a:sym typeface="Arial"/>
              </a:rPr>
              <a:t>DATA SQUAD</a:t>
            </a:r>
            <a:endParaRPr/>
          </a:p>
        </p:txBody>
      </p:sp>
      <p:pic>
        <p:nvPicPr>
          <p:cNvPr id="27" name="Google Shape;27;p21"/>
          <p:cNvPicPr preferRelativeResize="0"/>
          <p:nvPr/>
        </p:nvPicPr>
        <p:blipFill rotWithShape="1">
          <a:blip r:embed="rId3">
            <a:alphaModFix/>
          </a:blip>
          <a:srcRect b="0" l="0" r="0" t="0"/>
          <a:stretch/>
        </p:blipFill>
        <p:spPr>
          <a:xfrm>
            <a:off x="1723888" y="2257989"/>
            <a:ext cx="1006703" cy="1004895"/>
          </a:xfrm>
          <a:prstGeom prst="rect">
            <a:avLst/>
          </a:prstGeom>
          <a:noFill/>
          <a:ln>
            <a:noFill/>
          </a:ln>
        </p:spPr>
      </p:pic>
      <p:pic>
        <p:nvPicPr>
          <p:cNvPr descr="A picture containing table, dark, lit, light&#10;&#10;Description automatically generated" id="28" name="Google Shape;28;p21"/>
          <p:cNvPicPr preferRelativeResize="0"/>
          <p:nvPr/>
        </p:nvPicPr>
        <p:blipFill rotWithShape="1">
          <a:blip r:embed="rId4">
            <a:alphaModFix/>
          </a:blip>
          <a:srcRect b="0" l="35208" r="31890" t="14194"/>
          <a:stretch/>
        </p:blipFill>
        <p:spPr>
          <a:xfrm>
            <a:off x="2016067" y="2551579"/>
            <a:ext cx="422344" cy="493271"/>
          </a:xfrm>
          <a:prstGeom prst="rect">
            <a:avLst/>
          </a:prstGeom>
          <a:noFill/>
          <a:ln>
            <a:noFill/>
          </a:ln>
        </p:spPr>
      </p:pic>
      <p:pic>
        <p:nvPicPr>
          <p:cNvPr descr="A picture containing flower&#10;&#10;Description automatically generated" id="29" name="Google Shape;29;p21"/>
          <p:cNvPicPr preferRelativeResize="0"/>
          <p:nvPr/>
        </p:nvPicPr>
        <p:blipFill rotWithShape="1">
          <a:blip r:embed="rId5">
            <a:alphaModFix/>
          </a:blip>
          <a:srcRect b="23357" l="0" r="0" t="30961"/>
          <a:stretch/>
        </p:blipFill>
        <p:spPr>
          <a:xfrm>
            <a:off x="3782209" y="3586577"/>
            <a:ext cx="1572044" cy="718120"/>
          </a:xfrm>
          <a:prstGeom prst="rect">
            <a:avLst/>
          </a:prstGeom>
          <a:noFill/>
          <a:ln>
            <a:noFill/>
          </a:ln>
        </p:spPr>
      </p:pic>
      <p:cxnSp>
        <p:nvCxnSpPr>
          <p:cNvPr id="30" name="Google Shape;30;p21"/>
          <p:cNvCxnSpPr/>
          <p:nvPr/>
        </p:nvCxnSpPr>
        <p:spPr>
          <a:xfrm flipH="1" rot="10800000">
            <a:off x="4331778" y="3566006"/>
            <a:ext cx="486060" cy="1"/>
          </a:xfrm>
          <a:prstGeom prst="straightConnector1">
            <a:avLst/>
          </a:prstGeom>
          <a:noFill/>
          <a:ln cap="flat" cmpd="sng" w="19050">
            <a:solidFill>
              <a:schemeClr val="accent2"/>
            </a:solidFill>
            <a:prstDash val="solid"/>
            <a:round/>
            <a:headEnd len="sm" w="sm" type="none"/>
            <a:tailEnd len="sm" w="sm" type="none"/>
          </a:ln>
        </p:spPr>
      </p:cxnSp>
      <p:cxnSp>
        <p:nvCxnSpPr>
          <p:cNvPr id="31" name="Google Shape;31;p21"/>
          <p:cNvCxnSpPr/>
          <p:nvPr/>
        </p:nvCxnSpPr>
        <p:spPr>
          <a:xfrm flipH="1" rot="10800000">
            <a:off x="4325201" y="4325266"/>
            <a:ext cx="486060" cy="1"/>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p:tgtEl>
                                          <p:spTgt spid="27"/>
                                        </p:tgtEl>
                                        <p:attrNameLst>
                                          <p:attrName>ppt_w</p:attrName>
                                        </p:attrNameLst>
                                      </p:cBhvr>
                                      <p:tavLst>
                                        <p:tav fmla="" tm="0">
                                          <p:val>
                                            <p:strVal val="0"/>
                                          </p:val>
                                        </p:tav>
                                        <p:tav fmla="" tm="100000">
                                          <p:val>
                                            <p:strVal val="#ppt_w"/>
                                          </p:val>
                                        </p:tav>
                                      </p:tavLst>
                                    </p:anim>
                                    <p:anim calcmode="lin" valueType="num">
                                      <p:cBhvr additive="base">
                                        <p:cTn dur="500"/>
                                        <p:tgtEl>
                                          <p:spTgt spid="27"/>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5000" fill="hold"/>
                                        <p:tgtEl>
                                          <p:spTgt spid="2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itre_image_droite">
  <p:cSld name="Chapitre_image_droite">
    <p:spTree>
      <p:nvGrpSpPr>
        <p:cNvPr id="32" name="Shape 32"/>
        <p:cNvGrpSpPr/>
        <p:nvPr/>
      </p:nvGrpSpPr>
      <p:grpSpPr>
        <a:xfrm>
          <a:off x="0" y="0"/>
          <a:ext cx="0" cy="0"/>
          <a:chOff x="0" y="0"/>
          <a:chExt cx="0" cy="0"/>
        </a:xfrm>
      </p:grpSpPr>
      <p:sp>
        <p:nvSpPr>
          <p:cNvPr id="33" name="Google Shape;33;p22"/>
          <p:cNvSpPr/>
          <p:nvPr/>
        </p:nvSpPr>
        <p:spPr>
          <a:xfrm>
            <a:off x="0" y="0"/>
            <a:ext cx="899592" cy="8795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2"/>
          <p:cNvSpPr/>
          <p:nvPr>
            <p:ph idx="2" type="pic"/>
          </p:nvPr>
        </p:nvSpPr>
        <p:spPr>
          <a:xfrm>
            <a:off x="4572000" y="250824"/>
            <a:ext cx="4321175" cy="4157664"/>
          </a:xfrm>
          <a:prstGeom prst="rect">
            <a:avLst/>
          </a:prstGeom>
          <a:solidFill>
            <a:srgbClr val="F2F2F2"/>
          </a:solidFill>
          <a:ln>
            <a:noFill/>
          </a:ln>
        </p:spPr>
        <p:txBody>
          <a:bodyPr anchorCtr="0" anchor="ctr" bIns="0" lIns="360000" spcFirstLastPara="1" rIns="360000" wrap="square" tIns="1080000">
            <a:noAutofit/>
          </a:bodyPr>
          <a:lstStyle>
            <a:lvl1pPr lvl="0" marR="0" rtl="0" algn="ctr">
              <a:lnSpc>
                <a:spcPct val="100000"/>
              </a:lnSpc>
              <a:spcBef>
                <a:spcPts val="180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1pPr>
            <a:lvl2pPr lvl="1" marR="0" rtl="0" algn="l">
              <a:lnSpc>
                <a:spcPct val="100000"/>
              </a:lnSpc>
              <a:spcBef>
                <a:spcPts val="600"/>
              </a:spcBef>
              <a:spcAft>
                <a:spcPts val="0"/>
              </a:spcAft>
              <a:buClr>
                <a:schemeClr val="accent3"/>
              </a:buClr>
              <a:buSzPts val="1100"/>
              <a:buFont typeface="Noto Sans Symbols"/>
              <a:buNone/>
              <a:defRPr b="0" i="0" sz="1100" u="none" cap="none" strike="noStrike">
                <a:solidFill>
                  <a:schemeClr val="accent2"/>
                </a:solidFill>
                <a:latin typeface="Arial"/>
                <a:ea typeface="Arial"/>
                <a:cs typeface="Arial"/>
                <a:sym typeface="Arial"/>
              </a:defRPr>
            </a:lvl2pPr>
            <a:lvl3pPr lvl="2" marR="0" rtl="0" algn="l">
              <a:lnSpc>
                <a:spcPct val="100000"/>
              </a:lnSpc>
              <a:spcBef>
                <a:spcPts val="600"/>
              </a:spcBef>
              <a:spcAft>
                <a:spcPts val="0"/>
              </a:spcAft>
              <a:buClr>
                <a:schemeClr val="accent3"/>
              </a:buClr>
              <a:buSzPts val="1100"/>
              <a:buFont typeface="Noto Sans Symbols"/>
              <a:buChar char="⬥"/>
              <a:defRPr b="0" i="0" sz="1100" u="none" cap="none" strike="noStrike">
                <a:solidFill>
                  <a:schemeClr val="accent2"/>
                </a:solidFill>
                <a:latin typeface="Arial"/>
                <a:ea typeface="Arial"/>
                <a:cs typeface="Arial"/>
                <a:sym typeface="Arial"/>
              </a:defRPr>
            </a:lvl3pPr>
            <a:lvl4pPr lvl="3" marR="0" rtl="0" algn="l">
              <a:lnSpc>
                <a:spcPct val="120000"/>
              </a:lnSpc>
              <a:spcBef>
                <a:spcPts val="600"/>
              </a:spcBef>
              <a:spcAft>
                <a:spcPts val="0"/>
              </a:spcAft>
              <a:buClr>
                <a:schemeClr val="accent3"/>
              </a:buClr>
              <a:buSzPts val="1100"/>
              <a:buFont typeface="Arial Black"/>
              <a:buChar char="&gt;"/>
              <a:defRPr b="0" i="0" sz="1100" u="none" cap="none" strike="noStrike">
                <a:solidFill>
                  <a:schemeClr val="accent2"/>
                </a:solidFill>
                <a:latin typeface="Arial"/>
                <a:ea typeface="Arial"/>
                <a:cs typeface="Arial"/>
                <a:sym typeface="Arial"/>
              </a:defRPr>
            </a:lvl4pPr>
            <a:lvl5pPr lvl="4" marR="0" rtl="0" algn="l">
              <a:lnSpc>
                <a:spcPct val="120000"/>
              </a:lnSpc>
              <a:spcBef>
                <a:spcPts val="0"/>
              </a:spcBef>
              <a:spcAft>
                <a:spcPts val="0"/>
              </a:spcAft>
              <a:buClr>
                <a:schemeClr val="accent3"/>
              </a:buClr>
              <a:buSzPts val="1100"/>
              <a:buFont typeface="Noto Sans Symbols"/>
              <a:buChar char="⬥"/>
              <a:defRPr b="0" i="0" sz="1100" u="none" cap="none" strike="noStrike">
                <a:solidFill>
                  <a:schemeClr val="accent2"/>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22"/>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37" name="Google Shape;37;p22"/>
          <p:cNvSpPr txBox="1"/>
          <p:nvPr>
            <p:ph idx="1" type="body"/>
          </p:nvPr>
        </p:nvSpPr>
        <p:spPr>
          <a:xfrm>
            <a:off x="499062" y="1630636"/>
            <a:ext cx="3852862" cy="24844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2400"/>
              <a:buNone/>
              <a:defRPr sz="2400" cap="none">
                <a:solidFill>
                  <a:schemeClr val="accent2"/>
                </a:solidFill>
              </a:defRPr>
            </a:lvl1pPr>
            <a:lvl2pPr indent="-228600" lvl="1" marL="914400" algn="l">
              <a:lnSpc>
                <a:spcPct val="110000"/>
              </a:lnSpc>
              <a:spcBef>
                <a:spcPts val="1200"/>
              </a:spcBef>
              <a:spcAft>
                <a:spcPts val="0"/>
              </a:spcAft>
              <a:buSzPts val="1400"/>
              <a:buNone/>
              <a:defRPr sz="1400">
                <a:solidFill>
                  <a:schemeClr val="accent2"/>
                </a:solidFill>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22"/>
          <p:cNvSpPr txBox="1"/>
          <p:nvPr>
            <p:ph idx="3" type="body"/>
          </p:nvPr>
        </p:nvSpPr>
        <p:spPr>
          <a:xfrm rot="5400000">
            <a:off x="3371400" y="2687400"/>
            <a:ext cx="3132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2"/>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22"/>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00"/>
              <a:buNone/>
              <a:defRPr b="0" sz="100">
                <a:solidFill>
                  <a:schemeClr val="lt1"/>
                </a:solidFill>
              </a:defRPr>
            </a:lvl1pPr>
            <a:lvl2pPr indent="-228600" lvl="1" marL="914400" algn="l">
              <a:lnSpc>
                <a:spcPct val="100000"/>
              </a:lnSpc>
              <a:spcBef>
                <a:spcPts val="600"/>
              </a:spcBef>
              <a:spcAft>
                <a:spcPts val="0"/>
              </a:spcAft>
              <a:buSzPts val="1800"/>
              <a:buNone/>
              <a:defRPr/>
            </a:lvl2pPr>
            <a:lvl3pPr indent="-342900" lvl="2" marL="1371600" algn="l">
              <a:lnSpc>
                <a:spcPct val="100000"/>
              </a:lnSpc>
              <a:spcBef>
                <a:spcPts val="600"/>
              </a:spcBef>
              <a:spcAft>
                <a:spcPts val="0"/>
              </a:spcAft>
              <a:buSzPts val="1800"/>
              <a:buChar char="⬥"/>
              <a:defRPr/>
            </a:lvl3pPr>
            <a:lvl4pPr indent="-342900" lvl="3" marL="1828800" algn="l">
              <a:lnSpc>
                <a:spcPct val="120000"/>
              </a:lnSpc>
              <a:spcBef>
                <a:spcPts val="600"/>
              </a:spcBef>
              <a:spcAft>
                <a:spcPts val="0"/>
              </a:spcAft>
              <a:buSzPts val="1800"/>
              <a:buChar char="&gt;"/>
              <a:defRPr/>
            </a:lvl4pPr>
            <a:lvl5pPr indent="-342900" lvl="4" marL="2286000" algn="l">
              <a:lnSpc>
                <a:spcPct val="120000"/>
              </a:lnSpc>
              <a:spcBef>
                <a:spcPts val="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22"/>
          <p:cNvSpPr txBox="1"/>
          <p:nvPr>
            <p:ph type="title"/>
          </p:nvPr>
        </p:nvSpPr>
        <p:spPr>
          <a:xfrm>
            <a:off x="3528000" y="250824"/>
            <a:ext cx="585664" cy="1195200"/>
          </a:xfrm>
          <a:prstGeom prst="rect">
            <a:avLst/>
          </a:prstGeom>
          <a:solidFill>
            <a:schemeClr val="lt1"/>
          </a:solidFill>
          <a:ln>
            <a:noFill/>
          </a:ln>
        </p:spPr>
        <p:txBody>
          <a:bodyPr anchorCtr="0" anchor="b" bIns="36000" lIns="36000" spcFirstLastPara="1" rIns="36000" wrap="square" tIns="36000">
            <a:spAutoFit/>
          </a:bodyPr>
          <a:lstStyle>
            <a:lvl1pPr lvl="0" algn="l">
              <a:lnSpc>
                <a:spcPct val="100000"/>
              </a:lnSpc>
              <a:spcBef>
                <a:spcPts val="0"/>
              </a:spcBef>
              <a:spcAft>
                <a:spcPts val="0"/>
              </a:spcAft>
              <a:buClr>
                <a:schemeClr val="accent1"/>
              </a:buClr>
              <a:buSzPts val="7200"/>
              <a:buFont typeface="Arial"/>
              <a:buNone/>
              <a:defRPr sz="7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p:cSld name="Titre et contenu">
    <p:spTree>
      <p:nvGrpSpPr>
        <p:cNvPr id="42" name="Shape 42"/>
        <p:cNvGrpSpPr/>
        <p:nvPr/>
      </p:nvGrpSpPr>
      <p:grpSpPr>
        <a:xfrm>
          <a:off x="0" y="0"/>
          <a:ext cx="0" cy="0"/>
          <a:chOff x="0" y="0"/>
          <a:chExt cx="0" cy="0"/>
        </a:xfrm>
      </p:grpSpPr>
      <p:sp>
        <p:nvSpPr>
          <p:cNvPr id="43" name="Google Shape;43;p23"/>
          <p:cNvSpPr txBox="1"/>
          <p:nvPr>
            <p:ph idx="1" type="body"/>
          </p:nvPr>
        </p:nvSpPr>
        <p:spPr>
          <a:xfrm>
            <a:off x="971550" y="1131889"/>
            <a:ext cx="7921625" cy="3492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accent1"/>
              </a:buClr>
              <a:buSzPts val="1800"/>
              <a:buNone/>
              <a:defRPr/>
            </a:lvl1pPr>
            <a:lvl2pPr indent="-228600" lvl="1" marL="914400" algn="l">
              <a:lnSpc>
                <a:spcPct val="100000"/>
              </a:lnSpc>
              <a:spcBef>
                <a:spcPts val="600"/>
              </a:spcBef>
              <a:spcAft>
                <a:spcPts val="0"/>
              </a:spcAft>
              <a:buSzPts val="1100"/>
              <a:buNone/>
              <a:defRPr/>
            </a:lvl2pPr>
            <a:lvl3pPr indent="-298450" lvl="2" marL="1371600" algn="l">
              <a:lnSpc>
                <a:spcPct val="100000"/>
              </a:lnSpc>
              <a:spcBef>
                <a:spcPts val="600"/>
              </a:spcBef>
              <a:spcAft>
                <a:spcPts val="0"/>
              </a:spcAft>
              <a:buSzPts val="1100"/>
              <a:buChar char="⬥"/>
              <a:defRPr/>
            </a:lvl3pPr>
            <a:lvl4pPr indent="-298450" lvl="3" marL="1828800" algn="l">
              <a:lnSpc>
                <a:spcPct val="120000"/>
              </a:lnSpc>
              <a:spcBef>
                <a:spcPts val="600"/>
              </a:spcBef>
              <a:spcAft>
                <a:spcPts val="0"/>
              </a:spcAft>
              <a:buSzPts val="1100"/>
              <a:buChar char="&gt;"/>
              <a:defRPr/>
            </a:lvl4pPr>
            <a:lvl5pPr indent="-298450" lvl="4" marL="2286000" algn="l">
              <a:lnSpc>
                <a:spcPct val="120000"/>
              </a:lnSpc>
              <a:spcBef>
                <a:spcPts val="0"/>
              </a:spcBef>
              <a:spcAft>
                <a:spcPts val="0"/>
              </a:spcAft>
              <a:buSzPts val="11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23"/>
          <p:cNvSpPr txBox="1"/>
          <p:nvPr>
            <p:ph type="title"/>
          </p:nvPr>
        </p:nvSpPr>
        <p:spPr>
          <a:xfrm>
            <a:off x="503238" y="411163"/>
            <a:ext cx="83899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503239" y="4624388"/>
            <a:ext cx="7164386" cy="324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23"/>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itre_image_gauche">
  <p:cSld name="Chapitre_image_gauche">
    <p:spTree>
      <p:nvGrpSpPr>
        <p:cNvPr id="48" name="Shape 48"/>
        <p:cNvGrpSpPr/>
        <p:nvPr/>
      </p:nvGrpSpPr>
      <p:grpSpPr>
        <a:xfrm>
          <a:off x="0" y="0"/>
          <a:ext cx="0" cy="0"/>
          <a:chOff x="0" y="0"/>
          <a:chExt cx="0" cy="0"/>
        </a:xfrm>
      </p:grpSpPr>
      <p:sp>
        <p:nvSpPr>
          <p:cNvPr id="49" name="Google Shape;49;p24"/>
          <p:cNvSpPr/>
          <p:nvPr/>
        </p:nvSpPr>
        <p:spPr>
          <a:xfrm>
            <a:off x="0" y="0"/>
            <a:ext cx="899592" cy="8795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position personnalisée">
  <p:cSld name="Disposition personnalisée">
    <p:bg>
      <p:bgPr>
        <a:solidFill>
          <a:schemeClr val="lt1"/>
        </a:solidFill>
      </p:bgPr>
    </p:bg>
    <p:spTree>
      <p:nvGrpSpPr>
        <p:cNvPr id="50" name="Shape 50"/>
        <p:cNvGrpSpPr/>
        <p:nvPr/>
      </p:nvGrpSpPr>
      <p:grpSpPr>
        <a:xfrm>
          <a:off x="0" y="0"/>
          <a:ext cx="0" cy="0"/>
          <a:chOff x="0" y="0"/>
          <a:chExt cx="0" cy="0"/>
        </a:xfrm>
      </p:grpSpPr>
      <p:sp>
        <p:nvSpPr>
          <p:cNvPr id="51" name="Google Shape;51;p25"/>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503239" y="4624388"/>
            <a:ext cx="7164386" cy="324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5"/>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pic>
        <p:nvPicPr>
          <p:cNvPr id="54" name="Google Shape;54;p25"/>
          <p:cNvPicPr preferRelativeResize="0"/>
          <p:nvPr/>
        </p:nvPicPr>
        <p:blipFill rotWithShape="1">
          <a:blip r:embed="rId2">
            <a:alphaModFix/>
          </a:blip>
          <a:srcRect b="0" l="0" r="0" t="0"/>
          <a:stretch/>
        </p:blipFill>
        <p:spPr>
          <a:xfrm>
            <a:off x="3493088" y="1717923"/>
            <a:ext cx="2157824" cy="17076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03238" y="411163"/>
            <a:ext cx="8389937" cy="72072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650"/>
              <a:buFont typeface="Arial"/>
              <a:buNone/>
              <a:defRPr b="1" i="0" sz="165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971550" y="1131889"/>
            <a:ext cx="7921625" cy="3492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800"/>
              </a:spcBef>
              <a:spcAft>
                <a:spcPts val="0"/>
              </a:spcAft>
              <a:buClr>
                <a:schemeClr val="accent1"/>
              </a:buClr>
              <a:buSzPts val="1450"/>
              <a:buFont typeface="Arial"/>
              <a:buNone/>
              <a:defRPr b="1" i="0" sz="1450" u="none" cap="none" strike="noStrike">
                <a:solidFill>
                  <a:schemeClr val="accent1"/>
                </a:solidFill>
                <a:latin typeface="Arial"/>
                <a:ea typeface="Arial"/>
                <a:cs typeface="Arial"/>
                <a:sym typeface="Arial"/>
              </a:defRPr>
            </a:lvl1pPr>
            <a:lvl2pPr indent="-228600" lvl="1" marL="914400" marR="0" rtl="0" algn="l">
              <a:lnSpc>
                <a:spcPct val="100000"/>
              </a:lnSpc>
              <a:spcBef>
                <a:spcPts val="600"/>
              </a:spcBef>
              <a:spcAft>
                <a:spcPts val="0"/>
              </a:spcAft>
              <a:buClr>
                <a:schemeClr val="accent3"/>
              </a:buClr>
              <a:buSzPts val="1100"/>
              <a:buFont typeface="Noto Sans Symbols"/>
              <a:buNone/>
              <a:defRPr b="0" i="0" sz="1100" u="none" cap="none" strike="noStrike">
                <a:solidFill>
                  <a:schemeClr val="accent2"/>
                </a:solidFill>
                <a:latin typeface="Arial"/>
                <a:ea typeface="Arial"/>
                <a:cs typeface="Arial"/>
                <a:sym typeface="Arial"/>
              </a:defRPr>
            </a:lvl2pPr>
            <a:lvl3pPr indent="-298450" lvl="2" marL="1371600" marR="0" rtl="0" algn="l">
              <a:lnSpc>
                <a:spcPct val="100000"/>
              </a:lnSpc>
              <a:spcBef>
                <a:spcPts val="600"/>
              </a:spcBef>
              <a:spcAft>
                <a:spcPts val="0"/>
              </a:spcAft>
              <a:buClr>
                <a:schemeClr val="accent3"/>
              </a:buClr>
              <a:buSzPts val="1100"/>
              <a:buFont typeface="Noto Sans Symbols"/>
              <a:buChar char="⬥"/>
              <a:defRPr b="0" i="0" sz="1100" u="none" cap="none" strike="noStrike">
                <a:solidFill>
                  <a:schemeClr val="accent2"/>
                </a:solidFill>
                <a:latin typeface="Arial"/>
                <a:ea typeface="Arial"/>
                <a:cs typeface="Arial"/>
                <a:sym typeface="Arial"/>
              </a:defRPr>
            </a:lvl3pPr>
            <a:lvl4pPr indent="-298450" lvl="3" marL="1828800" marR="0" rtl="0" algn="l">
              <a:lnSpc>
                <a:spcPct val="120000"/>
              </a:lnSpc>
              <a:spcBef>
                <a:spcPts val="600"/>
              </a:spcBef>
              <a:spcAft>
                <a:spcPts val="0"/>
              </a:spcAft>
              <a:buClr>
                <a:schemeClr val="accent3"/>
              </a:buClr>
              <a:buSzPts val="1100"/>
              <a:buFont typeface="Arial Black"/>
              <a:buChar char="&gt;"/>
              <a:defRPr b="0" i="0" sz="1100" u="none" cap="none" strike="noStrike">
                <a:solidFill>
                  <a:schemeClr val="accent2"/>
                </a:solidFill>
                <a:latin typeface="Arial"/>
                <a:ea typeface="Arial"/>
                <a:cs typeface="Arial"/>
                <a:sym typeface="Arial"/>
              </a:defRPr>
            </a:lvl4pPr>
            <a:lvl5pPr indent="-298450" lvl="4" marL="2286000" marR="0" rtl="0" algn="l">
              <a:lnSpc>
                <a:spcPct val="120000"/>
              </a:lnSpc>
              <a:spcBef>
                <a:spcPts val="0"/>
              </a:spcBef>
              <a:spcAft>
                <a:spcPts val="0"/>
              </a:spcAft>
              <a:buClr>
                <a:schemeClr val="accent3"/>
              </a:buClr>
              <a:buSzPts val="1100"/>
              <a:buFont typeface="Noto Sans Symbols"/>
              <a:buChar char="⬥"/>
              <a:defRPr b="0" i="0" sz="1100" u="none" cap="none" strike="noStrike">
                <a:solidFill>
                  <a:schemeClr val="accent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0"/>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lvl1pPr indent="0" lvl="0" marL="0" marR="0" rtl="0" algn="l">
              <a:spcBef>
                <a:spcPts val="0"/>
              </a:spcBef>
              <a:buNone/>
              <a:defRPr b="1" i="0" sz="950" u="none" cap="none" strike="noStrike">
                <a:solidFill>
                  <a:schemeClr val="accent2"/>
                </a:solidFill>
                <a:latin typeface="Arial"/>
                <a:ea typeface="Arial"/>
                <a:cs typeface="Arial"/>
                <a:sym typeface="Arial"/>
              </a:defRPr>
            </a:lvl1pPr>
            <a:lvl2pPr indent="0" lvl="1" marL="0" marR="0" rtl="0" algn="l">
              <a:spcBef>
                <a:spcPts val="0"/>
              </a:spcBef>
              <a:buNone/>
              <a:defRPr b="1" i="0" sz="950" u="none" cap="none" strike="noStrike">
                <a:solidFill>
                  <a:schemeClr val="accent2"/>
                </a:solidFill>
                <a:latin typeface="Arial"/>
                <a:ea typeface="Arial"/>
                <a:cs typeface="Arial"/>
                <a:sym typeface="Arial"/>
              </a:defRPr>
            </a:lvl2pPr>
            <a:lvl3pPr indent="0" lvl="2" marL="0" marR="0" rtl="0" algn="l">
              <a:spcBef>
                <a:spcPts val="0"/>
              </a:spcBef>
              <a:buNone/>
              <a:defRPr b="1" i="0" sz="950" u="none" cap="none" strike="noStrike">
                <a:solidFill>
                  <a:schemeClr val="accent2"/>
                </a:solidFill>
                <a:latin typeface="Arial"/>
                <a:ea typeface="Arial"/>
                <a:cs typeface="Arial"/>
                <a:sym typeface="Arial"/>
              </a:defRPr>
            </a:lvl3pPr>
            <a:lvl4pPr indent="0" lvl="3" marL="0" marR="0" rtl="0" algn="l">
              <a:spcBef>
                <a:spcPts val="0"/>
              </a:spcBef>
              <a:buNone/>
              <a:defRPr b="1" i="0" sz="950" u="none" cap="none" strike="noStrike">
                <a:solidFill>
                  <a:schemeClr val="accent2"/>
                </a:solidFill>
                <a:latin typeface="Arial"/>
                <a:ea typeface="Arial"/>
                <a:cs typeface="Arial"/>
                <a:sym typeface="Arial"/>
              </a:defRPr>
            </a:lvl4pPr>
            <a:lvl5pPr indent="0" lvl="4" marL="0" marR="0" rtl="0" algn="l">
              <a:spcBef>
                <a:spcPts val="0"/>
              </a:spcBef>
              <a:buNone/>
              <a:defRPr b="1" i="0" sz="950" u="none" cap="none" strike="noStrike">
                <a:solidFill>
                  <a:schemeClr val="accent2"/>
                </a:solidFill>
                <a:latin typeface="Arial"/>
                <a:ea typeface="Arial"/>
                <a:cs typeface="Arial"/>
                <a:sym typeface="Arial"/>
              </a:defRPr>
            </a:lvl5pPr>
            <a:lvl6pPr indent="0" lvl="5" marL="0" marR="0" rtl="0" algn="l">
              <a:spcBef>
                <a:spcPts val="0"/>
              </a:spcBef>
              <a:buNone/>
              <a:defRPr b="1" i="0" sz="950" u="none" cap="none" strike="noStrike">
                <a:solidFill>
                  <a:schemeClr val="accent2"/>
                </a:solidFill>
                <a:latin typeface="Arial"/>
                <a:ea typeface="Arial"/>
                <a:cs typeface="Arial"/>
                <a:sym typeface="Arial"/>
              </a:defRPr>
            </a:lvl6pPr>
            <a:lvl7pPr indent="0" lvl="6" marL="0" marR="0" rtl="0" algn="l">
              <a:spcBef>
                <a:spcPts val="0"/>
              </a:spcBef>
              <a:buNone/>
              <a:defRPr b="1" i="0" sz="950" u="none" cap="none" strike="noStrike">
                <a:solidFill>
                  <a:schemeClr val="accent2"/>
                </a:solidFill>
                <a:latin typeface="Arial"/>
                <a:ea typeface="Arial"/>
                <a:cs typeface="Arial"/>
                <a:sym typeface="Arial"/>
              </a:defRPr>
            </a:lvl7pPr>
            <a:lvl8pPr indent="0" lvl="7" marL="0" marR="0" rtl="0" algn="l">
              <a:spcBef>
                <a:spcPts val="0"/>
              </a:spcBef>
              <a:buNone/>
              <a:defRPr b="1" i="0" sz="950" u="none" cap="none" strike="noStrike">
                <a:solidFill>
                  <a:schemeClr val="accent2"/>
                </a:solidFill>
                <a:latin typeface="Arial"/>
                <a:ea typeface="Arial"/>
                <a:cs typeface="Arial"/>
                <a:sym typeface="Arial"/>
              </a:defRPr>
            </a:lvl8pPr>
            <a:lvl9pPr indent="0" lvl="8" marL="0" marR="0" rtl="0" algn="l">
              <a:spcBef>
                <a:spcPts val="0"/>
              </a:spcBef>
              <a:buNone/>
              <a:defRPr b="1" i="0" sz="95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FR"/>
              <a:t>‹#›</a:t>
            </a:fld>
            <a:endParaRPr/>
          </a:p>
        </p:txBody>
      </p:sp>
      <p:sp>
        <p:nvSpPr>
          <p:cNvPr id="14" name="Google Shape;14;p20"/>
          <p:cNvSpPr/>
          <p:nvPr/>
        </p:nvSpPr>
        <p:spPr>
          <a:xfrm>
            <a:off x="520478" y="4837463"/>
            <a:ext cx="7164387" cy="183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fr-FR" sz="600" u="none" cap="none" strike="noStrike">
                <a:solidFill>
                  <a:schemeClr val="accent2"/>
                </a:solidFill>
                <a:latin typeface="Arial"/>
                <a:ea typeface="Arial"/>
                <a:cs typeface="Arial"/>
                <a:sym typeface="Arial"/>
              </a:rPr>
              <a:t>Data Preparation and Analysis 2020</a:t>
            </a:r>
            <a:endParaRPr/>
          </a:p>
        </p:txBody>
      </p:sp>
      <p:sp>
        <p:nvSpPr>
          <p:cNvPr id="15" name="Google Shape;15;p20"/>
          <p:cNvSpPr/>
          <p:nvPr/>
        </p:nvSpPr>
        <p:spPr>
          <a:xfrm>
            <a:off x="252000" y="252000"/>
            <a:ext cx="61200" cy="39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0"/>
          <p:cNvSpPr/>
          <p:nvPr/>
        </p:nvSpPr>
        <p:spPr>
          <a:xfrm>
            <a:off x="252000" y="252000"/>
            <a:ext cx="396000" cy="61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picture containing flower&#10;&#10;Description automatically generated" id="17" name="Google Shape;17;p20"/>
          <p:cNvPicPr preferRelativeResize="0"/>
          <p:nvPr/>
        </p:nvPicPr>
        <p:blipFill rotWithShape="1">
          <a:blip r:embed="rId1">
            <a:alphaModFix/>
          </a:blip>
          <a:srcRect b="23357" l="0" r="0" t="30961"/>
          <a:stretch/>
        </p:blipFill>
        <p:spPr>
          <a:xfrm>
            <a:off x="7452319" y="4393459"/>
            <a:ext cx="1440855" cy="6581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idx="4" type="body"/>
          </p:nvPr>
        </p:nvSpPr>
        <p:spPr>
          <a:xfrm>
            <a:off x="7452320" y="252000"/>
            <a:ext cx="143968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60" name="Google Shape;60;p1"/>
          <p:cNvSpPr txBox="1"/>
          <p:nvPr>
            <p:ph idx="11" type="ftr"/>
          </p:nvPr>
        </p:nvSpPr>
        <p:spPr>
          <a:xfrm>
            <a:off x="1" y="4911725"/>
            <a:ext cx="250826" cy="23177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100"/>
              <a:buFont typeface="Arial"/>
              <a:buNone/>
            </a:pPr>
            <a:r>
              <a:rPr b="0" i="0" lang="fr-FR" sz="100" u="none" cap="none" strike="noStrike">
                <a:solidFill>
                  <a:srgbClr val="FFFFFF"/>
                </a:solidFill>
                <a:latin typeface="Arial"/>
                <a:ea typeface="Arial"/>
                <a:cs typeface="Arial"/>
                <a:sym typeface="Arial"/>
              </a:rPr>
              <a:t>Safran Transmission Systems / Juin 2019 / Communication</a:t>
            </a:r>
            <a:endParaRPr b="0" i="0" sz="100" u="none" cap="none" strike="noStrike">
              <a:solidFill>
                <a:srgbClr val="FFFFFF"/>
              </a:solidFill>
              <a:latin typeface="Arial"/>
              <a:ea typeface="Arial"/>
              <a:cs typeface="Arial"/>
              <a:sym typeface="Arial"/>
            </a:endParaRPr>
          </a:p>
        </p:txBody>
      </p:sp>
      <p:sp>
        <p:nvSpPr>
          <p:cNvPr id="61" name="Google Shape;61;p1"/>
          <p:cNvSpPr txBox="1"/>
          <p:nvPr>
            <p:ph idx="4294967295" type="sldNum"/>
          </p:nvPr>
        </p:nvSpPr>
        <p:spPr>
          <a:xfrm>
            <a:off x="1" y="4911726"/>
            <a:ext cx="250826" cy="23177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100"/>
              <a:buFont typeface="Arial"/>
              <a:buNone/>
            </a:pPr>
            <a:fld id="{00000000-1234-1234-1234-123412341234}" type="slidenum">
              <a:rPr b="1" i="0" lang="fr-FR" sz="100" u="none" cap="none" strike="noStrike">
                <a:solidFill>
                  <a:srgbClr val="FFFFFF"/>
                </a:solidFill>
                <a:latin typeface="Arial"/>
                <a:ea typeface="Arial"/>
                <a:cs typeface="Arial"/>
                <a:sym typeface="Arial"/>
              </a:rPr>
              <a:t>‹#›</a:t>
            </a:fld>
            <a:endParaRPr b="1" i="0" sz="100" u="none" cap="none" strike="noStrike">
              <a:solidFill>
                <a:srgbClr val="FFFFFF"/>
              </a:solidFill>
              <a:latin typeface="Arial"/>
              <a:ea typeface="Arial"/>
              <a:cs typeface="Arial"/>
              <a:sym typeface="Arial"/>
            </a:endParaRPr>
          </a:p>
        </p:txBody>
      </p:sp>
      <p:sp>
        <p:nvSpPr>
          <p:cNvPr id="62" name="Google Shape;62;p1"/>
          <p:cNvSpPr txBox="1"/>
          <p:nvPr>
            <p:ph idx="1" type="body"/>
          </p:nvPr>
        </p:nvSpPr>
        <p:spPr>
          <a:xfrm rot="-5400000">
            <a:off x="-2028863" y="2523879"/>
            <a:ext cx="4589476" cy="45719"/>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63" name="Google Shape;63;p1"/>
          <p:cNvSpPr txBox="1"/>
          <p:nvPr>
            <p:ph idx="2" type="body"/>
          </p:nvPr>
        </p:nvSpPr>
        <p:spPr>
          <a:xfrm rot="10800000">
            <a:off x="252759" y="4788383"/>
            <a:ext cx="8624519" cy="58812"/>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64" name="Google Shape;64;p1"/>
          <p:cNvSpPr txBox="1"/>
          <p:nvPr>
            <p:ph idx="4294967295" type="title"/>
          </p:nvPr>
        </p:nvSpPr>
        <p:spPr>
          <a:xfrm>
            <a:off x="824151" y="3352146"/>
            <a:ext cx="1842616" cy="1327459"/>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1"/>
              </a:buClr>
              <a:buSzPts val="1600"/>
              <a:buFont typeface="Arial"/>
              <a:buNone/>
            </a:pPr>
            <a:r>
              <a:rPr lang="fr-FR" u="sng">
                <a:latin typeface="Arial"/>
                <a:ea typeface="Arial"/>
                <a:cs typeface="Arial"/>
                <a:sym typeface="Arial"/>
              </a:rPr>
              <a:t>Presented by</a:t>
            </a:r>
            <a:r>
              <a:rPr lang="fr-FR"/>
              <a:t>:</a:t>
            </a:r>
            <a:br>
              <a:rPr lang="fr-FR"/>
            </a:br>
            <a:r>
              <a:rPr b="0" lang="fr-FR" sz="1400"/>
              <a:t>Parveen Sood </a:t>
            </a:r>
            <a:br>
              <a:rPr b="0" lang="fr-FR" sz="1400"/>
            </a:br>
            <a:r>
              <a:rPr b="0" lang="fr-FR" sz="1400"/>
              <a:t>Kevin Mouofo</a:t>
            </a:r>
            <a:br>
              <a:rPr b="0" lang="fr-FR" sz="1400"/>
            </a:br>
            <a:r>
              <a:rPr b="0" lang="fr-FR" sz="1400"/>
              <a:t>Gvs Goutham</a:t>
            </a:r>
            <a:br>
              <a:rPr b="0" lang="fr-FR" sz="1400"/>
            </a:br>
            <a:r>
              <a:rPr b="0" lang="fr-FR" sz="1400"/>
              <a:t>Jason Yeoh</a:t>
            </a:r>
            <a:br>
              <a:rPr b="0" lang="fr-FR" sz="1400"/>
            </a:br>
            <a:r>
              <a:rPr b="0" lang="fr-FR" sz="1400"/>
              <a:t>Rishikesh Jangam</a:t>
            </a:r>
            <a:endParaRPr b="0" sz="1400"/>
          </a:p>
        </p:txBody>
      </p:sp>
      <p:sp>
        <p:nvSpPr>
          <p:cNvPr id="65" name="Google Shape;65;p1"/>
          <p:cNvSpPr/>
          <p:nvPr/>
        </p:nvSpPr>
        <p:spPr>
          <a:xfrm>
            <a:off x="2907246" y="4412871"/>
            <a:ext cx="3384376" cy="62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200"/>
              <a:buFont typeface="Arial"/>
              <a:buNone/>
            </a:pPr>
            <a:r>
              <a:rPr b="0" i="0" lang="fr-FR" sz="1200" u="none" cap="none" strike="noStrike">
                <a:solidFill>
                  <a:srgbClr val="595959"/>
                </a:solidFill>
                <a:latin typeface="Arial"/>
                <a:ea typeface="Arial"/>
                <a:cs typeface="Arial"/>
                <a:sym typeface="Arial"/>
              </a:rPr>
              <a:t>DATA PREPARATION AND ANALYSIS</a:t>
            </a:r>
            <a:endParaRPr b="0" i="0" sz="12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595959"/>
              </a:buClr>
              <a:buSzPts val="1200"/>
              <a:buFont typeface="Arial"/>
              <a:buNone/>
            </a:pPr>
            <a:r>
              <a:rPr b="0" i="0" lang="fr-FR" sz="1200" u="none" cap="none" strike="noStrike">
                <a:solidFill>
                  <a:srgbClr val="595959"/>
                </a:solidFill>
                <a:latin typeface="Arial"/>
                <a:ea typeface="Arial"/>
                <a:cs typeface="Arial"/>
                <a:sym typeface="Arial"/>
              </a:rPr>
              <a:t>2020</a:t>
            </a:r>
            <a:endParaRPr/>
          </a:p>
        </p:txBody>
      </p:sp>
      <p:pic>
        <p:nvPicPr>
          <p:cNvPr id="66" name="Google Shape;66;p1"/>
          <p:cNvPicPr preferRelativeResize="0"/>
          <p:nvPr/>
        </p:nvPicPr>
        <p:blipFill rotWithShape="1">
          <a:blip r:embed="rId3">
            <a:alphaModFix/>
          </a:blip>
          <a:srcRect b="0" l="0" r="0" t="0"/>
          <a:stretch/>
        </p:blipFill>
        <p:spPr>
          <a:xfrm>
            <a:off x="8885668" y="254388"/>
            <a:ext cx="50800" cy="4584700"/>
          </a:xfrm>
          <a:prstGeom prst="rect">
            <a:avLst/>
          </a:prstGeom>
          <a:noFill/>
          <a:ln>
            <a:noFill/>
          </a:ln>
        </p:spPr>
      </p:pic>
      <p:sp>
        <p:nvSpPr>
          <p:cNvPr id="67" name="Google Shape;67;p1"/>
          <p:cNvSpPr txBox="1"/>
          <p:nvPr/>
        </p:nvSpPr>
        <p:spPr>
          <a:xfrm>
            <a:off x="6477234" y="3750826"/>
            <a:ext cx="1984958" cy="530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1650"/>
              <a:buFont typeface="Arial"/>
              <a:buNone/>
            </a:pPr>
            <a:r>
              <a:rPr b="1" i="0" lang="fr-FR" sz="1650" u="sng" cap="none" strike="noStrike">
                <a:solidFill>
                  <a:schemeClr val="accent1"/>
                </a:solidFill>
                <a:latin typeface="Arial"/>
                <a:ea typeface="Arial"/>
                <a:cs typeface="Arial"/>
                <a:sym typeface="Arial"/>
              </a:rPr>
              <a:t>Supervised by</a:t>
            </a:r>
            <a:r>
              <a:rPr b="1" i="0" lang="fr-FR" sz="1650" u="none" cap="none" strike="noStrike">
                <a:solidFill>
                  <a:schemeClr val="accent1"/>
                </a:solidFill>
                <a:latin typeface="Arial"/>
                <a:ea typeface="Arial"/>
                <a:cs typeface="Arial"/>
                <a:sym typeface="Arial"/>
              </a:rPr>
              <a:t>:</a:t>
            </a:r>
            <a:br>
              <a:rPr b="1" i="0" lang="fr-FR" sz="1650" u="none" cap="none" strike="noStrike">
                <a:solidFill>
                  <a:schemeClr val="accent1"/>
                </a:solidFill>
                <a:latin typeface="Arial"/>
                <a:ea typeface="Arial"/>
                <a:cs typeface="Arial"/>
                <a:sym typeface="Arial"/>
              </a:rPr>
            </a:br>
            <a:r>
              <a:rPr b="0" i="0" lang="fr-FR" sz="1650" u="none" cap="none" strike="noStrike">
                <a:solidFill>
                  <a:schemeClr val="accent1"/>
                </a:solidFill>
                <a:latin typeface="Arial"/>
                <a:ea typeface="Arial"/>
                <a:cs typeface="Arial"/>
                <a:sym typeface="Arial"/>
              </a:rPr>
              <a:t>Adam McElhinney</a:t>
            </a:r>
            <a:endParaRPr b="0" i="0" sz="1400" u="none" cap="none" strike="noStrike">
              <a:solidFill>
                <a:schemeClr val="accent1"/>
              </a:solidFill>
              <a:latin typeface="Arial"/>
              <a:ea typeface="Arial"/>
              <a:cs typeface="Arial"/>
              <a:sym typeface="Arial"/>
            </a:endParaRPr>
          </a:p>
        </p:txBody>
      </p:sp>
      <p:pic>
        <p:nvPicPr>
          <p:cNvPr id="68" name="Google Shape;68;p1"/>
          <p:cNvPicPr preferRelativeResize="0"/>
          <p:nvPr/>
        </p:nvPicPr>
        <p:blipFill rotWithShape="1">
          <a:blip r:embed="rId4">
            <a:alphaModFix/>
          </a:blip>
          <a:srcRect b="0" l="0" r="0" t="0"/>
          <a:stretch/>
        </p:blipFill>
        <p:spPr>
          <a:xfrm>
            <a:off x="240507" y="213201"/>
            <a:ext cx="1439680" cy="637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4fed07e80_0_5"/>
          <p:cNvSpPr txBox="1"/>
          <p:nvPr>
            <p:ph type="title"/>
          </p:nvPr>
        </p:nvSpPr>
        <p:spPr>
          <a:xfrm>
            <a:off x="485999" y="427381"/>
            <a:ext cx="8389800" cy="72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158" name="Google Shape;158;g74fed07e80_0_5"/>
          <p:cNvSpPr txBox="1"/>
          <p:nvPr>
            <p:ph idx="10" type="dt"/>
          </p:nvPr>
        </p:nvSpPr>
        <p:spPr>
          <a:xfrm>
            <a:off x="-1" y="4911725"/>
            <a:ext cx="503100" cy="23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59" name="Google Shape;159;g74fed07e80_0_5"/>
          <p:cNvSpPr txBox="1"/>
          <p:nvPr>
            <p:ph idx="12" type="sldNum"/>
          </p:nvPr>
        </p:nvSpPr>
        <p:spPr>
          <a:xfrm>
            <a:off x="250825" y="4624389"/>
            <a:ext cx="235200"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60" name="Google Shape;160;g74fed07e80_0_5"/>
          <p:cNvSpPr txBox="1"/>
          <p:nvPr/>
        </p:nvSpPr>
        <p:spPr>
          <a:xfrm>
            <a:off x="485550" y="763575"/>
            <a:ext cx="81729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t>Standard Linear Regression was performed to assess the ability of our independent variables to predict the homicide rate. After t</a:t>
            </a:r>
            <a:r>
              <a:rPr lang="fr-FR"/>
              <a:t>he data cleaning, pre</a:t>
            </a:r>
            <a:r>
              <a:rPr lang="fr-FR"/>
              <a:t>liminary analysis were performed to ensure there was no violation of the normality and the linearity. </a:t>
            </a:r>
            <a:endParaRPr/>
          </a:p>
        </p:txBody>
      </p:sp>
      <p:sp>
        <p:nvSpPr>
          <p:cNvPr id="161" name="Google Shape;161;g74fed07e80_0_5"/>
          <p:cNvSpPr txBox="1"/>
          <p:nvPr/>
        </p:nvSpPr>
        <p:spPr>
          <a:xfrm>
            <a:off x="658975" y="1486150"/>
            <a:ext cx="8172900" cy="324000"/>
          </a:xfrm>
          <a:prstGeom prst="rect">
            <a:avLst/>
          </a:prstGeom>
          <a:noFill/>
          <a:ln>
            <a:noFill/>
          </a:ln>
        </p:spPr>
        <p:txBody>
          <a:bodyPr anchorCtr="0" anchor="t" bIns="91425" lIns="91425" spcFirstLastPara="1" rIns="91425" wrap="square" tIns="91425">
            <a:noAutofit/>
          </a:bodyPr>
          <a:lstStyle/>
          <a:p>
            <a:pPr indent="-333375" lvl="0" marL="457200" rtl="0" algn="l">
              <a:spcBef>
                <a:spcPts val="0"/>
              </a:spcBef>
              <a:spcAft>
                <a:spcPts val="0"/>
              </a:spcAft>
              <a:buClr>
                <a:schemeClr val="accent1"/>
              </a:buClr>
              <a:buSzPts val="1650"/>
              <a:buAutoNum type="arabicPeriod"/>
            </a:pPr>
            <a:r>
              <a:rPr b="1" lang="fr-FR" sz="1650" u="sng">
                <a:solidFill>
                  <a:schemeClr val="accent1"/>
                </a:solidFill>
              </a:rPr>
              <a:t>Linear</a:t>
            </a:r>
            <a:r>
              <a:rPr lang="fr-FR" u="sng">
                <a:solidFill>
                  <a:srgbClr val="1155CC"/>
                </a:solidFill>
              </a:rPr>
              <a:t> </a:t>
            </a:r>
            <a:r>
              <a:rPr b="1" lang="fr-FR" sz="1650" u="sng">
                <a:solidFill>
                  <a:schemeClr val="accent1"/>
                </a:solidFill>
              </a:rPr>
              <a:t>relationship</a:t>
            </a:r>
            <a:endParaRPr u="sng">
              <a:solidFill>
                <a:srgbClr val="1155CC"/>
              </a:solidFill>
            </a:endParaRPr>
          </a:p>
        </p:txBody>
      </p:sp>
      <p:pic>
        <p:nvPicPr>
          <p:cNvPr id="162" name="Google Shape;162;g74fed07e80_0_5"/>
          <p:cNvPicPr preferRelativeResize="0"/>
          <p:nvPr/>
        </p:nvPicPr>
        <p:blipFill>
          <a:blip r:embed="rId3">
            <a:alphaModFix/>
          </a:blip>
          <a:stretch>
            <a:fillRect/>
          </a:stretch>
        </p:blipFill>
        <p:spPr>
          <a:xfrm>
            <a:off x="655500" y="1962550"/>
            <a:ext cx="3738275" cy="2377300"/>
          </a:xfrm>
          <a:prstGeom prst="rect">
            <a:avLst/>
          </a:prstGeom>
          <a:noFill/>
          <a:ln>
            <a:noFill/>
          </a:ln>
        </p:spPr>
      </p:pic>
      <p:sp>
        <p:nvSpPr>
          <p:cNvPr id="163" name="Google Shape;163;g74fed07e80_0_5"/>
          <p:cNvSpPr txBox="1"/>
          <p:nvPr/>
        </p:nvSpPr>
        <p:spPr>
          <a:xfrm>
            <a:off x="5451100" y="1810150"/>
            <a:ext cx="1692300" cy="14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1500">
                <a:solidFill>
                  <a:schemeClr val="accent1"/>
                </a:solidFill>
              </a:rPr>
              <a:t>Test data</a:t>
            </a:r>
            <a:r>
              <a:rPr b="1" lang="fr-FR" sz="1650">
                <a:solidFill>
                  <a:schemeClr val="accent1"/>
                </a:solidFill>
              </a:rPr>
              <a:t> </a:t>
            </a:r>
            <a:endParaRPr b="1" sz="1650">
              <a:solidFill>
                <a:schemeClr val="accent1"/>
              </a:solidFill>
            </a:endParaRPr>
          </a:p>
          <a:p>
            <a:pPr indent="0" lvl="0" marL="0" rtl="0" algn="l">
              <a:spcBef>
                <a:spcPts val="0"/>
              </a:spcBef>
              <a:spcAft>
                <a:spcPts val="0"/>
              </a:spcAft>
              <a:buNone/>
            </a:pPr>
            <a:r>
              <a:t/>
            </a:r>
            <a:endParaRPr b="1" sz="1650">
              <a:solidFill>
                <a:schemeClr val="accent1"/>
              </a:solidFill>
            </a:endParaRPr>
          </a:p>
          <a:p>
            <a:pPr indent="0" lvl="0" marL="0" rtl="0" algn="l">
              <a:spcBef>
                <a:spcPts val="0"/>
              </a:spcBef>
              <a:spcAft>
                <a:spcPts val="0"/>
              </a:spcAft>
              <a:buNone/>
            </a:pPr>
            <a:r>
              <a:rPr b="1" lang="fr-FR"/>
              <a:t>R**2 :    </a:t>
            </a:r>
            <a:r>
              <a:rPr lang="fr-FR">
                <a:solidFill>
                  <a:schemeClr val="dk1"/>
                </a:solidFill>
              </a:rPr>
              <a:t>0.987076</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fr-FR"/>
              <a:t>RMSE : </a:t>
            </a:r>
            <a:r>
              <a:rPr lang="fr-FR">
                <a:solidFill>
                  <a:schemeClr val="dk1"/>
                </a:solidFill>
              </a:rPr>
              <a:t>3.700107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fr-FR"/>
              <a:t>MAE :    </a:t>
            </a:r>
            <a:r>
              <a:rPr lang="fr-FR">
                <a:solidFill>
                  <a:schemeClr val="dk1"/>
                </a:solidFill>
              </a:rPr>
              <a:t>2.679041</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74fed07e80_0_37"/>
          <p:cNvSpPr txBox="1"/>
          <p:nvPr>
            <p:ph type="title"/>
          </p:nvPr>
        </p:nvSpPr>
        <p:spPr>
          <a:xfrm>
            <a:off x="485999" y="427381"/>
            <a:ext cx="8389800" cy="72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169" name="Google Shape;169;g74fed07e80_0_37"/>
          <p:cNvSpPr txBox="1"/>
          <p:nvPr>
            <p:ph idx="10" type="dt"/>
          </p:nvPr>
        </p:nvSpPr>
        <p:spPr>
          <a:xfrm>
            <a:off x="-1" y="4911725"/>
            <a:ext cx="503100" cy="23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70" name="Google Shape;170;g74fed07e80_0_37"/>
          <p:cNvSpPr txBox="1"/>
          <p:nvPr>
            <p:ph idx="12" type="sldNum"/>
          </p:nvPr>
        </p:nvSpPr>
        <p:spPr>
          <a:xfrm>
            <a:off x="250825" y="4624389"/>
            <a:ext cx="235200"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71" name="Google Shape;171;g74fed07e80_0_37"/>
          <p:cNvSpPr txBox="1"/>
          <p:nvPr/>
        </p:nvSpPr>
        <p:spPr>
          <a:xfrm>
            <a:off x="594525" y="886600"/>
            <a:ext cx="75273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650">
                <a:solidFill>
                  <a:schemeClr val="accent1"/>
                </a:solidFill>
              </a:rPr>
              <a:t>2.    </a:t>
            </a:r>
            <a:r>
              <a:rPr b="1" lang="fr-FR" sz="1650">
                <a:solidFill>
                  <a:schemeClr val="accent1"/>
                </a:solidFill>
              </a:rPr>
              <a:t>Multicollinearity</a:t>
            </a:r>
            <a:endParaRPr>
              <a:solidFill>
                <a:srgbClr val="1155CC"/>
              </a:solidFill>
            </a:endParaRPr>
          </a:p>
        </p:txBody>
      </p:sp>
      <p:pic>
        <p:nvPicPr>
          <p:cNvPr id="172" name="Google Shape;172;g74fed07e80_0_37"/>
          <p:cNvPicPr preferRelativeResize="0"/>
          <p:nvPr/>
        </p:nvPicPr>
        <p:blipFill>
          <a:blip r:embed="rId3">
            <a:alphaModFix/>
          </a:blip>
          <a:stretch>
            <a:fillRect/>
          </a:stretch>
        </p:blipFill>
        <p:spPr>
          <a:xfrm>
            <a:off x="2746800" y="671625"/>
            <a:ext cx="4649125" cy="401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178" name="Google Shape;178;p10"/>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79" name="Google Shape;179;p10"/>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80" name="Google Shape;180;p10"/>
          <p:cNvSpPr txBox="1"/>
          <p:nvPr/>
        </p:nvSpPr>
        <p:spPr>
          <a:xfrm>
            <a:off x="594513" y="886600"/>
            <a:ext cx="8172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pic>
        <p:nvPicPr>
          <p:cNvPr id="181" name="Google Shape;181;p10"/>
          <p:cNvPicPr preferRelativeResize="0"/>
          <p:nvPr/>
        </p:nvPicPr>
        <p:blipFill>
          <a:blip r:embed="rId3">
            <a:alphaModFix/>
          </a:blip>
          <a:stretch>
            <a:fillRect/>
          </a:stretch>
        </p:blipFill>
        <p:spPr>
          <a:xfrm>
            <a:off x="4635125" y="1397863"/>
            <a:ext cx="4314425" cy="2876292"/>
          </a:xfrm>
          <a:prstGeom prst="rect">
            <a:avLst/>
          </a:prstGeom>
          <a:noFill/>
          <a:ln>
            <a:noFill/>
          </a:ln>
        </p:spPr>
      </p:pic>
      <p:pic>
        <p:nvPicPr>
          <p:cNvPr id="182" name="Google Shape;182;p10"/>
          <p:cNvPicPr preferRelativeResize="0"/>
          <p:nvPr/>
        </p:nvPicPr>
        <p:blipFill>
          <a:blip r:embed="rId4">
            <a:alphaModFix/>
          </a:blip>
          <a:stretch>
            <a:fillRect/>
          </a:stretch>
        </p:blipFill>
        <p:spPr>
          <a:xfrm>
            <a:off x="166675" y="1380788"/>
            <a:ext cx="4314424" cy="29104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74fed07e80_0_16"/>
          <p:cNvSpPr txBox="1"/>
          <p:nvPr>
            <p:ph type="title"/>
          </p:nvPr>
        </p:nvSpPr>
        <p:spPr>
          <a:xfrm>
            <a:off x="485999" y="427381"/>
            <a:ext cx="8389800" cy="72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188" name="Google Shape;188;g74fed07e80_0_16"/>
          <p:cNvSpPr txBox="1"/>
          <p:nvPr>
            <p:ph idx="10" type="dt"/>
          </p:nvPr>
        </p:nvSpPr>
        <p:spPr>
          <a:xfrm>
            <a:off x="-1" y="4911725"/>
            <a:ext cx="503100" cy="23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89" name="Google Shape;189;g74fed07e80_0_16"/>
          <p:cNvSpPr txBox="1"/>
          <p:nvPr>
            <p:ph idx="12" type="sldNum"/>
          </p:nvPr>
        </p:nvSpPr>
        <p:spPr>
          <a:xfrm>
            <a:off x="250825" y="4624389"/>
            <a:ext cx="235200"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90" name="Google Shape;190;g74fed07e80_0_16"/>
          <p:cNvSpPr txBox="1"/>
          <p:nvPr/>
        </p:nvSpPr>
        <p:spPr>
          <a:xfrm>
            <a:off x="594513" y="886600"/>
            <a:ext cx="8172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650">
                <a:solidFill>
                  <a:schemeClr val="accent1"/>
                </a:solidFill>
              </a:rPr>
              <a:t>4</a:t>
            </a:r>
            <a:r>
              <a:rPr b="1" lang="fr-FR" sz="1650">
                <a:solidFill>
                  <a:schemeClr val="accent1"/>
                </a:solidFill>
              </a:rPr>
              <a:t>.    Autocorrelation</a:t>
            </a:r>
            <a:endParaRPr>
              <a:solidFill>
                <a:srgbClr val="1155CC"/>
              </a:solidFill>
            </a:endParaRPr>
          </a:p>
        </p:txBody>
      </p:sp>
      <p:pic>
        <p:nvPicPr>
          <p:cNvPr id="191" name="Google Shape;191;g74fed07e80_0_16"/>
          <p:cNvPicPr preferRelativeResize="0"/>
          <p:nvPr/>
        </p:nvPicPr>
        <p:blipFill>
          <a:blip r:embed="rId3">
            <a:alphaModFix/>
          </a:blip>
          <a:stretch>
            <a:fillRect/>
          </a:stretch>
        </p:blipFill>
        <p:spPr>
          <a:xfrm>
            <a:off x="4491625" y="1447125"/>
            <a:ext cx="4501101" cy="2788600"/>
          </a:xfrm>
          <a:prstGeom prst="rect">
            <a:avLst/>
          </a:prstGeom>
          <a:noFill/>
          <a:ln>
            <a:noFill/>
          </a:ln>
        </p:spPr>
      </p:pic>
      <p:pic>
        <p:nvPicPr>
          <p:cNvPr id="192" name="Google Shape;192;g74fed07e80_0_16"/>
          <p:cNvPicPr preferRelativeResize="0"/>
          <p:nvPr/>
        </p:nvPicPr>
        <p:blipFill>
          <a:blip r:embed="rId4">
            <a:alphaModFix/>
          </a:blip>
          <a:stretch>
            <a:fillRect/>
          </a:stretch>
        </p:blipFill>
        <p:spPr>
          <a:xfrm>
            <a:off x="204975" y="1447125"/>
            <a:ext cx="4122017" cy="278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74fed07e80_0_28"/>
          <p:cNvSpPr txBox="1"/>
          <p:nvPr>
            <p:ph type="title"/>
          </p:nvPr>
        </p:nvSpPr>
        <p:spPr>
          <a:xfrm>
            <a:off x="485999" y="427381"/>
            <a:ext cx="8389800" cy="72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198" name="Google Shape;198;g74fed07e80_0_28"/>
          <p:cNvSpPr txBox="1"/>
          <p:nvPr>
            <p:ph idx="10" type="dt"/>
          </p:nvPr>
        </p:nvSpPr>
        <p:spPr>
          <a:xfrm>
            <a:off x="-1" y="4911725"/>
            <a:ext cx="503100" cy="23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99" name="Google Shape;199;g74fed07e80_0_28"/>
          <p:cNvSpPr txBox="1"/>
          <p:nvPr>
            <p:ph idx="12" type="sldNum"/>
          </p:nvPr>
        </p:nvSpPr>
        <p:spPr>
          <a:xfrm>
            <a:off x="250825" y="4624389"/>
            <a:ext cx="235200"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200" name="Google Shape;200;g74fed07e80_0_28"/>
          <p:cNvSpPr txBox="1"/>
          <p:nvPr/>
        </p:nvSpPr>
        <p:spPr>
          <a:xfrm>
            <a:off x="594513" y="886600"/>
            <a:ext cx="8172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650">
                <a:solidFill>
                  <a:schemeClr val="accent1"/>
                </a:solidFill>
              </a:rPr>
              <a:t>5</a:t>
            </a:r>
            <a:r>
              <a:rPr b="1" lang="fr-FR" sz="1650">
                <a:solidFill>
                  <a:schemeClr val="accent1"/>
                </a:solidFill>
              </a:rPr>
              <a:t>.    Results, interpretation and improvement</a:t>
            </a:r>
            <a:endParaRPr>
              <a:solidFill>
                <a:srgbClr val="1155CC"/>
              </a:solidFill>
            </a:endParaRPr>
          </a:p>
        </p:txBody>
      </p:sp>
      <p:sp>
        <p:nvSpPr>
          <p:cNvPr id="201" name="Google Shape;201;g74fed07e80_0_28"/>
          <p:cNvSpPr txBox="1"/>
          <p:nvPr/>
        </p:nvSpPr>
        <p:spPr>
          <a:xfrm>
            <a:off x="1842225" y="1522275"/>
            <a:ext cx="60585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solidFill>
                  <a:schemeClr val="dk1"/>
                </a:solidFill>
              </a:rPr>
              <a:t>After trying several techniques and combination n of techniques to boost the performance of our linear regression model such as log transformation, range normalization, stepwise variable selection, adding intercept. We have used 10 fold cross validation to confirms that our best linear regression model, uses a range normalization and the intercept.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FR">
                <a:solidFill>
                  <a:schemeClr val="dk1"/>
                </a:solidFill>
              </a:rPr>
              <a:t>We have RMSE, and R**2 as validation metrics. We have the following results : </a:t>
            </a:r>
            <a:r>
              <a:rPr b="1" lang="fr-FR">
                <a:solidFill>
                  <a:schemeClr val="dk1"/>
                </a:solidFill>
              </a:rPr>
              <a:t>(I am working on a diagram for this part)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fr-FR">
                <a:solidFill>
                  <a:schemeClr val="dk1"/>
                </a:solidFill>
              </a:rPr>
              <a:t>As you can see from our RMSE our linear regression model has a mean square error of about … To improve it, we saw that more variables can slightly reduce the error in the prediction. Another alternative is to ... </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74fed07e80_0_55"/>
          <p:cNvSpPr txBox="1"/>
          <p:nvPr>
            <p:ph type="title"/>
          </p:nvPr>
        </p:nvSpPr>
        <p:spPr>
          <a:xfrm>
            <a:off x="485999" y="427381"/>
            <a:ext cx="8389800" cy="72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LINEAR REGRESSION MODEL</a:t>
            </a:r>
            <a:endParaRPr/>
          </a:p>
        </p:txBody>
      </p:sp>
      <p:sp>
        <p:nvSpPr>
          <p:cNvPr id="207" name="Google Shape;207;g74fed07e80_0_55"/>
          <p:cNvSpPr txBox="1"/>
          <p:nvPr>
            <p:ph idx="10" type="dt"/>
          </p:nvPr>
        </p:nvSpPr>
        <p:spPr>
          <a:xfrm>
            <a:off x="-1" y="4911725"/>
            <a:ext cx="503100" cy="231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08" name="Google Shape;208;g74fed07e80_0_55"/>
          <p:cNvSpPr txBox="1"/>
          <p:nvPr>
            <p:ph idx="12" type="sldNum"/>
          </p:nvPr>
        </p:nvSpPr>
        <p:spPr>
          <a:xfrm>
            <a:off x="250825" y="4624389"/>
            <a:ext cx="235200"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209" name="Google Shape;209;g74fed07e80_0_55"/>
          <p:cNvSpPr txBox="1"/>
          <p:nvPr/>
        </p:nvSpPr>
        <p:spPr>
          <a:xfrm>
            <a:off x="594513" y="886600"/>
            <a:ext cx="8172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650">
                <a:solidFill>
                  <a:schemeClr val="accent1"/>
                </a:solidFill>
              </a:rPr>
              <a:t>5.    Results, interpretation and improvement</a:t>
            </a:r>
            <a:endParaRPr>
              <a:solidFill>
                <a:srgbClr val="1155CC"/>
              </a:solidFill>
            </a:endParaRPr>
          </a:p>
        </p:txBody>
      </p:sp>
      <p:sp>
        <p:nvSpPr>
          <p:cNvPr id="210" name="Google Shape;210;g74fed07e80_0_55"/>
          <p:cNvSpPr txBox="1"/>
          <p:nvPr/>
        </p:nvSpPr>
        <p:spPr>
          <a:xfrm>
            <a:off x="1842225" y="1522275"/>
            <a:ext cx="60585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solidFill>
                  <a:schemeClr val="dk1"/>
                </a:solidFill>
              </a:rPr>
              <a:t>After trying several techniques and combination n of techniques to boost the performance of our linear regression model such as log transformation, range normalization, stepwise variable selection, adding intercept. We have used 10 fold cross validation to confirms that our best linear regression model, uses a range normalization and the intercept.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FR">
                <a:solidFill>
                  <a:schemeClr val="dk1"/>
                </a:solidFill>
              </a:rPr>
              <a:t>We have RMSE, and R**2 as validation metrics. We have the following results : </a:t>
            </a:r>
            <a:r>
              <a:rPr b="1" lang="fr-FR">
                <a:solidFill>
                  <a:schemeClr val="dk1"/>
                </a:solidFill>
              </a:rPr>
              <a:t>(I am working on a diagram for this part)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FR">
                <a:solidFill>
                  <a:schemeClr val="dk1"/>
                </a:solidFill>
              </a:rPr>
              <a:t>As you can see from our RMSE our linear regression model has a mean square error of about … To improve it, we saw that more variables can slightly reduce the error in the prediction. Another alternative is to ... </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K NEAREST NEIGHBORS MODEL</a:t>
            </a:r>
            <a:endParaRPr/>
          </a:p>
        </p:txBody>
      </p:sp>
      <p:sp>
        <p:nvSpPr>
          <p:cNvPr id="216" name="Google Shape;216;p11"/>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17" name="Google Shape;217;p11"/>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LASSO MODEL</a:t>
            </a:r>
            <a:endParaRPr/>
          </a:p>
        </p:txBody>
      </p:sp>
      <p:sp>
        <p:nvSpPr>
          <p:cNvPr id="223" name="Google Shape;223;p12"/>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24" name="Google Shape;224;p12"/>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NEURAL NETWORK MODEL</a:t>
            </a:r>
            <a:endParaRPr/>
          </a:p>
        </p:txBody>
      </p:sp>
      <p:sp>
        <p:nvSpPr>
          <p:cNvPr id="230" name="Google Shape;230;p13"/>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31" name="Google Shape;231;p13"/>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RESULTS COMPARISON (ADD PRECISION RECALL ETC)</a:t>
            </a:r>
            <a:endParaRPr/>
          </a:p>
        </p:txBody>
      </p:sp>
      <p:sp>
        <p:nvSpPr>
          <p:cNvPr id="237" name="Google Shape;237;p14"/>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38" name="Google Shape;238;p14"/>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2"/>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75" name="Google Shape;75;p2"/>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1" i="0" lang="fr-FR" sz="900" u="none" cap="none" strike="noStrike">
                <a:solidFill>
                  <a:schemeClr val="accent2"/>
                </a:solidFill>
                <a:latin typeface="Arial"/>
                <a:ea typeface="Arial"/>
                <a:cs typeface="Arial"/>
                <a:sym typeface="Arial"/>
              </a:rPr>
              <a:t>‹#›</a:t>
            </a:fld>
            <a:endParaRPr b="1" i="0" sz="900" u="none" cap="none" strike="noStrike">
              <a:solidFill>
                <a:schemeClr val="accent2"/>
              </a:solidFill>
              <a:latin typeface="Arial"/>
              <a:ea typeface="Arial"/>
              <a:cs typeface="Arial"/>
              <a:sym typeface="Arial"/>
            </a:endParaRPr>
          </a:p>
        </p:txBody>
      </p:sp>
      <p:sp>
        <p:nvSpPr>
          <p:cNvPr id="76" name="Google Shape;76;p2"/>
          <p:cNvSpPr txBox="1"/>
          <p:nvPr>
            <p:ph idx="1" type="body"/>
          </p:nvPr>
        </p:nvSpPr>
        <p:spPr>
          <a:xfrm>
            <a:off x="499062" y="1630636"/>
            <a:ext cx="3852862" cy="2484438"/>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accent2"/>
              </a:buClr>
              <a:buSzPts val="2400"/>
              <a:buNone/>
            </a:pPr>
            <a:r>
              <a:rPr lang="fr-FR" u="sng"/>
              <a:t>PROBLEM BACKGROUND AND DESCRIPTION</a:t>
            </a:r>
            <a:endParaRPr u="sng"/>
          </a:p>
        </p:txBody>
      </p:sp>
      <p:sp>
        <p:nvSpPr>
          <p:cNvPr id="77" name="Google Shape;77;p2"/>
          <p:cNvSpPr txBox="1"/>
          <p:nvPr>
            <p:ph idx="3" type="body"/>
          </p:nvPr>
        </p:nvSpPr>
        <p:spPr>
          <a:xfrm rot="5400000">
            <a:off x="3371057" y="2688432"/>
            <a:ext cx="3132138" cy="60325"/>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78" name="Google Shape;78;p2"/>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79" name="Google Shape;79;p2"/>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80" name="Google Shape;80;p2"/>
          <p:cNvSpPr txBox="1"/>
          <p:nvPr>
            <p:ph type="title"/>
          </p:nvPr>
        </p:nvSpPr>
        <p:spPr>
          <a:xfrm>
            <a:off x="3528000" y="250824"/>
            <a:ext cx="585664" cy="1195200"/>
          </a:xfrm>
          <a:prstGeom prst="rect">
            <a:avLst/>
          </a:prstGeom>
          <a:solidFill>
            <a:schemeClr val="lt1"/>
          </a:solidFill>
          <a:ln>
            <a:noFill/>
          </a:ln>
        </p:spPr>
        <p:txBody>
          <a:bodyPr anchorCtr="0" anchor="b" bIns="36000" lIns="36000" spcFirstLastPara="1" rIns="36000" wrap="square" tIns="36000">
            <a:spAutoFit/>
          </a:bodyPr>
          <a:lstStyle/>
          <a:p>
            <a:pPr indent="0" lvl="0" marL="0" rtl="0" algn="l">
              <a:lnSpc>
                <a:spcPct val="100000"/>
              </a:lnSpc>
              <a:spcBef>
                <a:spcPts val="0"/>
              </a:spcBef>
              <a:spcAft>
                <a:spcPts val="0"/>
              </a:spcAft>
              <a:buClr>
                <a:schemeClr val="accent1"/>
              </a:buClr>
              <a:buSzPts val="7200"/>
              <a:buFont typeface="Arial"/>
              <a:buNone/>
            </a:pPr>
            <a:r>
              <a:rPr lang="fr-FR"/>
              <a:t>1</a:t>
            </a:r>
            <a:endParaRPr/>
          </a:p>
        </p:txBody>
      </p:sp>
      <p:pic>
        <p:nvPicPr>
          <p:cNvPr descr="A picture containing sitting, holding, woman, baby&#10;&#10;Description automatically generated" id="81" name="Google Shape;81;p2"/>
          <p:cNvPicPr preferRelativeResize="0"/>
          <p:nvPr/>
        </p:nvPicPr>
        <p:blipFill rotWithShape="1">
          <a:blip r:embed="rId3">
            <a:alphaModFix/>
          </a:blip>
          <a:srcRect b="0" l="0" r="0" t="0"/>
          <a:stretch/>
        </p:blipFill>
        <p:spPr>
          <a:xfrm>
            <a:off x="5783505" y="1501648"/>
            <a:ext cx="2168995" cy="2140204"/>
          </a:xfrm>
          <a:prstGeom prst="rect">
            <a:avLst/>
          </a:prstGeom>
          <a:noFill/>
          <a:ln>
            <a:noFill/>
          </a:ln>
        </p:spPr>
      </p:pic>
      <p:pic>
        <p:nvPicPr>
          <p:cNvPr id="82" name="Google Shape;82;p2"/>
          <p:cNvPicPr preferRelativeResize="0"/>
          <p:nvPr/>
        </p:nvPicPr>
        <p:blipFill rotWithShape="1">
          <a:blip r:embed="rId4">
            <a:alphaModFix/>
          </a:blip>
          <a:srcRect b="10676" l="0" r="0" t="8882"/>
          <a:stretch/>
        </p:blipFill>
        <p:spPr>
          <a:xfrm>
            <a:off x="1223013" y="2584944"/>
            <a:ext cx="2505473" cy="12241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5"/>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44" name="Google Shape;244;p15"/>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245" name="Google Shape;245;p15"/>
          <p:cNvSpPr txBox="1"/>
          <p:nvPr>
            <p:ph idx="1" type="body"/>
          </p:nvPr>
        </p:nvSpPr>
        <p:spPr>
          <a:xfrm>
            <a:off x="1637928" y="2251319"/>
            <a:ext cx="1296144" cy="6408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None/>
            </a:pPr>
            <a:r>
              <a:rPr lang="fr-FR" sz="3200" u="sng"/>
              <a:t>DEMO</a:t>
            </a:r>
            <a:r>
              <a:rPr lang="fr-FR" sz="3200"/>
              <a:t> </a:t>
            </a:r>
            <a:endParaRPr/>
          </a:p>
        </p:txBody>
      </p:sp>
      <p:sp>
        <p:nvSpPr>
          <p:cNvPr id="246" name="Google Shape;246;p15"/>
          <p:cNvSpPr txBox="1"/>
          <p:nvPr>
            <p:ph idx="3" type="body"/>
          </p:nvPr>
        </p:nvSpPr>
        <p:spPr>
          <a:xfrm rot="5400000">
            <a:off x="3371400" y="2687400"/>
            <a:ext cx="3132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47" name="Google Shape;247;p15"/>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48" name="Google Shape;248;p15"/>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49" name="Google Shape;249;p15"/>
          <p:cNvSpPr txBox="1"/>
          <p:nvPr>
            <p:ph type="title"/>
          </p:nvPr>
        </p:nvSpPr>
        <p:spPr>
          <a:xfrm>
            <a:off x="3528000" y="265325"/>
            <a:ext cx="585664" cy="1180699"/>
          </a:xfrm>
          <a:prstGeom prst="rect">
            <a:avLst/>
          </a:prstGeom>
          <a:solidFill>
            <a:schemeClr val="lt1"/>
          </a:solidFill>
          <a:ln>
            <a:noFill/>
          </a:ln>
        </p:spPr>
        <p:txBody>
          <a:bodyPr anchorCtr="0" anchor="b" bIns="36000" lIns="36000" spcFirstLastPara="1" rIns="36000" wrap="square" tIns="36000">
            <a:spAutoFit/>
          </a:bodyPr>
          <a:lstStyle/>
          <a:p>
            <a:pPr indent="0" lvl="0" marL="0" rtl="0" algn="l">
              <a:lnSpc>
                <a:spcPct val="100000"/>
              </a:lnSpc>
              <a:spcBef>
                <a:spcPts val="0"/>
              </a:spcBef>
              <a:spcAft>
                <a:spcPts val="0"/>
              </a:spcAft>
              <a:buClr>
                <a:schemeClr val="accent1"/>
              </a:buClr>
              <a:buSzPts val="7200"/>
              <a:buFont typeface="Arial"/>
              <a:buNone/>
            </a:pPr>
            <a:r>
              <a:rPr lang="fr-FR"/>
              <a:t>4</a:t>
            </a:r>
            <a:endParaRPr/>
          </a:p>
        </p:txBody>
      </p:sp>
      <p:pic>
        <p:nvPicPr>
          <p:cNvPr descr="A close up of a sign&#10;&#10;Description automatically generated" id="250" name="Google Shape;250;p15"/>
          <p:cNvPicPr preferRelativeResize="0"/>
          <p:nvPr/>
        </p:nvPicPr>
        <p:blipFill rotWithShape="1">
          <a:blip r:embed="rId3">
            <a:alphaModFix/>
          </a:blip>
          <a:srcRect b="0" l="0" r="0" t="0"/>
          <a:stretch/>
        </p:blipFill>
        <p:spPr>
          <a:xfrm>
            <a:off x="4975992" y="548961"/>
            <a:ext cx="4113653" cy="23432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6"/>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56" name="Google Shape;256;p16"/>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257" name="Google Shape;257;p16"/>
          <p:cNvSpPr txBox="1"/>
          <p:nvPr>
            <p:ph idx="1" type="body"/>
          </p:nvPr>
        </p:nvSpPr>
        <p:spPr>
          <a:xfrm>
            <a:off x="357543" y="1959411"/>
            <a:ext cx="3856914" cy="1055194"/>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accent2"/>
              </a:buClr>
              <a:buSzPts val="3200"/>
              <a:buNone/>
            </a:pPr>
            <a:r>
              <a:rPr lang="fr-FR" sz="3200" u="sng"/>
              <a:t>PROJECT DIFFICULTIES AND OUTCOMES</a:t>
            </a:r>
            <a:r>
              <a:rPr lang="fr-FR" sz="3200"/>
              <a:t> </a:t>
            </a:r>
            <a:endParaRPr/>
          </a:p>
        </p:txBody>
      </p:sp>
      <p:sp>
        <p:nvSpPr>
          <p:cNvPr id="258" name="Google Shape;258;p16"/>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59" name="Google Shape;259;p16"/>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60" name="Google Shape;260;p16"/>
          <p:cNvSpPr txBox="1"/>
          <p:nvPr>
            <p:ph type="title"/>
          </p:nvPr>
        </p:nvSpPr>
        <p:spPr>
          <a:xfrm>
            <a:off x="3528000" y="265325"/>
            <a:ext cx="585664" cy="1180699"/>
          </a:xfrm>
          <a:prstGeom prst="rect">
            <a:avLst/>
          </a:prstGeom>
          <a:solidFill>
            <a:schemeClr val="lt1"/>
          </a:solidFill>
          <a:ln>
            <a:noFill/>
          </a:ln>
        </p:spPr>
        <p:txBody>
          <a:bodyPr anchorCtr="0" anchor="b" bIns="36000" lIns="36000" spcFirstLastPara="1" rIns="36000" wrap="square" tIns="36000">
            <a:spAutoFit/>
          </a:bodyPr>
          <a:lstStyle/>
          <a:p>
            <a:pPr indent="0" lvl="0" marL="0" rtl="0" algn="l">
              <a:lnSpc>
                <a:spcPct val="100000"/>
              </a:lnSpc>
              <a:spcBef>
                <a:spcPts val="0"/>
              </a:spcBef>
              <a:spcAft>
                <a:spcPts val="0"/>
              </a:spcAft>
              <a:buClr>
                <a:schemeClr val="accent1"/>
              </a:buClr>
              <a:buSzPts val="7200"/>
              <a:buFont typeface="Arial"/>
              <a:buNone/>
            </a:pPr>
            <a:r>
              <a:rPr lang="fr-FR"/>
              <a:t>5</a:t>
            </a:r>
            <a:endParaRPr/>
          </a:p>
        </p:txBody>
      </p:sp>
      <p:pic>
        <p:nvPicPr>
          <p:cNvPr descr="A close up of a logo&#10;&#10;Description automatically generated" id="261" name="Google Shape;261;p16"/>
          <p:cNvPicPr preferRelativeResize="0"/>
          <p:nvPr/>
        </p:nvPicPr>
        <p:blipFill rotWithShape="1">
          <a:blip r:embed="rId3">
            <a:alphaModFix/>
          </a:blip>
          <a:srcRect b="0" l="0" r="0" t="0"/>
          <a:stretch/>
        </p:blipFill>
        <p:spPr>
          <a:xfrm>
            <a:off x="5019310" y="502021"/>
            <a:ext cx="3886644" cy="2746562"/>
          </a:xfrm>
          <a:prstGeom prst="rect">
            <a:avLst/>
          </a:prstGeom>
          <a:noFill/>
          <a:ln>
            <a:noFill/>
          </a:ln>
        </p:spPr>
      </p:pic>
      <p:sp>
        <p:nvSpPr>
          <p:cNvPr id="262" name="Google Shape;262;p16"/>
          <p:cNvSpPr txBox="1"/>
          <p:nvPr>
            <p:ph idx="3" type="body"/>
          </p:nvPr>
        </p:nvSpPr>
        <p:spPr>
          <a:xfrm rot="5400000">
            <a:off x="3371400" y="2687400"/>
            <a:ext cx="3132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PROJECT DIFFICULTIES AND SOLUTIONS </a:t>
            </a:r>
            <a:endParaRPr/>
          </a:p>
        </p:txBody>
      </p:sp>
      <p:sp>
        <p:nvSpPr>
          <p:cNvPr id="268" name="Google Shape;268;p17"/>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69" name="Google Shape;269;p17"/>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PROJECT OUTCOMES </a:t>
            </a:r>
            <a:endParaRPr/>
          </a:p>
        </p:txBody>
      </p:sp>
      <p:sp>
        <p:nvSpPr>
          <p:cNvPr id="275" name="Google Shape;275;p18"/>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76" name="Google Shape;276;p18"/>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9"/>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282" name="Google Shape;282;p19"/>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283" name="Google Shape;283;p19"/>
          <p:cNvSpPr txBox="1"/>
          <p:nvPr>
            <p:ph idx="4" type="body"/>
          </p:nvPr>
        </p:nvSpPr>
        <p:spPr>
          <a:xfrm>
            <a:off x="2098303" y="1095642"/>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84" name="Google Shape;284;p19"/>
          <p:cNvSpPr txBox="1"/>
          <p:nvPr>
            <p:ph idx="5" type="body"/>
          </p:nvPr>
        </p:nvSpPr>
        <p:spPr>
          <a:xfrm rot="10800000">
            <a:off x="2100469" y="41615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85" name="Google Shape;285;p19"/>
          <p:cNvSpPr txBox="1"/>
          <p:nvPr>
            <p:ph idx="3" type="body"/>
          </p:nvPr>
        </p:nvSpPr>
        <p:spPr>
          <a:xfrm rot="5400000">
            <a:off x="5506799" y="2626199"/>
            <a:ext cx="3132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286" name="Google Shape;286;p19"/>
          <p:cNvSpPr txBox="1"/>
          <p:nvPr/>
        </p:nvSpPr>
        <p:spPr>
          <a:xfrm>
            <a:off x="2418529" y="1803417"/>
            <a:ext cx="4327548" cy="188756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3200"/>
              <a:buFont typeface="Arial"/>
              <a:buNone/>
            </a:pPr>
            <a:r>
              <a:rPr b="1" i="0" lang="fr-FR" sz="3200" u="none" cap="none" strike="noStrike">
                <a:solidFill>
                  <a:schemeClr val="accent1"/>
                </a:solidFill>
                <a:latin typeface="Arial"/>
                <a:ea typeface="Arial"/>
                <a:cs typeface="Arial"/>
                <a:sym typeface="Arial"/>
              </a:rPr>
              <a:t>THANK YOU FOR YOUR KIND ATTENTION !</a:t>
            </a:r>
            <a:endParaRPr b="0" i="0" sz="3200" u="none" cap="none" strike="noStrike">
              <a:solidFill>
                <a:schemeClr val="accent1"/>
              </a:solidFill>
              <a:latin typeface="Arial"/>
              <a:ea typeface="Arial"/>
              <a:cs typeface="Arial"/>
              <a:sym typeface="Arial"/>
            </a:endParaRPr>
          </a:p>
        </p:txBody>
      </p:sp>
      <p:pic>
        <p:nvPicPr>
          <p:cNvPr id="287" name="Google Shape;287;p19"/>
          <p:cNvPicPr preferRelativeResize="0"/>
          <p:nvPr/>
        </p:nvPicPr>
        <p:blipFill rotWithShape="1">
          <a:blip r:embed="rId3">
            <a:alphaModFix/>
          </a:blip>
          <a:srcRect b="0" l="0" r="0" t="0"/>
          <a:stretch/>
        </p:blipFill>
        <p:spPr>
          <a:xfrm>
            <a:off x="2106616" y="1093623"/>
            <a:ext cx="50800" cy="313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3"/>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89" name="Google Shape;89;p3"/>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90" name="Google Shape;90;p3"/>
          <p:cNvSpPr txBox="1"/>
          <p:nvPr>
            <p:ph idx="1" type="body"/>
          </p:nvPr>
        </p:nvSpPr>
        <p:spPr>
          <a:xfrm>
            <a:off x="481669" y="1505537"/>
            <a:ext cx="3852862" cy="2484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None/>
            </a:pPr>
            <a:r>
              <a:rPr lang="fr-FR" sz="3200" u="sng"/>
              <a:t>DATA</a:t>
            </a:r>
            <a:r>
              <a:rPr lang="fr-FR" sz="3200"/>
              <a:t> :</a:t>
            </a:r>
            <a:endParaRPr/>
          </a:p>
          <a:p>
            <a:pPr indent="0" lvl="0" marL="0" rtl="0" algn="l">
              <a:lnSpc>
                <a:spcPct val="90000"/>
              </a:lnSpc>
              <a:spcBef>
                <a:spcPts val="0"/>
              </a:spcBef>
              <a:spcAft>
                <a:spcPts val="0"/>
              </a:spcAft>
              <a:buClr>
                <a:schemeClr val="accent2"/>
              </a:buClr>
              <a:buSzPts val="2400"/>
              <a:buNone/>
            </a:pPr>
            <a:r>
              <a:t/>
            </a:r>
            <a:endParaRPr/>
          </a:p>
          <a:p>
            <a:pPr indent="-342900" lvl="0" marL="342900" rtl="0" algn="l">
              <a:lnSpc>
                <a:spcPct val="90000"/>
              </a:lnSpc>
              <a:spcBef>
                <a:spcPts val="0"/>
              </a:spcBef>
              <a:spcAft>
                <a:spcPts val="0"/>
              </a:spcAft>
              <a:buClr>
                <a:schemeClr val="accent2"/>
              </a:buClr>
              <a:buSzPts val="2400"/>
              <a:buFont typeface="Arial"/>
              <a:buChar char="•"/>
            </a:pPr>
            <a:r>
              <a:rPr lang="fr-FR"/>
              <a:t>IDENTIFICATION</a:t>
            </a:r>
            <a:endParaRPr/>
          </a:p>
          <a:p>
            <a:pPr indent="-342900" lvl="0" marL="342900" rtl="0" algn="l">
              <a:lnSpc>
                <a:spcPct val="90000"/>
              </a:lnSpc>
              <a:spcBef>
                <a:spcPts val="0"/>
              </a:spcBef>
              <a:spcAft>
                <a:spcPts val="0"/>
              </a:spcAft>
              <a:buClr>
                <a:schemeClr val="accent2"/>
              </a:buClr>
              <a:buSzPts val="2400"/>
              <a:buFont typeface="Arial"/>
              <a:buChar char="•"/>
            </a:pPr>
            <a:r>
              <a:rPr lang="fr-FR"/>
              <a:t>COLLECTION</a:t>
            </a:r>
            <a:endParaRPr/>
          </a:p>
          <a:p>
            <a:pPr indent="-342900" lvl="0" marL="342900" rtl="0" algn="l">
              <a:lnSpc>
                <a:spcPct val="90000"/>
              </a:lnSpc>
              <a:spcBef>
                <a:spcPts val="0"/>
              </a:spcBef>
              <a:spcAft>
                <a:spcPts val="0"/>
              </a:spcAft>
              <a:buClr>
                <a:schemeClr val="accent2"/>
              </a:buClr>
              <a:buSzPts val="2400"/>
              <a:buFont typeface="Arial"/>
              <a:buChar char="•"/>
            </a:pPr>
            <a:r>
              <a:rPr lang="fr-FR"/>
              <a:t>EXPLORATORY AND ANALYSIS </a:t>
            </a:r>
            <a:endParaRPr/>
          </a:p>
          <a:p>
            <a:pPr indent="-342900" lvl="0" marL="342900" rtl="0" algn="l">
              <a:lnSpc>
                <a:spcPct val="90000"/>
              </a:lnSpc>
              <a:spcBef>
                <a:spcPts val="0"/>
              </a:spcBef>
              <a:spcAft>
                <a:spcPts val="0"/>
              </a:spcAft>
              <a:buClr>
                <a:schemeClr val="accent2"/>
              </a:buClr>
              <a:buSzPts val="2400"/>
              <a:buFont typeface="Arial"/>
              <a:buChar char="•"/>
            </a:pPr>
            <a:r>
              <a:rPr lang="fr-FR"/>
              <a:t>CLEANING </a:t>
            </a:r>
            <a:endParaRPr/>
          </a:p>
        </p:txBody>
      </p:sp>
      <p:sp>
        <p:nvSpPr>
          <p:cNvPr id="91" name="Google Shape;91;p3"/>
          <p:cNvSpPr txBox="1"/>
          <p:nvPr>
            <p:ph idx="3" type="body"/>
          </p:nvPr>
        </p:nvSpPr>
        <p:spPr>
          <a:xfrm rot="5400000">
            <a:off x="3371400" y="2687400"/>
            <a:ext cx="3132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92" name="Google Shape;92;p3"/>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93" name="Google Shape;93;p3"/>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94" name="Google Shape;94;p3"/>
          <p:cNvSpPr txBox="1"/>
          <p:nvPr>
            <p:ph type="title"/>
          </p:nvPr>
        </p:nvSpPr>
        <p:spPr>
          <a:xfrm>
            <a:off x="3528000" y="250824"/>
            <a:ext cx="585664" cy="1195200"/>
          </a:xfrm>
          <a:prstGeom prst="rect">
            <a:avLst/>
          </a:prstGeom>
          <a:solidFill>
            <a:schemeClr val="lt1"/>
          </a:solidFill>
          <a:ln>
            <a:noFill/>
          </a:ln>
        </p:spPr>
        <p:txBody>
          <a:bodyPr anchorCtr="0" anchor="b" bIns="36000" lIns="36000" spcFirstLastPara="1" rIns="36000" wrap="square" tIns="36000">
            <a:spAutoFit/>
          </a:bodyPr>
          <a:lstStyle/>
          <a:p>
            <a:pPr indent="0" lvl="0" marL="0" rtl="0" algn="l">
              <a:lnSpc>
                <a:spcPct val="100000"/>
              </a:lnSpc>
              <a:spcBef>
                <a:spcPts val="0"/>
              </a:spcBef>
              <a:spcAft>
                <a:spcPts val="0"/>
              </a:spcAft>
              <a:buClr>
                <a:schemeClr val="accent1"/>
              </a:buClr>
              <a:buSzPts val="7200"/>
              <a:buFont typeface="Arial"/>
              <a:buNone/>
            </a:pPr>
            <a:r>
              <a:rPr lang="fr-FR"/>
              <a:t>2</a:t>
            </a:r>
            <a:endParaRPr/>
          </a:p>
        </p:txBody>
      </p:sp>
      <p:pic>
        <p:nvPicPr>
          <p:cNvPr descr="A picture containing computer&#10;&#10;Description automatically generated" id="95" name="Google Shape;95;p3"/>
          <p:cNvPicPr preferRelativeResize="0"/>
          <p:nvPr/>
        </p:nvPicPr>
        <p:blipFill rotWithShape="1">
          <a:blip r:embed="rId3">
            <a:alphaModFix/>
          </a:blip>
          <a:srcRect b="0" l="0" r="0" t="0"/>
          <a:stretch/>
        </p:blipFill>
        <p:spPr>
          <a:xfrm>
            <a:off x="5020742" y="411510"/>
            <a:ext cx="3956664" cy="29523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4"/>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DATA IDENTIFICATION AND COLLECTION</a:t>
            </a:r>
            <a:endParaRPr/>
          </a:p>
        </p:txBody>
      </p:sp>
      <p:sp>
        <p:nvSpPr>
          <p:cNvPr id="101" name="Google Shape;101;p4"/>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02" name="Google Shape;102;p4"/>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03" name="Google Shape;103;p4"/>
          <p:cNvSpPr txBox="1"/>
          <p:nvPr/>
        </p:nvSpPr>
        <p:spPr>
          <a:xfrm>
            <a:off x="415425" y="1078150"/>
            <a:ext cx="8348400" cy="3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txBox="1"/>
          <p:nvPr/>
        </p:nvSpPr>
        <p:spPr>
          <a:xfrm>
            <a:off x="365975" y="939675"/>
            <a:ext cx="8160300" cy="3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EXPLORATORY AND DATA ANALYSIS</a:t>
            </a:r>
            <a:endParaRPr/>
          </a:p>
        </p:txBody>
      </p:sp>
      <p:sp>
        <p:nvSpPr>
          <p:cNvPr id="110" name="Google Shape;110;p5"/>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11" name="Google Shape;111;p5"/>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DATA CLEANING</a:t>
            </a:r>
            <a:endParaRPr/>
          </a:p>
        </p:txBody>
      </p:sp>
      <p:sp>
        <p:nvSpPr>
          <p:cNvPr id="117" name="Google Shape;117;p6"/>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18" name="Google Shape;118;p6"/>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Monde.png" id="123" name="Google Shape;123;p7"/>
          <p:cNvPicPr preferRelativeResize="0"/>
          <p:nvPr/>
        </p:nvPicPr>
        <p:blipFill rotWithShape="1">
          <a:blip r:embed="rId3">
            <a:alphaModFix/>
          </a:blip>
          <a:srcRect b="0" l="0" r="0" t="0"/>
          <a:stretch/>
        </p:blipFill>
        <p:spPr>
          <a:xfrm>
            <a:off x="811213" y="566738"/>
            <a:ext cx="7516812" cy="4308475"/>
          </a:xfrm>
          <a:prstGeom prst="rect">
            <a:avLst/>
          </a:prstGeom>
          <a:noFill/>
          <a:ln>
            <a:noFill/>
          </a:ln>
        </p:spPr>
      </p:pic>
      <p:sp>
        <p:nvSpPr>
          <p:cNvPr id="124" name="Google Shape;124;p7"/>
          <p:cNvSpPr/>
          <p:nvPr/>
        </p:nvSpPr>
        <p:spPr>
          <a:xfrm rot="8100000">
            <a:off x="4235103" y="1298749"/>
            <a:ext cx="815975" cy="815975"/>
          </a:xfrm>
          <a:prstGeom prst="teardrop">
            <a:avLst>
              <a:gd fmla="val 10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7"/>
          <p:cNvSpPr/>
          <p:nvPr/>
        </p:nvSpPr>
        <p:spPr>
          <a:xfrm rot="8100000">
            <a:off x="6209389" y="2084518"/>
            <a:ext cx="604620" cy="604619"/>
          </a:xfrm>
          <a:prstGeom prst="teardrop">
            <a:avLst>
              <a:gd fmla="val 100000" name="adj"/>
            </a:avLst>
          </a:prstGeom>
          <a:solidFill>
            <a:srgbClr val="9A07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7"/>
          <p:cNvSpPr/>
          <p:nvPr/>
        </p:nvSpPr>
        <p:spPr>
          <a:xfrm rot="8100000">
            <a:off x="2087008" y="2321553"/>
            <a:ext cx="652463" cy="652462"/>
          </a:xfrm>
          <a:prstGeom prst="teardrop">
            <a:avLst>
              <a:gd fmla="val 10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7"/>
          <p:cNvSpPr/>
          <p:nvPr/>
        </p:nvSpPr>
        <p:spPr>
          <a:xfrm rot="8100000">
            <a:off x="4480055" y="2911852"/>
            <a:ext cx="599104" cy="599106"/>
          </a:xfrm>
          <a:prstGeom prst="teardrop">
            <a:avLst>
              <a:gd fmla="val 100000" name="adj"/>
            </a:avLst>
          </a:prstGeom>
          <a:solidFill>
            <a:srgbClr val="FF5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7"/>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solidFill>
                  <a:schemeClr val="lt1"/>
                </a:solidFill>
                <a:latin typeface="Arial"/>
                <a:ea typeface="Arial"/>
                <a:cs typeface="Arial"/>
                <a:sym typeface="Arial"/>
              </a:rPr>
              <a:t>Jour/mois/année</a:t>
            </a:r>
            <a:endParaRPr>
              <a:solidFill>
                <a:schemeClr val="lt1"/>
              </a:solidFill>
              <a:latin typeface="Arial"/>
              <a:ea typeface="Arial"/>
              <a:cs typeface="Arial"/>
              <a:sym typeface="Arial"/>
            </a:endParaRPr>
          </a:p>
        </p:txBody>
      </p:sp>
      <p:sp>
        <p:nvSpPr>
          <p:cNvPr id="129" name="Google Shape;129;p7"/>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1" i="0" lang="fr-FR" sz="900" u="none" cap="none" strike="noStrike">
                <a:solidFill>
                  <a:schemeClr val="accent2"/>
                </a:solidFill>
                <a:latin typeface="Arial"/>
                <a:ea typeface="Arial"/>
                <a:cs typeface="Arial"/>
                <a:sym typeface="Arial"/>
              </a:rPr>
              <a:t>‹#›</a:t>
            </a:fld>
            <a:endParaRPr b="1" i="0" sz="900" u="none" cap="none" strike="noStrike">
              <a:solidFill>
                <a:schemeClr val="accent2"/>
              </a:solidFill>
              <a:latin typeface="Arial"/>
              <a:ea typeface="Arial"/>
              <a:cs typeface="Arial"/>
              <a:sym typeface="Arial"/>
            </a:endParaRPr>
          </a:p>
        </p:txBody>
      </p:sp>
      <p:cxnSp>
        <p:nvCxnSpPr>
          <p:cNvPr id="130" name="Google Shape;130;p7"/>
          <p:cNvCxnSpPr/>
          <p:nvPr/>
        </p:nvCxnSpPr>
        <p:spPr>
          <a:xfrm rot="10800000">
            <a:off x="4419473" y="1678116"/>
            <a:ext cx="424024" cy="0"/>
          </a:xfrm>
          <a:prstGeom prst="straightConnector1">
            <a:avLst/>
          </a:prstGeom>
          <a:noFill/>
          <a:ln cap="flat" cmpd="sng" w="9525">
            <a:solidFill>
              <a:schemeClr val="lt1"/>
            </a:solidFill>
            <a:prstDash val="solid"/>
            <a:round/>
            <a:headEnd len="sm" w="sm" type="none"/>
            <a:tailEnd len="sm" w="sm" type="none"/>
          </a:ln>
        </p:spPr>
      </p:cxnSp>
      <p:cxnSp>
        <p:nvCxnSpPr>
          <p:cNvPr id="131" name="Google Shape;131;p7"/>
          <p:cNvCxnSpPr/>
          <p:nvPr/>
        </p:nvCxnSpPr>
        <p:spPr>
          <a:xfrm rot="10800000">
            <a:off x="2203760" y="2689770"/>
            <a:ext cx="424024" cy="0"/>
          </a:xfrm>
          <a:prstGeom prst="straightConnector1">
            <a:avLst/>
          </a:prstGeom>
          <a:noFill/>
          <a:ln cap="flat" cmpd="sng" w="9525">
            <a:solidFill>
              <a:schemeClr val="lt1"/>
            </a:solidFill>
            <a:prstDash val="solid"/>
            <a:round/>
            <a:headEnd len="sm" w="sm" type="none"/>
            <a:tailEnd len="sm" w="sm" type="none"/>
          </a:ln>
        </p:spPr>
      </p:cxnSp>
      <p:cxnSp>
        <p:nvCxnSpPr>
          <p:cNvPr id="132" name="Google Shape;132;p7"/>
          <p:cNvCxnSpPr/>
          <p:nvPr/>
        </p:nvCxnSpPr>
        <p:spPr>
          <a:xfrm rot="10800000">
            <a:off x="4568900" y="3209976"/>
            <a:ext cx="424024" cy="0"/>
          </a:xfrm>
          <a:prstGeom prst="straightConnector1">
            <a:avLst/>
          </a:prstGeom>
          <a:noFill/>
          <a:ln cap="flat" cmpd="sng" w="9525">
            <a:solidFill>
              <a:schemeClr val="lt1"/>
            </a:solidFill>
            <a:prstDash val="solid"/>
            <a:round/>
            <a:headEnd len="sm" w="sm" type="none"/>
            <a:tailEnd len="sm" w="sm" type="none"/>
          </a:ln>
        </p:spPr>
      </p:cxnSp>
      <p:cxnSp>
        <p:nvCxnSpPr>
          <p:cNvPr id="133" name="Google Shape;133;p7"/>
          <p:cNvCxnSpPr/>
          <p:nvPr/>
        </p:nvCxnSpPr>
        <p:spPr>
          <a:xfrm rot="10800000">
            <a:off x="6300192" y="2403119"/>
            <a:ext cx="424024"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8"/>
          <p:cNvSpPr txBox="1"/>
          <p:nvPr>
            <p:ph idx="4" type="body"/>
          </p:nvPr>
        </p:nvSpPr>
        <p:spPr>
          <a:xfrm>
            <a:off x="0" y="1152000"/>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139" name="Google Shape;139;p8"/>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40" name="Google Shape;140;p8"/>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
        <p:nvSpPr>
          <p:cNvPr id="141" name="Google Shape;141;p8"/>
          <p:cNvSpPr txBox="1"/>
          <p:nvPr>
            <p:ph idx="1" type="body"/>
          </p:nvPr>
        </p:nvSpPr>
        <p:spPr>
          <a:xfrm>
            <a:off x="486524" y="1511888"/>
            <a:ext cx="3869452" cy="2484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3200"/>
              <a:buNone/>
            </a:pPr>
            <a:r>
              <a:rPr lang="fr-FR" sz="3200" u="sng"/>
              <a:t>MODELING</a:t>
            </a:r>
            <a:r>
              <a:rPr lang="fr-FR" sz="3200"/>
              <a:t> :</a:t>
            </a:r>
            <a:endParaRPr/>
          </a:p>
          <a:p>
            <a:pPr indent="0" lvl="0" marL="0" rtl="0" algn="l">
              <a:lnSpc>
                <a:spcPct val="90000"/>
              </a:lnSpc>
              <a:spcBef>
                <a:spcPts val="0"/>
              </a:spcBef>
              <a:spcAft>
                <a:spcPts val="0"/>
              </a:spcAft>
              <a:buClr>
                <a:schemeClr val="accent2"/>
              </a:buClr>
              <a:buSzPts val="2400"/>
              <a:buNone/>
            </a:pPr>
            <a:r>
              <a:t/>
            </a:r>
            <a:endParaRPr/>
          </a:p>
          <a:p>
            <a:pPr indent="-342900" lvl="0" marL="342900" rtl="0" algn="l">
              <a:lnSpc>
                <a:spcPct val="90000"/>
              </a:lnSpc>
              <a:spcBef>
                <a:spcPts val="0"/>
              </a:spcBef>
              <a:spcAft>
                <a:spcPts val="0"/>
              </a:spcAft>
              <a:buClr>
                <a:schemeClr val="accent2"/>
              </a:buClr>
              <a:buSzPts val="1800"/>
              <a:buFont typeface="Arial"/>
              <a:buChar char="•"/>
            </a:pPr>
            <a:r>
              <a:rPr lang="fr-FR" sz="1800"/>
              <a:t>MODELS CHOSE AND WHY</a:t>
            </a:r>
            <a:endParaRPr sz="1800"/>
          </a:p>
          <a:p>
            <a:pPr indent="-342900" lvl="0" marL="342900" rtl="0" algn="l">
              <a:lnSpc>
                <a:spcPct val="90000"/>
              </a:lnSpc>
              <a:spcBef>
                <a:spcPts val="0"/>
              </a:spcBef>
              <a:spcAft>
                <a:spcPts val="0"/>
              </a:spcAft>
              <a:buClr>
                <a:schemeClr val="accent2"/>
              </a:buClr>
              <a:buSzPts val="1800"/>
              <a:buFont typeface="Arial"/>
              <a:buChar char="•"/>
            </a:pPr>
            <a:r>
              <a:rPr lang="fr-FR" sz="1800"/>
              <a:t>LINEAR REGRESSION</a:t>
            </a:r>
            <a:endParaRPr sz="1800"/>
          </a:p>
          <a:p>
            <a:pPr indent="-342900" lvl="0" marL="342900" rtl="0" algn="l">
              <a:lnSpc>
                <a:spcPct val="90000"/>
              </a:lnSpc>
              <a:spcBef>
                <a:spcPts val="0"/>
              </a:spcBef>
              <a:spcAft>
                <a:spcPts val="0"/>
              </a:spcAft>
              <a:buClr>
                <a:schemeClr val="accent2"/>
              </a:buClr>
              <a:buSzPts val="1800"/>
              <a:buFont typeface="Arial"/>
              <a:buChar char="•"/>
            </a:pPr>
            <a:r>
              <a:rPr lang="fr-FR" sz="1800"/>
              <a:t>K NEAREST-NEIGHBORS</a:t>
            </a:r>
            <a:endParaRPr sz="1800"/>
          </a:p>
          <a:p>
            <a:pPr indent="-342900" lvl="0" marL="342900" rtl="0" algn="l">
              <a:lnSpc>
                <a:spcPct val="90000"/>
              </a:lnSpc>
              <a:spcBef>
                <a:spcPts val="0"/>
              </a:spcBef>
              <a:spcAft>
                <a:spcPts val="0"/>
              </a:spcAft>
              <a:buClr>
                <a:schemeClr val="accent2"/>
              </a:buClr>
              <a:buSzPts val="1800"/>
              <a:buFont typeface="Arial"/>
              <a:buChar char="•"/>
            </a:pPr>
            <a:r>
              <a:rPr lang="fr-FR" sz="1800"/>
              <a:t>LASSO</a:t>
            </a:r>
            <a:endParaRPr/>
          </a:p>
          <a:p>
            <a:pPr indent="-342900" lvl="0" marL="342900" rtl="0" algn="l">
              <a:lnSpc>
                <a:spcPct val="90000"/>
              </a:lnSpc>
              <a:spcBef>
                <a:spcPts val="0"/>
              </a:spcBef>
              <a:spcAft>
                <a:spcPts val="0"/>
              </a:spcAft>
              <a:buClr>
                <a:schemeClr val="accent2"/>
              </a:buClr>
              <a:buSzPts val="1800"/>
              <a:buFont typeface="Arial"/>
              <a:buChar char="•"/>
            </a:pPr>
            <a:r>
              <a:rPr lang="fr-FR" sz="1800"/>
              <a:t>NEURAL NETWORK </a:t>
            </a:r>
            <a:endParaRPr/>
          </a:p>
          <a:p>
            <a:pPr indent="-342900" lvl="0" marL="342900" rtl="0" algn="l">
              <a:lnSpc>
                <a:spcPct val="90000"/>
              </a:lnSpc>
              <a:spcBef>
                <a:spcPts val="0"/>
              </a:spcBef>
              <a:spcAft>
                <a:spcPts val="0"/>
              </a:spcAft>
              <a:buClr>
                <a:schemeClr val="accent2"/>
              </a:buClr>
              <a:buSzPts val="1800"/>
              <a:buFont typeface="Arial"/>
              <a:buChar char="•"/>
            </a:pPr>
            <a:r>
              <a:rPr lang="fr-FR" sz="1800"/>
              <a:t>COMPARISON</a:t>
            </a:r>
            <a:endParaRPr sz="1800"/>
          </a:p>
        </p:txBody>
      </p:sp>
      <p:sp>
        <p:nvSpPr>
          <p:cNvPr id="142" name="Google Shape;142;p8"/>
          <p:cNvSpPr txBox="1"/>
          <p:nvPr>
            <p:ph idx="5" type="body"/>
          </p:nvPr>
        </p:nvSpPr>
        <p:spPr>
          <a:xfrm rot="10800000">
            <a:off x="0" y="4222799"/>
            <a:ext cx="4968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
        <p:nvSpPr>
          <p:cNvPr id="143" name="Google Shape;143;p8"/>
          <p:cNvSpPr txBox="1"/>
          <p:nvPr>
            <p:ph type="title"/>
          </p:nvPr>
        </p:nvSpPr>
        <p:spPr>
          <a:xfrm>
            <a:off x="3528000" y="250824"/>
            <a:ext cx="585664" cy="1195200"/>
          </a:xfrm>
          <a:prstGeom prst="rect">
            <a:avLst/>
          </a:prstGeom>
          <a:solidFill>
            <a:schemeClr val="lt1"/>
          </a:solidFill>
          <a:ln>
            <a:noFill/>
          </a:ln>
        </p:spPr>
        <p:txBody>
          <a:bodyPr anchorCtr="0" anchor="b" bIns="36000" lIns="36000" spcFirstLastPara="1" rIns="36000" wrap="square" tIns="36000">
            <a:spAutoFit/>
          </a:bodyPr>
          <a:lstStyle/>
          <a:p>
            <a:pPr indent="0" lvl="0" marL="0" rtl="0" algn="l">
              <a:lnSpc>
                <a:spcPct val="100000"/>
              </a:lnSpc>
              <a:spcBef>
                <a:spcPts val="0"/>
              </a:spcBef>
              <a:spcAft>
                <a:spcPts val="0"/>
              </a:spcAft>
              <a:buClr>
                <a:schemeClr val="accent1"/>
              </a:buClr>
              <a:buSzPts val="7200"/>
              <a:buFont typeface="Arial"/>
              <a:buNone/>
            </a:pPr>
            <a:r>
              <a:rPr lang="fr-FR"/>
              <a:t>3</a:t>
            </a:r>
            <a:endParaRPr/>
          </a:p>
        </p:txBody>
      </p:sp>
      <p:pic>
        <p:nvPicPr>
          <p:cNvPr descr="A picture containing drawing, food&#10;&#10;Description automatically generated" id="144" name="Google Shape;144;p8"/>
          <p:cNvPicPr preferRelativeResize="0"/>
          <p:nvPr/>
        </p:nvPicPr>
        <p:blipFill rotWithShape="1">
          <a:blip r:embed="rId3">
            <a:alphaModFix/>
          </a:blip>
          <a:srcRect b="0" l="0" r="0" t="0"/>
          <a:stretch/>
        </p:blipFill>
        <p:spPr>
          <a:xfrm>
            <a:off x="4902200" y="1275606"/>
            <a:ext cx="4241800" cy="1917700"/>
          </a:xfrm>
          <a:prstGeom prst="rect">
            <a:avLst/>
          </a:prstGeom>
          <a:noFill/>
          <a:ln>
            <a:noFill/>
          </a:ln>
        </p:spPr>
      </p:pic>
      <p:sp>
        <p:nvSpPr>
          <p:cNvPr id="145" name="Google Shape;145;p8"/>
          <p:cNvSpPr txBox="1"/>
          <p:nvPr>
            <p:ph idx="3" type="body"/>
          </p:nvPr>
        </p:nvSpPr>
        <p:spPr>
          <a:xfrm rot="5400000">
            <a:off x="3371400" y="2687400"/>
            <a:ext cx="3132000" cy="61200"/>
          </a:xfrm>
          <a:prstGeom prst="rect">
            <a:avLst/>
          </a:prstGeom>
          <a:solidFill>
            <a:schemeClr val="accent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85999" y="427381"/>
            <a:ext cx="8389937" cy="720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1600"/>
              <a:buFont typeface="Arial"/>
              <a:buNone/>
            </a:pPr>
            <a:r>
              <a:rPr lang="fr-FR"/>
              <a:t>MODELS CHOSE AND WHY</a:t>
            </a:r>
            <a:endParaRPr/>
          </a:p>
        </p:txBody>
      </p:sp>
      <p:sp>
        <p:nvSpPr>
          <p:cNvPr id="151" name="Google Shape;151;p9"/>
          <p:cNvSpPr txBox="1"/>
          <p:nvPr>
            <p:ph idx="10" type="dt"/>
          </p:nvPr>
        </p:nvSpPr>
        <p:spPr>
          <a:xfrm>
            <a:off x="-1" y="4911725"/>
            <a:ext cx="503239" cy="231776"/>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fr-FR"/>
              <a:t>Jour/mois/année</a:t>
            </a:r>
            <a:endParaRPr/>
          </a:p>
        </p:txBody>
      </p:sp>
      <p:sp>
        <p:nvSpPr>
          <p:cNvPr id="152" name="Google Shape;152;p9"/>
          <p:cNvSpPr txBox="1"/>
          <p:nvPr>
            <p:ph idx="12" type="sldNum"/>
          </p:nvPr>
        </p:nvSpPr>
        <p:spPr>
          <a:xfrm>
            <a:off x="250825" y="4624389"/>
            <a:ext cx="235174" cy="324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SAFRAN_Bleu">
  <a:themeElements>
    <a:clrScheme name="Safran_PPT">
      <a:dk1>
        <a:srgbClr val="000000"/>
      </a:dk1>
      <a:lt1>
        <a:srgbClr val="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2016-05-16T13:40:22Z</dcterms:created>
  <dc:creator>Utilisateur de Microsoft Office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0x010100D21E0D47AF3242459E2F63E44FCC089100777D7FF5B336497A8022BDD96D52F2060069A634C91596944585938FD7F7BCCA2D</vt:lpwstr>
  </property>
  <property fmtid="{D5CDD505-2E9C-101B-9397-08002B2CF9AE}" pid="3" name="SAF_Site">
    <vt:lpwstr>336;#Colombes|b2b0a437-6f11-4db9-9f48-522cc38bb5d3</vt:lpwstr>
  </property>
  <property fmtid="{D5CDD505-2E9C-101B-9397-08002B2CF9AE}" pid="4" name="SAF_Company">
    <vt:lpwstr>78;#Safran Transmission Systems|0ab6d6b4-b3ff-46f0-b6a7-07f5b9cc03a6</vt:lpwstr>
  </property>
  <property fmtid="{D5CDD505-2E9C-101B-9397-08002B2CF9AE}" pid="5" name="TaxKeyword">
    <vt:lpwstr/>
  </property>
  <property fmtid="{D5CDD505-2E9C-101B-9397-08002B2CF9AE}" pid="6" name="SAF_DocumentsType">
    <vt:lpwstr>52;#Présentation|af2ec265-0a3e-4c98-97c1-052a484c2fab</vt:lpwstr>
  </property>
  <property fmtid="{D5CDD505-2E9C-101B-9397-08002B2CF9AE}" pid="7" name="SAF_CrossOverFunctions">
    <vt:lpwstr>12;#Communication|ae881745-ff47-48cd-8caa-0df0bb4d713e</vt:lpwstr>
  </property>
  <property fmtid="{D5CDD505-2E9C-101B-9397-08002B2CF9AE}" pid="8" name="SAF_SubSidiaryLevel2">
    <vt:lpwstr/>
  </property>
  <property fmtid="{D5CDD505-2E9C-101B-9397-08002B2CF9AE}" pid="9" name="SAF_Location">
    <vt:lpwstr>365;#Colombes|cfd16c6e-446a-4f1b-8057-833c310bf061</vt:lpwstr>
  </property>
  <property fmtid="{D5CDD505-2E9C-101B-9397-08002B2CF9AE}" pid="10" name="SAF_BusinessUnit">
    <vt:lpwstr>126;#Direction Communication|8144f080-9132-4e67-ac7e-37ebae36b7c9</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50;#Société de rang 1|153bb90e-11c3-427f-ad6a-31f0311df60b</vt:lpwstr>
  </property>
  <property fmtid="{D5CDD505-2E9C-101B-9397-08002B2CF9AE}" pid="14" name="SAF_Country">
    <vt:lpwstr>68;#FRANCE|e7fa0869-c102-4e7c-8827-4424437de9cf</vt:lpwstr>
  </property>
</Properties>
</file>